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65" r:id="rId1"/>
  </p:sldMasterIdLst>
  <p:notesMasterIdLst>
    <p:notesMasterId r:id="rId82"/>
  </p:notesMasterIdLst>
  <p:handoutMasterIdLst>
    <p:handoutMasterId r:id="rId83"/>
  </p:handoutMasterIdLst>
  <p:sldIdLst>
    <p:sldId id="256" r:id="rId2"/>
    <p:sldId id="347" r:id="rId3"/>
    <p:sldId id="348" r:id="rId4"/>
    <p:sldId id="259" r:id="rId5"/>
    <p:sldId id="319" r:id="rId6"/>
    <p:sldId id="320" r:id="rId7"/>
    <p:sldId id="260" r:id="rId8"/>
    <p:sldId id="264" r:id="rId9"/>
    <p:sldId id="265" r:id="rId10"/>
    <p:sldId id="266" r:id="rId11"/>
    <p:sldId id="343" r:id="rId12"/>
    <p:sldId id="297" r:id="rId13"/>
    <p:sldId id="298" r:id="rId14"/>
    <p:sldId id="269" r:id="rId15"/>
    <p:sldId id="299" r:id="rId16"/>
    <p:sldId id="394" r:id="rId17"/>
    <p:sldId id="270" r:id="rId18"/>
    <p:sldId id="271" r:id="rId19"/>
    <p:sldId id="276" r:id="rId20"/>
    <p:sldId id="279" r:id="rId21"/>
    <p:sldId id="317" r:id="rId22"/>
    <p:sldId id="277" r:id="rId23"/>
    <p:sldId id="395" r:id="rId24"/>
    <p:sldId id="301" r:id="rId25"/>
    <p:sldId id="278" r:id="rId26"/>
    <p:sldId id="290" r:id="rId27"/>
    <p:sldId id="291" r:id="rId28"/>
    <p:sldId id="292" r:id="rId29"/>
    <p:sldId id="349" r:id="rId30"/>
    <p:sldId id="387" r:id="rId31"/>
    <p:sldId id="354" r:id="rId32"/>
    <p:sldId id="355" r:id="rId33"/>
    <p:sldId id="356" r:id="rId34"/>
    <p:sldId id="357" r:id="rId35"/>
    <p:sldId id="358" r:id="rId36"/>
    <p:sldId id="359" r:id="rId37"/>
    <p:sldId id="360" r:id="rId38"/>
    <p:sldId id="371" r:id="rId39"/>
    <p:sldId id="361" r:id="rId40"/>
    <p:sldId id="332" r:id="rId41"/>
    <p:sldId id="334" r:id="rId42"/>
    <p:sldId id="335" r:id="rId43"/>
    <p:sldId id="336" r:id="rId44"/>
    <p:sldId id="337" r:id="rId45"/>
    <p:sldId id="338" r:id="rId46"/>
    <p:sldId id="372" r:id="rId47"/>
    <p:sldId id="339" r:id="rId48"/>
    <p:sldId id="340" r:id="rId49"/>
    <p:sldId id="398" r:id="rId50"/>
    <p:sldId id="388" r:id="rId51"/>
    <p:sldId id="397" r:id="rId52"/>
    <p:sldId id="402" r:id="rId53"/>
    <p:sldId id="362" r:id="rId54"/>
    <p:sldId id="363" r:id="rId55"/>
    <p:sldId id="364" r:id="rId56"/>
    <p:sldId id="365" r:id="rId57"/>
    <p:sldId id="366" r:id="rId58"/>
    <p:sldId id="368" r:id="rId59"/>
    <p:sldId id="369" r:id="rId60"/>
    <p:sldId id="391" r:id="rId61"/>
    <p:sldId id="392" r:id="rId62"/>
    <p:sldId id="400" r:id="rId63"/>
    <p:sldId id="393" r:id="rId64"/>
    <p:sldId id="370" r:id="rId65"/>
    <p:sldId id="350" r:id="rId66"/>
    <p:sldId id="351" r:id="rId67"/>
    <p:sldId id="342" r:id="rId68"/>
    <p:sldId id="283" r:id="rId69"/>
    <p:sldId id="373" r:id="rId70"/>
    <p:sldId id="374" r:id="rId71"/>
    <p:sldId id="375" r:id="rId72"/>
    <p:sldId id="401" r:id="rId73"/>
    <p:sldId id="389" r:id="rId74"/>
    <p:sldId id="377" r:id="rId75"/>
    <p:sldId id="378" r:id="rId76"/>
    <p:sldId id="381" r:id="rId77"/>
    <p:sldId id="382" r:id="rId78"/>
    <p:sldId id="384" r:id="rId79"/>
    <p:sldId id="399" r:id="rId80"/>
    <p:sldId id="386" r:id="rId81"/>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91705" autoAdjust="0"/>
  </p:normalViewPr>
  <p:slideViewPr>
    <p:cSldViewPr snapToGrid="0" snapToObjects="1">
      <p:cViewPr varScale="1">
        <p:scale>
          <a:sx n="46" d="100"/>
          <a:sy n="46" d="100"/>
        </p:scale>
        <p:origin x="847" y="2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B2A120B-8722-4C22-B51E-4562F5D9AE30}" type="datetimeFigureOut">
              <a:rPr lang="zh-TW" altLang="en-US" smtClean="0"/>
              <a:t>2018/7/24</a:t>
            </a:fld>
            <a:endParaRPr lang="zh-TW" altLang="en-US"/>
          </a:p>
        </p:txBody>
      </p:sp>
      <p:sp>
        <p:nvSpPr>
          <p:cNvPr id="4" name="頁尾版面配置區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8B3F43CC-EF0B-4E6D-8605-DED0EED6CAA2}" type="slidenum">
              <a:rPr lang="zh-TW" altLang="en-US" smtClean="0"/>
              <a:t>‹#›</a:t>
            </a:fld>
            <a:endParaRPr lang="zh-TW" altLang="en-US"/>
          </a:p>
        </p:txBody>
      </p:sp>
    </p:spTree>
    <p:extLst>
      <p:ext uri="{BB962C8B-B14F-4D97-AF65-F5344CB8AC3E}">
        <p14:creationId xmlns:p14="http://schemas.microsoft.com/office/powerpoint/2010/main" val="3078973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3749D0B-3F56-7742-A689-DDE895CACE68}" type="datetimeFigureOut">
              <a:rPr kumimoji="1" lang="zh-TW" altLang="en-US" smtClean="0"/>
              <a:t>2018/7/24</a:t>
            </a:fld>
            <a:endParaRPr kumimoji="1" lang="zh-TW" altLang="en-US"/>
          </a:p>
        </p:txBody>
      </p:sp>
      <p:sp>
        <p:nvSpPr>
          <p:cNvPr id="4" name="投影片影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6" name="頁尾版面配置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032C280-D3F0-864B-9548-2B25BDEACFD1}" type="slidenum">
              <a:rPr kumimoji="1" lang="zh-TW" altLang="en-US" smtClean="0"/>
              <a:t>‹#›</a:t>
            </a:fld>
            <a:endParaRPr kumimoji="1" lang="zh-TW" altLang="en-US"/>
          </a:p>
        </p:txBody>
      </p:sp>
    </p:spTree>
    <p:extLst>
      <p:ext uri="{BB962C8B-B14F-4D97-AF65-F5344CB8AC3E}">
        <p14:creationId xmlns:p14="http://schemas.microsoft.com/office/powerpoint/2010/main" val="266806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funthingstodowhenbored.com/riddle/logic-questions-which-one-is-correct"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www.gooden.url.tw/GoodenBeer_BelgianBeer_201304.html" TargetMode="External"/><Relationship Id="rId4" Type="http://schemas.openxmlformats.org/officeDocument/2006/relationships/hyperlink" Target="http://anne0522.pixnet.net/blog/post/438334684-%E3%80%90%E6%BE%B3%E6%B4%B2-%E6%9D%B1%E6%BE%B3%E3%80%91%E5%B8%83%E9%87%8C%E6%96%AF%E6%9C%AC%E2%99%A5%E8%A1%8C%E5%89%8D%E5%B0%8F%E8%AA%9E!"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animal-dream.com/rat.html" TargetMode="External"/><Relationship Id="rId3" Type="http://schemas.openxmlformats.org/officeDocument/2006/relationships/hyperlink" Target="http://funthingstodowhenbored.com/riddle/logic-questions-which-one-is-correct" TargetMode="External"/><Relationship Id="rId7" Type="http://schemas.openxmlformats.org/officeDocument/2006/relationships/hyperlink" Target="http://vancouverratproject.com/"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www.sccnn.com/shiliangtuku/shiliangrenwu/shiliangshenghuorenwu/20141114-123781.html" TargetMode="External"/><Relationship Id="rId5" Type="http://schemas.openxmlformats.org/officeDocument/2006/relationships/hyperlink" Target="http://www.gooden.url.tw/GoodenBeer_BelgianBeer_201304.html" TargetMode="External"/><Relationship Id="rId4" Type="http://schemas.openxmlformats.org/officeDocument/2006/relationships/hyperlink" Target="http://anne0522.pixnet.net/blog/post/438334684-%E3%80%90%E6%BE%B3%E6%B4%B2-%E6%9D%B1%E6%BE%B3%E3%80%91%E5%B8%83%E9%87%8C%E6%96%AF%E6%9C%AC%E2%99%A5%E8%A1%8C%E5%89%8D%E5%B0%8F%E8%AA%9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ncbi.nlm.nih.gov/entrez/eutils/elink.fcgi?dbfrom=pubmed&amp;retmode=ref&amp;cmd=prlinks&amp;id=1945480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youtube-downloader-mp3.com/watch---3-id-TpTfkpXMZ_4.html?similar" TargetMode="External"/><Relationship Id="rId13" Type="http://schemas.openxmlformats.org/officeDocument/2006/relationships/hyperlink" Target="http://world.yam.com/post.php?id=2790" TargetMode="External"/><Relationship Id="rId18" Type="http://schemas.openxmlformats.org/officeDocument/2006/relationships/hyperlink" Target="http://b5.secretchina.com/news/13/10/13/516291.html?%E5%96%9D%E8%8C%B6%E6%9C%896%E5%A4%A7%E5%A5%BD%E8%99%95(%E5%9C%96)" TargetMode="External"/><Relationship Id="rId3" Type="http://schemas.openxmlformats.org/officeDocument/2006/relationships/hyperlink" Target="https://read01.com/ezJD8e.html" TargetMode="External"/><Relationship Id="rId21" Type="http://schemas.openxmlformats.org/officeDocument/2006/relationships/hyperlink" Target="http://solutions.3m.com.tw/wps/portal/3M/zh_TW/TW_IATD_S2/home/index/pvcpe_tape/" TargetMode="External"/><Relationship Id="rId7" Type="http://schemas.openxmlformats.org/officeDocument/2006/relationships/hyperlink" Target="http://www.appledaily.com.tw/realtimenews/article/new/20150421/595975/" TargetMode="External"/><Relationship Id="rId12" Type="http://schemas.openxmlformats.org/officeDocument/2006/relationships/hyperlink" Target="http://photo.chinatimes.com/20160615006276-260804" TargetMode="External"/><Relationship Id="rId17" Type="http://schemas.openxmlformats.org/officeDocument/2006/relationships/hyperlink" Target="http://www.epochtimes.com/b5/5/10/11/n1082187.htm" TargetMode="External"/><Relationship Id="rId2" Type="http://schemas.openxmlformats.org/officeDocument/2006/relationships/slide" Target="../slides/slide9.xml"/><Relationship Id="rId16" Type="http://schemas.openxmlformats.org/officeDocument/2006/relationships/hyperlink" Target="http://www.nownews.com/n/2014/10/23/1470973" TargetMode="External"/><Relationship Id="rId20" Type="http://schemas.openxmlformats.org/officeDocument/2006/relationships/hyperlink" Target="http://www.shxb.net/html/20081229/20081229_122077.shtml" TargetMode="External"/><Relationship Id="rId1" Type="http://schemas.openxmlformats.org/officeDocument/2006/relationships/notesMaster" Target="../notesMasters/notesMaster1.xml"/><Relationship Id="rId6" Type="http://schemas.openxmlformats.org/officeDocument/2006/relationships/hyperlink" Target="http://cronodon.com/BioTech/Virus_Tech.html" TargetMode="External"/><Relationship Id="rId11" Type="http://schemas.openxmlformats.org/officeDocument/2006/relationships/hyperlink" Target="http://www.1111.com.tw/mobileweb/zone/medicine/article-detail.asp?gid=64&amp;autono=47821" TargetMode="External"/><Relationship Id="rId24" Type="http://schemas.openxmlformats.org/officeDocument/2006/relationships/hyperlink" Target="http://fiberpolymer.invista.com/en/about.html" TargetMode="External"/><Relationship Id="rId5" Type="http://schemas.openxmlformats.org/officeDocument/2006/relationships/hyperlink" Target="http://www.epochtimes.com.tw/n138106/%E9%81%93%E8%B7%AF%E6%8A%93%E7%83%8F%E8%B3%8A-%E6%8B%8D%E7%85%A7%E6%8B%BF%E7%8D%8E%E9%87%91.html" TargetMode="External"/><Relationship Id="rId15" Type="http://schemas.openxmlformats.org/officeDocument/2006/relationships/hyperlink" Target="http://www.cna.com.tw/news/firstnews/201506215020-1.aspx" TargetMode="External"/><Relationship Id="rId23" Type="http://schemas.openxmlformats.org/officeDocument/2006/relationships/hyperlink" Target="http://philschatz.com/physics-book/contents/m42299.html" TargetMode="External"/><Relationship Id="rId10" Type="http://schemas.openxmlformats.org/officeDocument/2006/relationships/hyperlink" Target="http://m.getjetso.com/?action=thread&amp;tid=271338" TargetMode="External"/><Relationship Id="rId19" Type="http://schemas.openxmlformats.org/officeDocument/2006/relationships/hyperlink" Target="http://clickme.net/22757" TargetMode="External"/><Relationship Id="rId4" Type="http://schemas.openxmlformats.org/officeDocument/2006/relationships/hyperlink" Target="http://tw.gigacircle.com/1065553-1" TargetMode="External"/><Relationship Id="rId9" Type="http://schemas.openxmlformats.org/officeDocument/2006/relationships/hyperlink" Target="http://castnet.nctu.edu.tw/castnet/article/7337?issueID=534" TargetMode="External"/><Relationship Id="rId14" Type="http://schemas.openxmlformats.org/officeDocument/2006/relationships/hyperlink" Target="http://www.epochtimes.com/b5/10/12/21/n3119638.htm" TargetMode="External"/><Relationship Id="rId22" Type="http://schemas.openxmlformats.org/officeDocument/2006/relationships/hyperlink" Target="http://www.lcygroup.com/lcy/tc/product-info.asp?product_code=01&amp;product_classify_1_sn=1&amp;product_classify_2_sn=1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1.</a:t>
            </a:r>
            <a:r>
              <a:rPr kumimoji="1" lang="zh-TW" altLang="en-US" dirty="0" smtClean="0"/>
              <a:t> 感謝</a:t>
            </a:r>
            <a:r>
              <a:rPr kumimoji="1" lang="en-US" altLang="zh-TW" dirty="0" smtClean="0"/>
              <a:t>Cindy</a:t>
            </a:r>
            <a:r>
              <a:rPr kumimoji="1" lang="zh-TW" altLang="en-US" dirty="0" smtClean="0"/>
              <a:t>和</a:t>
            </a:r>
            <a:r>
              <a:rPr kumimoji="1" lang="en-US" altLang="zh-TW" dirty="0" smtClean="0"/>
              <a:t>Judy</a:t>
            </a:r>
            <a:r>
              <a:rPr kumimoji="1" lang="zh-TW" altLang="en-US" dirty="0" smtClean="0"/>
              <a:t>的引介和</a:t>
            </a:r>
            <a:r>
              <a:rPr kumimoji="1" lang="en-US" altLang="zh-TW" dirty="0" smtClean="0"/>
              <a:t>X</a:t>
            </a:r>
            <a:r>
              <a:rPr kumimoji="1" lang="zh-TW" altLang="en-US" dirty="0" smtClean="0"/>
              <a:t>的邀請和介紹，各位</a:t>
            </a:r>
            <a:r>
              <a:rPr kumimoji="1" lang="en-US" altLang="zh-TW" dirty="0" smtClean="0"/>
              <a:t>5070</a:t>
            </a:r>
            <a:r>
              <a:rPr kumimoji="1" lang="zh-TW" altLang="en-US" dirty="0" smtClean="0"/>
              <a:t>樂活會的朋友們，大家好！雖然我常常會被問到像「核四廠有沒有可能重啟</a:t>
            </a:r>
            <a:r>
              <a:rPr kumimoji="1" lang="en-US" altLang="zh-TW" dirty="0" smtClean="0"/>
              <a:t>?</a:t>
            </a:r>
            <a:r>
              <a:rPr kumimoji="1" lang="zh-TW" altLang="en-US" dirty="0" smtClean="0"/>
              <a:t>」「假如核四廠不重啟會不會缺電</a:t>
            </a:r>
            <a:r>
              <a:rPr kumimoji="1" lang="en-US" altLang="zh-TW" dirty="0" smtClean="0"/>
              <a:t>?</a:t>
            </a:r>
            <a:r>
              <a:rPr kumimoji="1" lang="zh-TW" altLang="en-US" dirty="0" smtClean="0"/>
              <a:t>」這一類的問題，也就是說一般民眾最關心的是缺不缺電，但是會面臨缺電問題的癥結，是因為四年前核四被封存，而且兩年前政黨輪替後新政府只要碰到核能機組大修或停機就不再啟動，而且火速在立法院通過修正電業法第</a:t>
            </a:r>
            <a:r>
              <a:rPr kumimoji="1" lang="en-US" altLang="zh-TW" dirty="0" smtClean="0"/>
              <a:t>95</a:t>
            </a:r>
            <a:r>
              <a:rPr kumimoji="1" lang="zh-TW" altLang="en-US" dirty="0" smtClean="0"/>
              <a:t>條，所謂</a:t>
            </a:r>
            <a:r>
              <a:rPr kumimoji="1" lang="en-US" altLang="zh-TW" dirty="0" smtClean="0"/>
              <a:t>2025</a:t>
            </a:r>
            <a:r>
              <a:rPr kumimoji="1" lang="zh-TW" altLang="en-US" dirty="0" smtClean="0"/>
              <a:t>年非核的條款，所以我想先跟各位談一談「核能電廠到底安不安全？」，若有多的時間再和各位來討論能源政策的議題。</a:t>
            </a:r>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1</a:t>
            </a:fld>
            <a:endParaRPr kumimoji="1" lang="zh-TW" altLang="en-US"/>
          </a:p>
        </p:txBody>
      </p:sp>
    </p:spTree>
    <p:extLst>
      <p:ext uri="{BB962C8B-B14F-4D97-AF65-F5344CB8AC3E}">
        <p14:creationId xmlns:p14="http://schemas.microsoft.com/office/powerpoint/2010/main" val="1380522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10.</a:t>
            </a:r>
            <a:r>
              <a:rPr lang="zh-TW" altLang="en-US" dirty="0" smtClean="0"/>
              <a:t> 即使是同一等級的致癌因子，對致癌的機率或風險也會有很大的不同。我們舉個例子</a:t>
            </a:r>
            <a:r>
              <a:rPr lang="zh-TW" altLang="en-US" dirty="0" smtClean="0">
                <a:latin typeface="Microsoft JhengHei"/>
                <a:ea typeface="Microsoft JhengHei"/>
              </a:rPr>
              <a:t>：</a:t>
            </a:r>
            <a:r>
              <a:rPr lang="zh-TW" altLang="en-US" dirty="0" smtClean="0"/>
              <a:t>在</a:t>
            </a:r>
            <a:r>
              <a:rPr lang="en-US" altLang="zh-TW" dirty="0" smtClean="0"/>
              <a:t>IARC</a:t>
            </a:r>
            <a:r>
              <a:rPr lang="zh-TW" altLang="en-US" dirty="0" smtClean="0"/>
              <a:t>致癌因子的分類中，香菸、酒精、</a:t>
            </a:r>
            <a:r>
              <a:rPr lang="en-US" altLang="zh-TW" dirty="0" smtClean="0"/>
              <a:t>PM2.5</a:t>
            </a:r>
            <a:r>
              <a:rPr lang="zh-TW" altLang="en-US" dirty="0" smtClean="0"/>
              <a:t>、加工肉品香腸火腿等，都歸類為第</a:t>
            </a:r>
            <a:r>
              <a:rPr lang="en-US" altLang="zh-TW" dirty="0" smtClean="0"/>
              <a:t>1</a:t>
            </a:r>
            <a:r>
              <a:rPr lang="zh-TW" altLang="en-US" dirty="0" smtClean="0"/>
              <a:t>級致癌物，也就是確定的致癌因子，但是影響致癌機率的程度仍有所不同。</a:t>
            </a:r>
            <a:r>
              <a:rPr lang="en-US" altLang="zh-TW" dirty="0" smtClean="0"/>
              <a:t>…..</a:t>
            </a:r>
          </a:p>
          <a:p>
            <a:r>
              <a:rPr lang="zh-TW" altLang="en-US" b="1" dirty="0" smtClean="0"/>
              <a:t>事實上致癌因子的分類，是依據致癌證據的充分程度對致癌因子坐定性的分類，而非用來定量評估致癌風險高低，且不涉及人類活動日常接觸量。因此即使被歸為同一類的致癌因子，並不意味著各自的危險性（致癌風險）也在同一水平，更不表示只要一接觸就會致癌。</a:t>
            </a:r>
          </a:p>
          <a:p>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10</a:t>
            </a:fld>
            <a:endParaRPr kumimoji="1" lang="zh-TW" altLang="en-US"/>
          </a:p>
        </p:txBody>
      </p:sp>
    </p:spTree>
    <p:extLst>
      <p:ext uri="{BB962C8B-B14F-4D97-AF65-F5344CB8AC3E}">
        <p14:creationId xmlns:p14="http://schemas.microsoft.com/office/powerpoint/2010/main" val="4129290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b="0" i="0" kern="1200" dirty="0" smtClean="0">
                <a:solidFill>
                  <a:schemeClr val="tx1"/>
                </a:solidFill>
                <a:effectLst/>
                <a:latin typeface="Microsoft JhengHei" charset="-120"/>
                <a:ea typeface="Microsoft JhengHei" charset="-120"/>
                <a:cs typeface="Microsoft JhengHei" charset="-120"/>
              </a:rPr>
              <a:t>11.</a:t>
            </a:r>
            <a:r>
              <a:rPr lang="zh-TW" altLang="en-US" sz="1400" b="0" i="0" kern="1200" dirty="0" smtClean="0">
                <a:solidFill>
                  <a:schemeClr val="tx1"/>
                </a:solidFill>
                <a:effectLst/>
                <a:latin typeface="Microsoft JhengHei" charset="-120"/>
                <a:ea typeface="Microsoft JhengHei" charset="-120"/>
                <a:cs typeface="Microsoft JhengHei" charset="-120"/>
              </a:rPr>
              <a:t> 前面我們提到國際癌症研究署</a:t>
            </a:r>
            <a:r>
              <a:rPr lang="en-US" altLang="zh-TW" sz="1400" b="0" i="0" kern="1200" dirty="0" smtClean="0">
                <a:solidFill>
                  <a:schemeClr val="tx1"/>
                </a:solidFill>
                <a:effectLst/>
                <a:latin typeface="Microsoft JhengHei" charset="-120"/>
                <a:ea typeface="Microsoft JhengHei" charset="-120"/>
                <a:cs typeface="Microsoft JhengHei" charset="-120"/>
              </a:rPr>
              <a:t>IARC</a:t>
            </a:r>
            <a:r>
              <a:rPr lang="zh-TW" altLang="en-US" sz="1400" b="0" i="0" kern="1200" dirty="0" smtClean="0">
                <a:solidFill>
                  <a:schemeClr val="tx1"/>
                </a:solidFill>
                <a:effectLst/>
                <a:latin typeface="Microsoft JhengHei" charset="-120"/>
                <a:ea typeface="Microsoft JhengHei" charset="-120"/>
                <a:cs typeface="Microsoft JhengHei" charset="-120"/>
              </a:rPr>
              <a:t>將致癌因素分為</a:t>
            </a:r>
            <a:r>
              <a:rPr lang="en-US" altLang="zh-TW" sz="1400" b="0" i="0" kern="1200" dirty="0" smtClean="0">
                <a:solidFill>
                  <a:schemeClr val="tx1"/>
                </a:solidFill>
                <a:effectLst/>
                <a:latin typeface="Microsoft JhengHei" charset="-120"/>
                <a:ea typeface="Microsoft JhengHei" charset="-120"/>
                <a:cs typeface="Microsoft JhengHei" charset="-120"/>
              </a:rPr>
              <a:t>5</a:t>
            </a:r>
            <a:r>
              <a:rPr lang="zh-TW" altLang="en-US" sz="1400" b="0" i="0" kern="1200" dirty="0" smtClean="0">
                <a:solidFill>
                  <a:schemeClr val="tx1"/>
                </a:solidFill>
                <a:effectLst/>
                <a:latin typeface="Microsoft JhengHei" charset="-120"/>
                <a:ea typeface="Microsoft JhengHei" charset="-120"/>
                <a:cs typeface="Microsoft JhengHei" charset="-120"/>
              </a:rPr>
              <a:t>個等級</a:t>
            </a:r>
            <a:r>
              <a:rPr lang="zh-TW" altLang="en-US" sz="1400" b="0" i="0" kern="1200" dirty="0" smtClean="0">
                <a:solidFill>
                  <a:schemeClr val="tx1"/>
                </a:solidFill>
                <a:effectLst/>
                <a:latin typeface="新細明體" panose="02020500000000000000" pitchFamily="18" charset="-120"/>
                <a:ea typeface="新細明體" panose="02020500000000000000" pitchFamily="18" charset="-120"/>
                <a:cs typeface="Microsoft JhengHei" charset="-120"/>
              </a:rPr>
              <a:t>，是根據流行病學的證據和動物實驗的證據</a:t>
            </a:r>
            <a:r>
              <a:rPr lang="zh-TW" altLang="en-US" sz="1400" b="0" i="0" kern="1200" dirty="0" smtClean="0">
                <a:solidFill>
                  <a:schemeClr val="tx1"/>
                </a:solidFill>
                <a:effectLst/>
                <a:latin typeface="Microsoft JhengHei" charset="-120"/>
                <a:ea typeface="Microsoft JhengHei" charset="-120"/>
                <a:cs typeface="Microsoft JhengHei" charset="-120"/>
              </a:rPr>
              <a:t>。</a:t>
            </a:r>
            <a:endParaRPr kumimoji="1" lang="zh-TW" altLang="en-US" b="0"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11</a:t>
            </a:fld>
            <a:endParaRPr kumimoji="1" lang="zh-TW" altLang="en-US"/>
          </a:p>
        </p:txBody>
      </p:sp>
    </p:spTree>
    <p:extLst>
      <p:ext uri="{BB962C8B-B14F-4D97-AF65-F5344CB8AC3E}">
        <p14:creationId xmlns:p14="http://schemas.microsoft.com/office/powerpoint/2010/main" val="4020181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12.</a:t>
            </a:r>
            <a:r>
              <a:rPr kumimoji="1" lang="zh-TW" altLang="en-US" dirty="0" smtClean="0"/>
              <a:t>下面我舉我們每天生活不可或缺的手機為例</a:t>
            </a:r>
            <a:r>
              <a:rPr kumimoji="1" lang="zh-TW" altLang="en-US" dirty="0" smtClean="0">
                <a:latin typeface="Microsoft JhengHei" panose="020B0604030504040204" pitchFamily="34" charset="-120"/>
                <a:ea typeface="Microsoft JhengHei" panose="020B0604030504040204" pitchFamily="34" charset="-120"/>
              </a:rPr>
              <a:t>：</a:t>
            </a:r>
            <a:r>
              <a:rPr kumimoji="1" lang="zh-TW" altLang="en-US" dirty="0" smtClean="0"/>
              <a:t>射頻電磁波被歸類為</a:t>
            </a:r>
            <a:r>
              <a:rPr kumimoji="1" lang="en-US" altLang="zh-TW" dirty="0" smtClean="0"/>
              <a:t>2B</a:t>
            </a:r>
            <a:r>
              <a:rPr kumimoji="1" lang="zh-TW" altLang="en-US" dirty="0" smtClean="0"/>
              <a:t>級致癌因子，到底會不會致癌呢？</a:t>
            </a:r>
          </a:p>
          <a:p>
            <a:r>
              <a:rPr kumimoji="1" lang="zh-TW" altLang="en-US" dirty="0" smtClean="0"/>
              <a:t>去年</a:t>
            </a:r>
            <a:r>
              <a:rPr kumimoji="1" lang="en-US" altLang="zh-TW" dirty="0" smtClean="0"/>
              <a:t>5</a:t>
            </a:r>
            <a:r>
              <a:rPr kumimoji="1" lang="zh-TW" altLang="en-US" dirty="0" smtClean="0"/>
              <a:t>月</a:t>
            </a:r>
            <a:r>
              <a:rPr kumimoji="1" lang="en-US" altLang="zh-TW" dirty="0" smtClean="0"/>
              <a:t>8</a:t>
            </a:r>
            <a:r>
              <a:rPr kumimoji="1" lang="zh-TW" altLang="en-US" dirty="0" smtClean="0"/>
              <a:t>日自由時報的報導引用澳洲雪梨大學的研究結果說「使用手機不會提高腦癌的風險」；</a:t>
            </a:r>
            <a:r>
              <a:rPr kumimoji="1" lang="en-US" altLang="zh-TW" dirty="0" smtClean="0"/>
              <a:t>5</a:t>
            </a:r>
            <a:r>
              <a:rPr kumimoji="1" lang="zh-TW" altLang="en-US" dirty="0" smtClean="0"/>
              <a:t>月</a:t>
            </a:r>
            <a:r>
              <a:rPr kumimoji="1" lang="en-US" altLang="zh-TW" dirty="0" smtClean="0"/>
              <a:t>27</a:t>
            </a:r>
            <a:r>
              <a:rPr kumimoji="1" lang="zh-TW" altLang="en-US" dirty="0" smtClean="0"/>
              <a:t>日中國時報和</a:t>
            </a:r>
            <a:r>
              <a:rPr kumimoji="1" lang="en-US" altLang="zh-TW" dirty="0" smtClean="0"/>
              <a:t>5</a:t>
            </a:r>
            <a:r>
              <a:rPr kumimoji="1" lang="zh-TW" altLang="en-US" dirty="0" smtClean="0"/>
              <a:t>月</a:t>
            </a:r>
            <a:r>
              <a:rPr kumimoji="1" lang="en-US" altLang="zh-TW" dirty="0" smtClean="0"/>
              <a:t>30</a:t>
            </a:r>
            <a:r>
              <a:rPr kumimoji="1" lang="zh-TW" altLang="en-US" dirty="0" smtClean="0"/>
              <a:t>日的天下雜誌則引用一篇美國的研究報告，認為「手機電磁波已經被證實會致癌」。兩個結論完全相左的研究結果，到底該相信哪一個呢？</a:t>
            </a:r>
            <a:endParaRPr kumimoji="1" lang="en-US" altLang="zh-TW" dirty="0" smtClean="0"/>
          </a:p>
          <a:p>
            <a:r>
              <a:rPr kumimoji="1" lang="zh-TW" altLang="en-US" dirty="0" smtClean="0"/>
              <a:t>圖片來源：</a:t>
            </a:r>
            <a:r>
              <a:rPr lang="en-US" altLang="zh-TW" sz="1200" b="0" i="0" u="none" strike="noStrike" kern="1200" dirty="0" smtClean="0">
                <a:solidFill>
                  <a:schemeClr val="tx1"/>
                </a:solidFill>
                <a:effectLst/>
                <a:latin typeface="+mn-lt"/>
                <a:ea typeface="+mn-ea"/>
                <a:cs typeface="+mn-cs"/>
                <a:hlinkClick r:id="rId3"/>
              </a:rPr>
              <a:t>funthingstodowhenbored.com</a:t>
            </a:r>
            <a:r>
              <a:rPr lang="zh-TW" altLang="en-US" sz="1200" b="0" i="0" u="none" strike="noStrike" kern="1200" dirty="0" smtClean="0">
                <a:solidFill>
                  <a:schemeClr val="tx1"/>
                </a:solidFill>
                <a:effectLst/>
                <a:latin typeface="+mn-lt"/>
                <a:ea typeface="+mn-ea"/>
                <a:cs typeface="+mn-cs"/>
              </a:rPr>
              <a:t>、</a:t>
            </a:r>
            <a:r>
              <a:rPr lang="en-US" altLang="zh-TW" sz="1200" b="0" i="0" u="none" strike="noStrike" kern="1200" dirty="0" smtClean="0">
                <a:solidFill>
                  <a:schemeClr val="tx1"/>
                </a:solidFill>
                <a:effectLst/>
                <a:latin typeface="+mn-lt"/>
                <a:ea typeface="+mn-ea"/>
                <a:cs typeface="+mn-cs"/>
                <a:hlinkClick r:id="rId4"/>
              </a:rPr>
              <a:t>anne0522.pixnet.net</a:t>
            </a:r>
            <a:r>
              <a:rPr lang="zh-TW" altLang="en-US" sz="1200" b="0" i="0" u="none" strike="noStrike" kern="1200" dirty="0" smtClean="0">
                <a:solidFill>
                  <a:schemeClr val="tx1"/>
                </a:solidFill>
                <a:effectLst/>
                <a:latin typeface="+mn-lt"/>
                <a:ea typeface="+mn-ea"/>
                <a:cs typeface="+mn-cs"/>
              </a:rPr>
              <a:t>、</a:t>
            </a:r>
            <a:r>
              <a:rPr lang="en-US" altLang="zh-TW" sz="1200" b="0" i="0" u="none" strike="noStrike" kern="1200" dirty="0" smtClean="0">
                <a:solidFill>
                  <a:schemeClr val="tx1"/>
                </a:solidFill>
                <a:effectLst/>
                <a:latin typeface="+mn-lt"/>
                <a:ea typeface="+mn-ea"/>
                <a:cs typeface="+mn-cs"/>
                <a:hlinkClick r:id="rId5"/>
              </a:rPr>
              <a:t>www.gooden.url.tw</a:t>
            </a:r>
            <a:endParaRPr kumimoji="1"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12</a:t>
            </a:fld>
            <a:endParaRPr kumimoji="1" lang="zh-TW" altLang="en-US"/>
          </a:p>
        </p:txBody>
      </p:sp>
    </p:spTree>
    <p:extLst>
      <p:ext uri="{BB962C8B-B14F-4D97-AF65-F5344CB8AC3E}">
        <p14:creationId xmlns:p14="http://schemas.microsoft.com/office/powerpoint/2010/main" val="1321554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kumimoji="1" lang="en-US" altLang="zh-TW" dirty="0" smtClean="0"/>
              <a:t>13.</a:t>
            </a:r>
            <a:r>
              <a:rPr kumimoji="1" lang="zh-TW" altLang="en-US" dirty="0" smtClean="0"/>
              <a:t>澳洲的這個研究是調查在</a:t>
            </a:r>
            <a:r>
              <a:rPr kumimoji="1" lang="en-US" altLang="zh-TW" dirty="0" smtClean="0"/>
              <a:t>1982~2012</a:t>
            </a:r>
            <a:r>
              <a:rPr kumimoji="1" lang="zh-TW" altLang="en-US" dirty="0" smtClean="0"/>
              <a:t>共</a:t>
            </a:r>
            <a:r>
              <a:rPr kumimoji="1" lang="en-US" altLang="zh-TW" dirty="0" smtClean="0"/>
              <a:t>30</a:t>
            </a:r>
            <a:r>
              <a:rPr kumimoji="1" lang="zh-TW" altLang="en-US" dirty="0" smtClean="0"/>
              <a:t>年間共</a:t>
            </a:r>
            <a:r>
              <a:rPr kumimoji="1" lang="en-US" altLang="zh-TW" dirty="0" smtClean="0"/>
              <a:t>1</a:t>
            </a:r>
            <a:r>
              <a:rPr kumimoji="1" lang="zh-TW" altLang="en-US" dirty="0" smtClean="0"/>
              <a:t>萬</a:t>
            </a:r>
            <a:r>
              <a:rPr kumimoji="1" lang="en-US" altLang="zh-TW" dirty="0" smtClean="0"/>
              <a:t>9858</a:t>
            </a:r>
            <a:r>
              <a:rPr kumimoji="1" lang="zh-TW" altLang="en-US" dirty="0" smtClean="0"/>
              <a:t>名男性和</a:t>
            </a:r>
            <a:r>
              <a:rPr kumimoji="1" lang="en-US" altLang="zh-TW" dirty="0" smtClean="0"/>
              <a:t>1</a:t>
            </a:r>
            <a:r>
              <a:rPr kumimoji="1" lang="zh-TW" altLang="en-US" dirty="0" smtClean="0"/>
              <a:t>萬</a:t>
            </a:r>
            <a:r>
              <a:rPr kumimoji="1" lang="en-US" altLang="zh-TW" dirty="0" smtClean="0"/>
              <a:t>4222</a:t>
            </a:r>
            <a:r>
              <a:rPr kumimoji="1" lang="zh-TW" altLang="en-US" dirty="0" smtClean="0"/>
              <a:t>名女性經診斷罹患腦癌的案例，結果發現腦癌發生率並沒有因為手機使用率而有明顯的差異。而中國時報報導美國研究報告的標題非常醒目：「研究首例：美國政府證實手機電磁波會致癌」，當天在我的手機ｌｉｎｅ群組就接到幾個不同朋友的轉貼。我想這篇報導之所以會引起大家注意的原因是因為這篇報告是「美國國家毒理部」發表的，報導中強調「這是美國國家毒理部的研究首次證實手機電磁波和癌症存在直接關聯」。這個研究是將大鼠和小鼠在迴響室中進行射頻暴露，動物暴露的程度以全身特定吸收率 </a:t>
            </a:r>
            <a:r>
              <a:rPr kumimoji="1" lang="en-US" altLang="zh-TW" dirty="0" smtClean="0"/>
              <a:t>(whole-body specific absorption rate, SAR) </a:t>
            </a:r>
            <a:r>
              <a:rPr kumimoji="1" lang="zh-TW" altLang="en-US" dirty="0" smtClean="0"/>
              <a:t>每公斤之組織質量吸收多少能量 </a:t>
            </a:r>
            <a:r>
              <a:rPr kumimoji="1" lang="en-US" altLang="zh-TW" dirty="0" smtClean="0"/>
              <a:t>(Watts/kg)</a:t>
            </a:r>
            <a:r>
              <a:rPr kumimoji="1" lang="zh-TW" altLang="en-US" dirty="0" smtClean="0"/>
              <a:t>來評估。大鼠被暴露於頻率為</a:t>
            </a:r>
            <a:r>
              <a:rPr kumimoji="1" lang="en-US" altLang="zh-TW" dirty="0" smtClean="0"/>
              <a:t>900 MHz</a:t>
            </a:r>
            <a:r>
              <a:rPr kumimoji="1" lang="zh-TW" altLang="en-US" dirty="0" smtClean="0"/>
              <a:t>之</a:t>
            </a:r>
            <a:r>
              <a:rPr kumimoji="1" lang="en-US" altLang="zh-TW" dirty="0" smtClean="0"/>
              <a:t>GSM</a:t>
            </a:r>
            <a:r>
              <a:rPr kumimoji="1" lang="zh-TW" altLang="en-US" dirty="0" smtClean="0"/>
              <a:t>或</a:t>
            </a:r>
            <a:r>
              <a:rPr kumimoji="1" lang="en-US" altLang="zh-TW" dirty="0" smtClean="0"/>
              <a:t>CDMA</a:t>
            </a:r>
            <a:r>
              <a:rPr kumimoji="1" lang="zh-TW" altLang="en-US" dirty="0" smtClean="0"/>
              <a:t>調變的射頻輻射，全身暴露的</a:t>
            </a:r>
            <a:r>
              <a:rPr kumimoji="1" lang="en-US" altLang="zh-TW" dirty="0" smtClean="0"/>
              <a:t>SAR</a:t>
            </a:r>
            <a:r>
              <a:rPr kumimoji="1" lang="zh-TW" altLang="en-US" dirty="0" smtClean="0"/>
              <a:t>分別為</a:t>
            </a:r>
            <a:r>
              <a:rPr kumimoji="1" lang="en-US" altLang="zh-TW" dirty="0" smtClean="0"/>
              <a:t>0</a:t>
            </a:r>
            <a:r>
              <a:rPr kumimoji="1" lang="zh-TW" altLang="en-US" dirty="0" smtClean="0"/>
              <a:t>、</a:t>
            </a:r>
            <a:r>
              <a:rPr kumimoji="1" lang="en-US" altLang="zh-TW" dirty="0" smtClean="0"/>
              <a:t>1.5</a:t>
            </a:r>
            <a:r>
              <a:rPr kumimoji="1" lang="zh-TW" altLang="en-US" dirty="0" smtClean="0"/>
              <a:t>、</a:t>
            </a:r>
            <a:r>
              <a:rPr kumimoji="1" lang="en-US" altLang="zh-TW" dirty="0" smtClean="0"/>
              <a:t>3</a:t>
            </a:r>
            <a:r>
              <a:rPr kumimoji="1" lang="zh-TW" altLang="en-US" dirty="0" smtClean="0"/>
              <a:t>、或</a:t>
            </a:r>
            <a:r>
              <a:rPr kumimoji="1" lang="en-US" altLang="zh-TW" dirty="0" smtClean="0"/>
              <a:t>6 W/kg(</a:t>
            </a:r>
            <a:r>
              <a:rPr kumimoji="1" lang="zh-TW" altLang="en-US" dirty="0" smtClean="0"/>
              <a:t>分別為一般大眾使用電磁波能量的</a:t>
            </a:r>
            <a:r>
              <a:rPr kumimoji="1" lang="en-US" altLang="zh-TW" dirty="0" smtClean="0"/>
              <a:t>20</a:t>
            </a:r>
            <a:r>
              <a:rPr kumimoji="1" lang="zh-TW" altLang="en-US" dirty="0" smtClean="0"/>
              <a:t>、</a:t>
            </a:r>
            <a:r>
              <a:rPr kumimoji="1" lang="en-US" altLang="zh-TW" dirty="0" smtClean="0"/>
              <a:t>40</a:t>
            </a:r>
            <a:r>
              <a:rPr kumimoji="1" lang="zh-TW" altLang="en-US" dirty="0" smtClean="0"/>
              <a:t>和</a:t>
            </a:r>
            <a:r>
              <a:rPr kumimoji="1" lang="en-US" altLang="zh-TW" dirty="0" smtClean="0"/>
              <a:t>80</a:t>
            </a:r>
            <a:r>
              <a:rPr kumimoji="1" lang="zh-TW" altLang="en-US" dirty="0" smtClean="0"/>
              <a:t>倍</a:t>
            </a:r>
            <a:r>
              <a:rPr kumimoji="1" lang="en-US" altLang="zh-TW" dirty="0" smtClean="0"/>
              <a:t>)</a:t>
            </a:r>
            <a:r>
              <a:rPr kumimoji="1" lang="zh-TW" altLang="en-US" dirty="0" smtClean="0"/>
              <a:t>，而射頻輻射的強度是根據體重來調整以維持所希望達到的</a:t>
            </a:r>
            <a:r>
              <a:rPr kumimoji="1" lang="en-US" altLang="zh-TW" dirty="0" smtClean="0"/>
              <a:t>SAR</a:t>
            </a:r>
            <a:r>
              <a:rPr kumimoji="1" lang="zh-TW" altLang="en-US" dirty="0" smtClean="0"/>
              <a:t>程度。研究結果顯示：在暴露於</a:t>
            </a:r>
            <a:r>
              <a:rPr kumimoji="1" lang="en-US" altLang="zh-TW" dirty="0" smtClean="0"/>
              <a:t>GSM</a:t>
            </a:r>
            <a:r>
              <a:rPr kumimoji="1" lang="zh-TW" altLang="en-US" dirty="0" smtClean="0"/>
              <a:t>調變射頻輻射之雄性大鼠具有“不高”的惡性神經膠質瘤和神經膠質細胞增生的發生率。在暴露於</a:t>
            </a:r>
            <a:r>
              <a:rPr kumimoji="1" lang="en-US" altLang="zh-TW" dirty="0" smtClean="0"/>
              <a:t>CDMA</a:t>
            </a:r>
            <a:r>
              <a:rPr kumimoji="1" lang="zh-TW" altLang="en-US" dirty="0" smtClean="0"/>
              <a:t>調變的射頻輻射之中，暴露於</a:t>
            </a:r>
            <a:r>
              <a:rPr kumimoji="1" lang="en-US" altLang="zh-TW" dirty="0" smtClean="0"/>
              <a:t>6 W/kg</a:t>
            </a:r>
            <a:r>
              <a:rPr kumimoji="1" lang="zh-TW" altLang="en-US" dirty="0" smtClean="0"/>
              <a:t>的雄性大鼠亦具有“不高”的惡性神經膠質瘤發生率，暴露於</a:t>
            </a:r>
            <a:r>
              <a:rPr kumimoji="1" lang="en-US" altLang="zh-TW" dirty="0" smtClean="0"/>
              <a:t>1.5 W/kg</a:t>
            </a:r>
            <a:r>
              <a:rPr kumimoji="1" lang="zh-TW" altLang="en-US" dirty="0" smtClean="0"/>
              <a:t>與</a:t>
            </a:r>
            <a:r>
              <a:rPr kumimoji="1" lang="en-US" altLang="zh-TW" dirty="0" smtClean="0"/>
              <a:t>6 W/kg</a:t>
            </a:r>
            <a:r>
              <a:rPr kumimoji="1" lang="zh-TW" altLang="en-US" dirty="0" smtClean="0"/>
              <a:t>的雄性大鼠也具有神經膠質細胞增生。在相互比較下，對照組與暴露於</a:t>
            </a:r>
            <a:r>
              <a:rPr kumimoji="1" lang="en-US" altLang="zh-TW" dirty="0" smtClean="0"/>
              <a:t>GSM</a:t>
            </a:r>
            <a:r>
              <a:rPr kumimoji="1" lang="zh-TW" altLang="en-US" dirty="0" smtClean="0"/>
              <a:t>或</a:t>
            </a:r>
            <a:r>
              <a:rPr kumimoji="1" lang="en-US" altLang="zh-TW" dirty="0" smtClean="0"/>
              <a:t>CDMA</a:t>
            </a:r>
            <a:r>
              <a:rPr kumimoji="1" lang="zh-TW" altLang="en-US" dirty="0" smtClean="0"/>
              <a:t>調變射頻輻射之雄性大鼠的任何分組其惡性神經膠質瘤和神經膠質細胞增生的發生率並未具有統計顯著差異；然而，暴露於</a:t>
            </a:r>
            <a:r>
              <a:rPr kumimoji="1" lang="en-US" altLang="zh-TW" dirty="0" smtClean="0"/>
              <a:t>CDMA</a:t>
            </a:r>
            <a:r>
              <a:rPr kumimoji="1" lang="zh-TW" altLang="en-US" dirty="0" smtClean="0"/>
              <a:t>調變射頻輻射之雄性大鼠其惡性神經膠質瘤的發生率則具有隨著暴露劑量之增加而增加的趨勢 </a:t>
            </a:r>
            <a:r>
              <a:rPr kumimoji="1" lang="en-US" altLang="zh-TW" dirty="0" smtClean="0"/>
              <a:t>(P &lt; 0.05)</a:t>
            </a:r>
            <a:r>
              <a:rPr kumimoji="1" lang="zh-TW" altLang="en-US" dirty="0" smtClean="0"/>
              <a:t>。然而，雌性大鼠其大腦的增生性病變與神經膠質細胞瘤則與射頻暴露並未具有相關性。目前，美國國家毒理學計劃針對射頻輻射之毒性和致癌性評估，僅公佈其部分結果；當然地，此研究仍有一些缺陷與限制尚待克服。但重要的是，此項研究的結果只能說是支持國際癌症研究中心在</a:t>
            </a:r>
            <a:r>
              <a:rPr kumimoji="1" lang="en-US" altLang="zh-TW" dirty="0" smtClean="0"/>
              <a:t>2013</a:t>
            </a:r>
            <a:r>
              <a:rPr kumimoji="1" lang="zh-TW" altLang="en-US" dirty="0" smtClean="0"/>
              <a:t>年的結論，也就是「射頻輻射是可能的人類致癌物，目前並非是人類已知致癌物」。</a:t>
            </a:r>
            <a:endParaRPr kumimoji="1" lang="en-US" altLang="zh-TW" dirty="0" smtClean="0"/>
          </a:p>
          <a:p>
            <a:pPr marL="0" indent="0">
              <a:buNone/>
            </a:pPr>
            <a:r>
              <a:rPr kumimoji="1" lang="zh-TW" altLang="en-US" dirty="0" smtClean="0"/>
              <a:t>圖片來源：</a:t>
            </a:r>
            <a:r>
              <a:rPr lang="en-US" altLang="zh-TW" sz="1200" b="0" i="0" u="none" strike="noStrike" kern="1200" dirty="0" smtClean="0">
                <a:solidFill>
                  <a:schemeClr val="tx1"/>
                </a:solidFill>
                <a:effectLst/>
                <a:latin typeface="+mn-lt"/>
                <a:ea typeface="+mn-ea"/>
                <a:cs typeface="+mn-cs"/>
                <a:hlinkClick r:id="rId3"/>
              </a:rPr>
              <a:t>funthingstodowhenbored.com</a:t>
            </a:r>
            <a:r>
              <a:rPr lang="zh-TW" altLang="en-US" sz="1200" b="0" i="0" u="none" strike="noStrike" kern="1200" dirty="0" smtClean="0">
                <a:solidFill>
                  <a:schemeClr val="tx1"/>
                </a:solidFill>
                <a:effectLst/>
                <a:latin typeface="+mn-lt"/>
                <a:ea typeface="+mn-ea"/>
                <a:cs typeface="+mn-cs"/>
              </a:rPr>
              <a:t>、</a:t>
            </a:r>
            <a:r>
              <a:rPr lang="en-US" altLang="zh-TW" sz="1200" b="0" i="0" u="none" strike="noStrike" kern="1200" dirty="0" smtClean="0">
                <a:solidFill>
                  <a:schemeClr val="tx1"/>
                </a:solidFill>
                <a:effectLst/>
                <a:latin typeface="+mn-lt"/>
                <a:ea typeface="+mn-ea"/>
                <a:cs typeface="+mn-cs"/>
                <a:hlinkClick r:id="rId4"/>
              </a:rPr>
              <a:t>anne0522.pixnet.net</a:t>
            </a:r>
            <a:r>
              <a:rPr lang="zh-TW" altLang="en-US" sz="1200" b="0" i="0" u="none" strike="noStrike" kern="1200" dirty="0" smtClean="0">
                <a:solidFill>
                  <a:schemeClr val="tx1"/>
                </a:solidFill>
                <a:effectLst/>
                <a:latin typeface="+mn-lt"/>
                <a:ea typeface="+mn-ea"/>
                <a:cs typeface="+mn-cs"/>
              </a:rPr>
              <a:t>、</a:t>
            </a:r>
            <a:r>
              <a:rPr lang="en-US" altLang="zh-TW" sz="1200" b="0" i="0" u="none" strike="noStrike" kern="1200" dirty="0" smtClean="0">
                <a:solidFill>
                  <a:schemeClr val="tx1"/>
                </a:solidFill>
                <a:effectLst/>
                <a:latin typeface="+mn-lt"/>
                <a:ea typeface="+mn-ea"/>
                <a:cs typeface="+mn-cs"/>
                <a:hlinkClick r:id="rId5"/>
              </a:rPr>
              <a:t>www.gooden.url.tw</a:t>
            </a:r>
            <a:r>
              <a:rPr lang="zh-TW" altLang="en-US" sz="1200" b="0" i="0" u="none" strike="noStrike" kern="1200" dirty="0" smtClean="0">
                <a:solidFill>
                  <a:schemeClr val="tx1"/>
                </a:solidFill>
                <a:effectLst/>
                <a:latin typeface="+mn-lt"/>
                <a:ea typeface="+mn-ea"/>
                <a:cs typeface="+mn-cs"/>
              </a:rPr>
              <a:t>、</a:t>
            </a:r>
            <a:r>
              <a:rPr lang="en-US" altLang="zh-TW" sz="1200" b="0" i="0" u="none" strike="noStrike" kern="1200" dirty="0" smtClean="0">
                <a:solidFill>
                  <a:schemeClr val="tx1"/>
                </a:solidFill>
                <a:effectLst/>
                <a:latin typeface="+mn-lt"/>
                <a:ea typeface="+mn-ea"/>
                <a:cs typeface="+mn-cs"/>
                <a:hlinkClick r:id="rId6"/>
              </a:rPr>
              <a:t>www.sccnn.com</a:t>
            </a:r>
            <a:r>
              <a:rPr lang="zh-TW" altLang="en-US" sz="1200" b="0" i="0" u="none" strike="noStrike" kern="1200" dirty="0" smtClean="0">
                <a:solidFill>
                  <a:schemeClr val="tx1"/>
                </a:solidFill>
                <a:effectLst/>
                <a:latin typeface="+mn-lt"/>
                <a:ea typeface="+mn-ea"/>
                <a:cs typeface="+mn-cs"/>
              </a:rPr>
              <a:t>、</a:t>
            </a:r>
            <a:r>
              <a:rPr lang="en-US" altLang="zh-TW" sz="1200" b="0" i="0" u="none" strike="noStrike" kern="1200" dirty="0" smtClean="0">
                <a:solidFill>
                  <a:schemeClr val="tx1"/>
                </a:solidFill>
                <a:effectLst/>
                <a:latin typeface="+mn-lt"/>
                <a:ea typeface="+mn-ea"/>
                <a:cs typeface="+mn-cs"/>
                <a:hlinkClick r:id="rId7"/>
              </a:rPr>
              <a:t>vancouverratproject.com</a:t>
            </a:r>
            <a:r>
              <a:rPr lang="zh-TW" altLang="en-US" sz="1200" b="0" i="0" u="none" strike="noStrike" kern="1200" dirty="0" smtClean="0">
                <a:solidFill>
                  <a:schemeClr val="tx1"/>
                </a:solidFill>
                <a:effectLst/>
                <a:latin typeface="+mn-lt"/>
                <a:ea typeface="+mn-ea"/>
                <a:cs typeface="+mn-cs"/>
              </a:rPr>
              <a:t>、</a:t>
            </a:r>
            <a:r>
              <a:rPr lang="en-US" altLang="zh-TW" sz="1200" b="0" i="0" u="none" strike="noStrike" kern="1200" dirty="0" smtClean="0">
                <a:solidFill>
                  <a:schemeClr val="tx1"/>
                </a:solidFill>
                <a:effectLst/>
                <a:latin typeface="+mn-lt"/>
                <a:ea typeface="+mn-ea"/>
                <a:cs typeface="+mn-cs"/>
                <a:hlinkClick r:id="rId8"/>
              </a:rPr>
              <a:t>animal-dream.com</a:t>
            </a:r>
            <a:r>
              <a:rPr lang="zh-TW" altLang="en-US" dirty="0" smtClean="0"/>
              <a:t/>
            </a:r>
            <a:br>
              <a:rPr lang="zh-TW" altLang="en-US" dirty="0" smtClean="0"/>
            </a:br>
            <a:endParaRPr kumimoji="1"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13</a:t>
            </a:fld>
            <a:endParaRPr kumimoji="1" lang="zh-TW" altLang="en-US"/>
          </a:p>
        </p:txBody>
      </p:sp>
    </p:spTree>
    <p:extLst>
      <p:ext uri="{BB962C8B-B14F-4D97-AF65-F5344CB8AC3E}">
        <p14:creationId xmlns:p14="http://schemas.microsoft.com/office/powerpoint/2010/main" val="148013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14.</a:t>
            </a:r>
            <a:r>
              <a:rPr kumimoji="1" lang="zh-TW" altLang="en-US" dirty="0" smtClean="0"/>
              <a:t> 談了那麼多</a:t>
            </a:r>
            <a:r>
              <a:rPr kumimoji="1" lang="en-US" altLang="zh-TW" dirty="0" smtClean="0"/>
              <a:t>IARC</a:t>
            </a:r>
            <a:r>
              <a:rPr kumimoji="1" lang="zh-TW" altLang="en-US" dirty="0" smtClean="0"/>
              <a:t>對致癌因子的分類，尤其是具有爭議性的手機射頻電磁波的例子，讓我們回頭來看看到底輻射是甚麼呢？輻射是一種具有能量的波或粒子。</a:t>
            </a:r>
          </a:p>
          <a:p>
            <a:r>
              <a:rPr kumimoji="1" lang="zh-TW" altLang="en-US" dirty="0" smtClean="0"/>
              <a:t>日常生活中，主要會接觸到的輻射，以非游離輻射為大宗。</a:t>
            </a:r>
          </a:p>
          <a:p>
            <a:r>
              <a:rPr kumimoji="1" lang="zh-TW" altLang="en-US" dirty="0" smtClean="0"/>
              <a:t>非游離輻射的管制機關依照管制內容分屬環保署</a:t>
            </a:r>
            <a:r>
              <a:rPr kumimoji="1" lang="en-US" altLang="zh-TW" dirty="0" smtClean="0"/>
              <a:t>(</a:t>
            </a:r>
            <a:r>
              <a:rPr kumimoji="1" lang="zh-TW" altLang="en-US" dirty="0" smtClean="0"/>
              <a:t>電磁輻射造成的環境影響與監測</a:t>
            </a:r>
            <a:r>
              <a:rPr kumimoji="1" lang="en-US" altLang="zh-TW" dirty="0" smtClean="0"/>
              <a:t>)</a:t>
            </a:r>
            <a:r>
              <a:rPr kumimoji="1" lang="zh-TW" altLang="en-US" dirty="0" smtClean="0"/>
              <a:t>、 </a:t>
            </a:r>
            <a:r>
              <a:rPr kumimoji="1" lang="en-US" altLang="zh-TW" dirty="0" smtClean="0"/>
              <a:t>NCC(</a:t>
            </a:r>
            <a:r>
              <a:rPr kumimoji="1" lang="zh-TW" altLang="en-US" dirty="0" smtClean="0"/>
              <a:t>基地台與相關通訊</a:t>
            </a:r>
            <a:r>
              <a:rPr kumimoji="1" lang="en-US" altLang="zh-TW" dirty="0" smtClean="0"/>
              <a:t>)</a:t>
            </a:r>
            <a:r>
              <a:rPr kumimoji="1" lang="zh-TW" altLang="en-US" dirty="0" smtClean="0"/>
              <a:t>、標檢局</a:t>
            </a:r>
            <a:r>
              <a:rPr kumimoji="1" lang="en-US" altLang="zh-TW" dirty="0" smtClean="0"/>
              <a:t>(</a:t>
            </a:r>
            <a:r>
              <a:rPr kumimoji="1" lang="zh-TW" altLang="en-US" dirty="0" smtClean="0"/>
              <a:t>電氣設備、商品</a:t>
            </a:r>
            <a:r>
              <a:rPr kumimoji="1" lang="en-US" altLang="zh-TW" dirty="0" smtClean="0"/>
              <a:t>)</a:t>
            </a:r>
            <a:r>
              <a:rPr kumimoji="1" lang="zh-TW" altLang="en-US" dirty="0" smtClean="0"/>
              <a:t>管轄。</a:t>
            </a:r>
          </a:p>
          <a:p>
            <a:r>
              <a:rPr kumimoji="1" lang="zh-TW" altLang="en-US" dirty="0" smtClean="0"/>
              <a:t>游離輻射包括直接或間接使物質產生游離作用之電磁輻射或粒子輻射。游離輻射的管制機關為原子能委員會。</a:t>
            </a:r>
          </a:p>
          <a:p>
            <a:endParaRPr kumimoji="1"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14</a:t>
            </a:fld>
            <a:endParaRPr kumimoji="1" lang="zh-TW" altLang="en-US"/>
          </a:p>
        </p:txBody>
      </p:sp>
    </p:spTree>
    <p:extLst>
      <p:ext uri="{BB962C8B-B14F-4D97-AF65-F5344CB8AC3E}">
        <p14:creationId xmlns:p14="http://schemas.microsoft.com/office/powerpoint/2010/main" val="1589841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15.</a:t>
            </a:r>
            <a:r>
              <a:rPr lang="zh-TW" altLang="en-US" dirty="0" smtClean="0"/>
              <a:t> </a:t>
            </a:r>
            <a:r>
              <a:rPr lang="en-US" altLang="zh-TW" dirty="0" smtClean="0"/>
              <a:t>IARC</a:t>
            </a:r>
            <a:r>
              <a:rPr lang="zh-TW" altLang="en-US" dirty="0" smtClean="0"/>
              <a:t>對輻射致癌因子的歸類</a:t>
            </a:r>
            <a:r>
              <a:rPr lang="zh-TW" altLang="en-US" dirty="0" smtClean="0">
                <a:latin typeface="Microsoft JhengHei"/>
                <a:ea typeface="Microsoft JhengHei"/>
              </a:rPr>
              <a:t>：</a:t>
            </a:r>
            <a:endParaRPr lang="en-US" altLang="zh-TW" dirty="0" smtClean="0">
              <a:latin typeface="Microsoft JhengHei"/>
              <a:ea typeface="Microsoft JhengHei"/>
            </a:endParaRPr>
          </a:p>
          <a:p>
            <a:r>
              <a:rPr lang="zh-TW" altLang="en-US" dirty="0" smtClean="0"/>
              <a:t>非游離輻射</a:t>
            </a:r>
          </a:p>
          <a:p>
            <a:r>
              <a:rPr lang="zh-TW" altLang="en-US" dirty="0" smtClean="0"/>
              <a:t>過量的紫外線照射會致皮膚癌</a:t>
            </a:r>
            <a:r>
              <a:rPr lang="en-US" altLang="zh-TW" dirty="0" smtClean="0"/>
              <a:t>(1</a:t>
            </a:r>
            <a:r>
              <a:rPr lang="zh-TW" altLang="en-US" dirty="0" smtClean="0"/>
              <a:t>級致癌因子</a:t>
            </a:r>
            <a:r>
              <a:rPr lang="en-US" altLang="zh-TW" dirty="0" smtClean="0"/>
              <a:t>)</a:t>
            </a:r>
            <a:r>
              <a:rPr lang="zh-TW" altLang="en-US" dirty="0" smtClean="0"/>
              <a:t>。</a:t>
            </a:r>
          </a:p>
          <a:p>
            <a:r>
              <a:rPr lang="zh-TW" altLang="en-US" dirty="0" smtClean="0"/>
              <a:t>電磁波與射頻可能為致癌因子</a:t>
            </a:r>
            <a:r>
              <a:rPr lang="en-US" altLang="zh-TW" dirty="0" smtClean="0"/>
              <a:t>(2B</a:t>
            </a:r>
            <a:r>
              <a:rPr lang="zh-TW" altLang="en-US" dirty="0" smtClean="0"/>
              <a:t>級：流行病學與動物實驗證據均有限或不足</a:t>
            </a:r>
            <a:r>
              <a:rPr lang="en-US" altLang="zh-TW" dirty="0" smtClean="0"/>
              <a:t>)</a:t>
            </a:r>
            <a:r>
              <a:rPr lang="zh-TW" altLang="en-US" dirty="0" smtClean="0"/>
              <a:t>。</a:t>
            </a:r>
          </a:p>
          <a:p>
            <a:r>
              <a:rPr lang="zh-TW" altLang="en-US" dirty="0" smtClean="0"/>
              <a:t>極低頻磁場與靜電磁場無法歸類為致癌因子</a:t>
            </a:r>
            <a:r>
              <a:rPr lang="en-US" altLang="zh-TW" dirty="0" smtClean="0"/>
              <a:t>(3</a:t>
            </a:r>
            <a:r>
              <a:rPr lang="zh-TW" altLang="en-US" dirty="0" smtClean="0"/>
              <a:t>級</a:t>
            </a:r>
            <a:r>
              <a:rPr lang="en-US" altLang="zh-TW" dirty="0" smtClean="0"/>
              <a:t>)</a:t>
            </a:r>
            <a:r>
              <a:rPr lang="zh-TW" altLang="en-US" dirty="0" smtClean="0"/>
              <a:t>。</a:t>
            </a:r>
          </a:p>
          <a:p>
            <a:r>
              <a:rPr lang="zh-TW" altLang="en-US" dirty="0" smtClean="0"/>
              <a:t>游離輻射</a:t>
            </a:r>
          </a:p>
          <a:p>
            <a:r>
              <a:rPr lang="en-US" altLang="zh-TW" dirty="0" smtClean="0"/>
              <a:t>1</a:t>
            </a:r>
            <a:r>
              <a:rPr lang="zh-TW" altLang="en-US" dirty="0" smtClean="0"/>
              <a:t>級致癌因子。</a:t>
            </a:r>
          </a:p>
          <a:p>
            <a:r>
              <a:rPr lang="en-US" altLang="zh-TW" dirty="0" smtClean="0"/>
              <a:t>1</a:t>
            </a:r>
            <a:r>
              <a:rPr lang="zh-TW" altLang="en-US" dirty="0" smtClean="0"/>
              <a:t>年接受</a:t>
            </a:r>
            <a:r>
              <a:rPr lang="en-US" altLang="zh-TW" dirty="0" smtClean="0"/>
              <a:t>1</a:t>
            </a:r>
            <a:r>
              <a:rPr lang="zh-TW" altLang="en-US" dirty="0" smtClean="0"/>
              <a:t>毫西弗劑量</a:t>
            </a:r>
            <a:r>
              <a:rPr lang="en-US" altLang="zh-TW" dirty="0" smtClean="0"/>
              <a:t>(</a:t>
            </a:r>
            <a:r>
              <a:rPr lang="zh-TW" altLang="en-US" dirty="0" smtClean="0"/>
              <a:t>民眾劑量法規限值</a:t>
            </a:r>
            <a:r>
              <a:rPr lang="en-US" altLang="zh-TW" dirty="0" smtClean="0"/>
              <a:t>)(</a:t>
            </a:r>
            <a:r>
              <a:rPr lang="zh-TW" altLang="en-US" dirty="0" smtClean="0"/>
              <a:t>不含天然背景</a:t>
            </a:r>
            <a:r>
              <a:rPr lang="en-US" altLang="zh-TW" dirty="0" smtClean="0"/>
              <a:t>)</a:t>
            </a:r>
            <a:r>
              <a:rPr lang="zh-TW" altLang="en-US" dirty="0" smtClean="0"/>
              <a:t>是不會致癌的。</a:t>
            </a:r>
          </a:p>
          <a:p>
            <a:r>
              <a:rPr lang="zh-TW" altLang="en-US" dirty="0" smtClean="0"/>
              <a:t>流行病學與實驗研究：</a:t>
            </a:r>
            <a:r>
              <a:rPr lang="en-US" altLang="zh-TW" dirty="0" smtClean="0"/>
              <a:t>100</a:t>
            </a:r>
            <a:r>
              <a:rPr lang="zh-TW" altLang="en-US" dirty="0" smtClean="0"/>
              <a:t>毫西弗以下，其致癌機率係屬推估，易受其他因素干擾，不易驗證由輻射引起。</a:t>
            </a:r>
          </a:p>
          <a:p>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15</a:t>
            </a:fld>
            <a:endParaRPr kumimoji="1" lang="zh-TW" altLang="en-US"/>
          </a:p>
        </p:txBody>
      </p:sp>
    </p:spTree>
    <p:extLst>
      <p:ext uri="{BB962C8B-B14F-4D97-AF65-F5344CB8AC3E}">
        <p14:creationId xmlns:p14="http://schemas.microsoft.com/office/powerpoint/2010/main" val="873838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dirty="0" smtClean="0">
                <a:latin typeface="Microsoft JhengHei" charset="-120"/>
                <a:ea typeface="Microsoft JhengHei" charset="-120"/>
                <a:cs typeface="Microsoft JhengHei" charset="-120"/>
              </a:rPr>
              <a:t>16. </a:t>
            </a:r>
            <a:r>
              <a:rPr lang="zh-TW" altLang="en-US" sz="1400" dirty="0" smtClean="0">
                <a:latin typeface="Microsoft JhengHei" charset="-120"/>
                <a:ea typeface="Microsoft JhengHei" charset="-120"/>
                <a:cs typeface="Microsoft JhengHei" charset="-120"/>
              </a:rPr>
              <a:t>非游離輻射中，能量較低的，如無線電波等不會破壞生物細胞分子，也不會產生溫度變化，亦不會在人體或生物體產生累積效應。能量較高的射頻電磁波不會破壞生物細胞分子，但會有熱效應造成接觸部位表面溫度上昇。</a:t>
            </a:r>
          </a:p>
          <a:p>
            <a:r>
              <a:rPr lang="zh-TW" altLang="en-US" sz="1400" dirty="0" smtClean="0">
                <a:latin typeface="Microsoft JhengHei" charset="-120"/>
                <a:ea typeface="Microsoft JhengHei" charset="-120"/>
                <a:cs typeface="Microsoft JhengHei" charset="-120"/>
              </a:rPr>
              <a:t>紫外線照射可使</a:t>
            </a:r>
            <a:r>
              <a:rPr lang="en-US" altLang="zh-TW" sz="1400" dirty="0" smtClean="0">
                <a:latin typeface="Microsoft JhengHei" charset="-120"/>
                <a:ea typeface="Microsoft JhengHei" charset="-120"/>
                <a:cs typeface="Microsoft JhengHei" charset="-120"/>
              </a:rPr>
              <a:t>DNA</a:t>
            </a:r>
            <a:r>
              <a:rPr lang="zh-TW" altLang="en-US" sz="1400" dirty="0" smtClean="0">
                <a:latin typeface="Microsoft JhengHei" charset="-120"/>
                <a:ea typeface="Microsoft JhengHei" charset="-120"/>
                <a:cs typeface="Microsoft JhengHei" charset="-120"/>
              </a:rPr>
              <a:t>的鍵結產生微小的變化。</a:t>
            </a:r>
          </a:p>
          <a:p>
            <a:r>
              <a:rPr lang="zh-TW" altLang="en-US" sz="1400" dirty="0" smtClean="0">
                <a:latin typeface="Microsoft JhengHei" charset="-120"/>
                <a:ea typeface="Microsoft JhengHei" charset="-120"/>
                <a:cs typeface="Microsoft JhengHei" charset="-120"/>
              </a:rPr>
              <a:t>游離輻射能量較高，會直接或間接造成</a:t>
            </a:r>
            <a:r>
              <a:rPr lang="en-US" altLang="zh-TW" sz="1400" dirty="0" smtClean="0">
                <a:latin typeface="Microsoft JhengHei" charset="-120"/>
                <a:ea typeface="Microsoft JhengHei" charset="-120"/>
                <a:cs typeface="Microsoft JhengHei" charset="-120"/>
              </a:rPr>
              <a:t>DNA</a:t>
            </a:r>
            <a:r>
              <a:rPr lang="zh-TW" altLang="en-US" sz="1400" dirty="0" smtClean="0">
                <a:latin typeface="Microsoft JhengHei" charset="-120"/>
                <a:ea typeface="Microsoft JhengHei" charset="-120"/>
                <a:cs typeface="Microsoft JhengHei" charset="-120"/>
              </a:rPr>
              <a:t>的傷害而影響細胞組織。</a:t>
            </a:r>
            <a:endParaRPr lang="en-US" altLang="zh-TW" sz="1400" dirty="0" smtClean="0">
              <a:latin typeface="Microsoft JhengHei" charset="-120"/>
              <a:ea typeface="Microsoft JhengHei" charset="-120"/>
              <a:cs typeface="Microsoft JhengHei" charset="-120"/>
            </a:endParaRPr>
          </a:p>
          <a:p>
            <a:r>
              <a:rPr kumimoji="1" lang="zh-TW" altLang="en-US" sz="1400" dirty="0" smtClean="0">
                <a:latin typeface="Microsoft JhengHei" charset="-120"/>
                <a:ea typeface="Microsoft JhengHei" charset="-120"/>
                <a:cs typeface="Microsoft JhengHei" charset="-120"/>
              </a:rPr>
              <a:t>上述紫外線或游離輻射造成的</a:t>
            </a:r>
            <a:r>
              <a:rPr kumimoji="1" lang="en-US" altLang="zh-TW" sz="1400" dirty="0" smtClean="0">
                <a:latin typeface="Microsoft JhengHei" charset="-120"/>
                <a:ea typeface="Microsoft JhengHei" charset="-120"/>
                <a:cs typeface="Microsoft JhengHei" charset="-120"/>
              </a:rPr>
              <a:t>DNA</a:t>
            </a:r>
            <a:r>
              <a:rPr kumimoji="1" lang="zh-TW" altLang="en-US" sz="1400" dirty="0" smtClean="0">
                <a:latin typeface="Microsoft JhengHei" charset="-120"/>
                <a:ea typeface="Microsoft JhengHei" charset="-120"/>
                <a:cs typeface="Microsoft JhengHei" charset="-120"/>
              </a:rPr>
              <a:t>傷害若程度輕微，因為</a:t>
            </a:r>
            <a:r>
              <a:rPr kumimoji="1" lang="en-US" altLang="zh-TW" sz="1400" dirty="0" smtClean="0">
                <a:latin typeface="Microsoft JhengHei" charset="-120"/>
                <a:ea typeface="Microsoft JhengHei" charset="-120"/>
                <a:cs typeface="Microsoft JhengHei" charset="-120"/>
              </a:rPr>
              <a:t>DNA</a:t>
            </a:r>
            <a:r>
              <a:rPr kumimoji="1" lang="zh-TW" altLang="en-US" sz="1400" dirty="0" smtClean="0">
                <a:latin typeface="Microsoft JhengHei" charset="-120"/>
                <a:ea typeface="Microsoft JhengHei" charset="-120"/>
                <a:cs typeface="Microsoft JhengHei" charset="-120"/>
              </a:rPr>
              <a:t>有修復的機制，不致造成永久的傷害，反之若量太大無法修復，就會產生輻射的健康效應。</a:t>
            </a:r>
          </a:p>
          <a:p>
            <a:endParaRPr kumimoji="1"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16</a:t>
            </a:fld>
            <a:endParaRPr kumimoji="1" lang="zh-TW" altLang="en-US"/>
          </a:p>
        </p:txBody>
      </p:sp>
    </p:spTree>
    <p:extLst>
      <p:ext uri="{BB962C8B-B14F-4D97-AF65-F5344CB8AC3E}">
        <p14:creationId xmlns:p14="http://schemas.microsoft.com/office/powerpoint/2010/main" val="137208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17. </a:t>
            </a:r>
            <a:r>
              <a:rPr lang="zh-TW" altLang="en-US" dirty="0" smtClean="0"/>
              <a:t>一般人對輻射產生恐懼，部分原因是因為輻射無色、無味、無聲、無形，也就是說看不到、聞不到、聽不到、也摸不到，但是可以用輻射偵檢儀器偵測到。偵檢儀器的使用，必須依照不同的使用目的，選擇適當的儀器，進行輻射偵測與結果判讀。</a:t>
            </a:r>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17</a:t>
            </a:fld>
            <a:endParaRPr kumimoji="1" lang="zh-TW" altLang="en-US"/>
          </a:p>
        </p:txBody>
      </p:sp>
    </p:spTree>
    <p:extLst>
      <p:ext uri="{BB962C8B-B14F-4D97-AF65-F5344CB8AC3E}">
        <p14:creationId xmlns:p14="http://schemas.microsoft.com/office/powerpoint/2010/main" val="8197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18.  </a:t>
            </a:r>
            <a:r>
              <a:rPr lang="zh-TW" altLang="en-US" dirty="0" smtClean="0"/>
              <a:t>輻射怎麼量</a:t>
            </a:r>
            <a:r>
              <a:rPr lang="en-US" altLang="zh-TW" dirty="0" smtClean="0"/>
              <a:t>?</a:t>
            </a:r>
          </a:p>
          <a:p>
            <a:r>
              <a:rPr lang="zh-TW" altLang="en-US" dirty="0" smtClean="0"/>
              <a:t>電磁波的測量儀器一般分高頻</a:t>
            </a:r>
            <a:r>
              <a:rPr lang="en-US" altLang="zh-TW" dirty="0" smtClean="0"/>
              <a:t>(</a:t>
            </a:r>
            <a:r>
              <a:rPr lang="zh-TW" altLang="en-US" dirty="0" smtClean="0"/>
              <a:t>射頻、微波</a:t>
            </a:r>
            <a:r>
              <a:rPr lang="en-US" altLang="zh-TW" dirty="0" smtClean="0"/>
              <a:t>)</a:t>
            </a:r>
            <a:r>
              <a:rPr lang="zh-TW" altLang="en-US" dirty="0" smtClean="0"/>
              <a:t>和低頻兩大類，基本上是測量磁場強度</a:t>
            </a:r>
            <a:r>
              <a:rPr lang="en-US" altLang="zh-TW" dirty="0" smtClean="0"/>
              <a:t>(</a:t>
            </a:r>
            <a:r>
              <a:rPr lang="zh-TW" altLang="en-US" dirty="0" smtClean="0"/>
              <a:t>高斯計</a:t>
            </a:r>
            <a:r>
              <a:rPr lang="en-US" altLang="zh-TW" dirty="0" smtClean="0"/>
              <a:t>)</a:t>
            </a:r>
            <a:r>
              <a:rPr lang="zh-TW" altLang="en-US" dirty="0" smtClean="0"/>
              <a:t>或測量功率</a:t>
            </a:r>
            <a:r>
              <a:rPr lang="en-US" altLang="zh-TW" dirty="0" smtClean="0"/>
              <a:t>(</a:t>
            </a:r>
            <a:r>
              <a:rPr lang="zh-TW" altLang="en-US" dirty="0" smtClean="0"/>
              <a:t>每單位面積多少瓦特</a:t>
            </a:r>
            <a:r>
              <a:rPr lang="en-US" altLang="zh-TW" dirty="0" smtClean="0"/>
              <a:t>)</a:t>
            </a:r>
            <a:r>
              <a:rPr lang="zh-TW" altLang="en-US" dirty="0" smtClean="0"/>
              <a:t>。</a:t>
            </a:r>
          </a:p>
          <a:p>
            <a:r>
              <a:rPr lang="zh-TW" altLang="en-US" dirty="0" smtClean="0"/>
              <a:t>游離輻射的測量就比較複雜，基本上是考慮不同的用途或場所會選擇不同的儀器。手提式輻射偵檢器：為輻射工作場所內使用的輕便型輻射偵檢器，適用於使用輻射的作業場所。環境輻射監測站：為原能會設置於嘉義氣象站內的環境輻射監測儀器。車輛行門框輻射偵檢器：目前具有煉熔爐的鋼鐵廠，都有設置的偵檢器，讓鋼鐵原料或出廠的成品，都需經過偵檢器的檢測，確認無輻射污染，以杜絕輻射鋼筋事件再度發生</a:t>
            </a:r>
            <a:r>
              <a:rPr lang="en-US" altLang="zh-TW" dirty="0" smtClean="0"/>
              <a:t>(</a:t>
            </a:r>
            <a:r>
              <a:rPr lang="zh-TW" altLang="en-US" dirty="0" smtClean="0"/>
              <a:t>鋼鐵原料中參雜了鈷</a:t>
            </a:r>
            <a:r>
              <a:rPr lang="en-US" altLang="zh-TW" dirty="0" smtClean="0"/>
              <a:t>(Co)-60</a:t>
            </a:r>
            <a:r>
              <a:rPr lang="zh-TW" altLang="en-US" dirty="0" smtClean="0"/>
              <a:t>射源導致</a:t>
            </a:r>
            <a:r>
              <a:rPr lang="en-US" altLang="zh-TW" dirty="0" smtClean="0"/>
              <a:t>)</a:t>
            </a:r>
            <a:r>
              <a:rPr lang="zh-TW" altLang="en-US" dirty="0" smtClean="0"/>
              <a:t>。</a:t>
            </a:r>
          </a:p>
          <a:p>
            <a:r>
              <a:rPr lang="zh-TW" altLang="en-US" dirty="0" smtClean="0"/>
              <a:t>人員輻射劑量佩章，佩帶於輻射工作人員胸口，以作為人員職業曝露劑量的量測。不過無論哪一種測量儀器都會根據輻射線的種類、能量、和生物效應的不同轉換成統一的劑量單位，叫做西弗、毫西弗、或微西弗。</a:t>
            </a:r>
            <a:endParaRPr lang="en-US" altLang="zh-TW" dirty="0" smtClean="0"/>
          </a:p>
          <a:p>
            <a:r>
              <a:rPr lang="zh-TW" altLang="en-US" b="1" dirty="0" smtClean="0"/>
              <a:t>無論是哪一種輻射，測量的時候都必須遵守一個原則，那就是：為獲得正確的輻射偵測結果，必須要選用適當的儀器、依程序進行偵測，以及進行正確的判讀。</a:t>
            </a:r>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18</a:t>
            </a:fld>
            <a:endParaRPr kumimoji="1" lang="zh-TW" altLang="en-US"/>
          </a:p>
        </p:txBody>
      </p:sp>
    </p:spTree>
    <p:extLst>
      <p:ext uri="{BB962C8B-B14F-4D97-AF65-F5344CB8AC3E}">
        <p14:creationId xmlns:p14="http://schemas.microsoft.com/office/powerpoint/2010/main" val="3772935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19. </a:t>
            </a:r>
            <a:r>
              <a:rPr lang="zh-TW" altLang="en-US" dirty="0" smtClean="0"/>
              <a:t>您知道嗎</a:t>
            </a:r>
            <a:r>
              <a:rPr lang="en-US" altLang="zh-TW" dirty="0" smtClean="0"/>
              <a:t>….</a:t>
            </a:r>
            <a:r>
              <a:rPr lang="zh-TW" altLang="en-US" dirty="0" smtClean="0"/>
              <a:t>環境中就存在有輻射</a:t>
            </a:r>
            <a:r>
              <a:rPr lang="en-US" altLang="zh-TW" dirty="0" smtClean="0"/>
              <a:t>…..</a:t>
            </a:r>
          </a:p>
          <a:p>
            <a:r>
              <a:rPr lang="zh-TW" altLang="en-US" dirty="0" smtClean="0"/>
              <a:t>當然陽光、可見光、紫外線是自然存在的，另外，即使你不使用手機，微波、射頻電磁波的訊號仍無所不在。</a:t>
            </a:r>
          </a:p>
          <a:p>
            <a:r>
              <a:rPr lang="zh-TW" altLang="en-US" dirty="0" smtClean="0"/>
              <a:t>宇宙射線和地表礦物質都會產生游離輻射，我們稱為自然背景輻射；在人體和食物內最主要的天然放射性核種為鉀</a:t>
            </a:r>
            <a:r>
              <a:rPr lang="en-US" altLang="zh-TW" dirty="0" smtClean="0"/>
              <a:t>(K)-40</a:t>
            </a:r>
            <a:r>
              <a:rPr lang="zh-TW" altLang="en-US" dirty="0" smtClean="0"/>
              <a:t>一般國民十大主要消費食物如米、豬肉、蛋、蔬菜、水果、麵粉、雞肉、海魚、淡水魚中，均含有鉀</a:t>
            </a:r>
            <a:r>
              <a:rPr lang="en-US" altLang="zh-TW" dirty="0" smtClean="0"/>
              <a:t>40</a:t>
            </a:r>
            <a:r>
              <a:rPr lang="zh-TW" altLang="en-US" dirty="0" smtClean="0"/>
              <a:t>存在。 </a:t>
            </a:r>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19</a:t>
            </a:fld>
            <a:endParaRPr kumimoji="1" lang="zh-TW" altLang="en-US"/>
          </a:p>
        </p:txBody>
      </p:sp>
    </p:spTree>
    <p:extLst>
      <p:ext uri="{BB962C8B-B14F-4D97-AF65-F5344CB8AC3E}">
        <p14:creationId xmlns:p14="http://schemas.microsoft.com/office/powerpoint/2010/main" val="4285443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0"/>
            <a:r>
              <a:rPr lang="en-US" altLang="zh-TW" sz="1200" kern="1200" dirty="0" smtClean="0">
                <a:solidFill>
                  <a:schemeClr val="tx1"/>
                </a:solidFill>
                <a:effectLst/>
                <a:latin typeface="+mn-lt"/>
                <a:ea typeface="+mn-ea"/>
                <a:cs typeface="+mn-cs"/>
              </a:rPr>
              <a:t>2. </a:t>
            </a:r>
            <a:r>
              <a:rPr lang="zh-TW" altLang="zh-TW" sz="1200" kern="1200" dirty="0" smtClean="0">
                <a:solidFill>
                  <a:schemeClr val="tx1"/>
                </a:solidFill>
                <a:effectLst/>
                <a:latin typeface="+mn-lt"/>
                <a:ea typeface="+mn-ea"/>
                <a:cs typeface="+mn-cs"/>
              </a:rPr>
              <a:t>一般會認為核電廠不安全的原因主要是「對輻射產生恐懼」、「認為台灣禁不起發生一次核電廠事故」、「沒有辦法處理核電廠產生的核廢料」。所以我今天的演講就分這三個部分來討論：</a:t>
            </a:r>
          </a:p>
          <a:p>
            <a:pPr marL="171450" lvl="0" indent="-171450">
              <a:buFont typeface="Arial" panose="020B0604020202020204" pitchFamily="34" charset="0"/>
              <a:buChar char="•"/>
            </a:pPr>
            <a:r>
              <a:rPr lang="zh-TW" altLang="zh-TW" sz="1200" kern="1200" dirty="0" smtClean="0">
                <a:solidFill>
                  <a:schemeClr val="tx1"/>
                </a:solidFill>
                <a:effectLst/>
                <a:latin typeface="+mn-lt"/>
                <a:ea typeface="+mn-ea"/>
                <a:cs typeface="+mn-cs"/>
              </a:rPr>
              <a:t>輻射會致癌嗎？</a:t>
            </a:r>
          </a:p>
          <a:p>
            <a:pPr marL="171450" lvl="0" indent="-171450">
              <a:buFont typeface="Arial" panose="020B0604020202020204" pitchFamily="34" charset="0"/>
              <a:buChar char="•"/>
            </a:pPr>
            <a:r>
              <a:rPr lang="zh-TW" altLang="zh-TW" sz="1200" kern="1200" dirty="0" smtClean="0">
                <a:solidFill>
                  <a:schemeClr val="tx1"/>
                </a:solidFill>
                <a:effectLst/>
                <a:latin typeface="+mn-lt"/>
                <a:ea typeface="+mn-ea"/>
                <a:cs typeface="+mn-cs"/>
              </a:rPr>
              <a:t>台灣禁不起發生一次核電廠事故嗎？</a:t>
            </a:r>
          </a:p>
          <a:p>
            <a:pPr marL="171450" lvl="0" indent="-171450">
              <a:buFont typeface="Arial" panose="020B0604020202020204" pitchFamily="34" charset="0"/>
              <a:buChar char="•"/>
            </a:pPr>
            <a:r>
              <a:rPr lang="zh-TW" altLang="zh-TW" sz="1200" kern="1200" dirty="0" smtClean="0">
                <a:solidFill>
                  <a:schemeClr val="tx1"/>
                </a:solidFill>
                <a:effectLst/>
                <a:latin typeface="+mn-lt"/>
                <a:ea typeface="+mn-ea"/>
                <a:cs typeface="+mn-cs"/>
              </a:rPr>
              <a:t>核廢料的處理／處置無解嗎？</a:t>
            </a:r>
            <a:endParaRPr lang="zh-TW" altLang="zh-TW"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2</a:t>
            </a:fld>
            <a:endParaRPr kumimoji="1" lang="zh-TW" altLang="en-US"/>
          </a:p>
        </p:txBody>
      </p:sp>
    </p:spTree>
    <p:extLst>
      <p:ext uri="{BB962C8B-B14F-4D97-AF65-F5344CB8AC3E}">
        <p14:creationId xmlns:p14="http://schemas.microsoft.com/office/powerpoint/2010/main" val="34518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b="0" i="0" kern="1200" dirty="0" smtClean="0">
                <a:solidFill>
                  <a:schemeClr val="tx1"/>
                </a:solidFill>
                <a:effectLst/>
                <a:latin typeface="Microsoft JhengHei" charset="-120"/>
                <a:ea typeface="Microsoft JhengHei" charset="-120"/>
                <a:cs typeface="Microsoft JhengHei" charset="-120"/>
              </a:rPr>
              <a:t>20. </a:t>
            </a:r>
            <a:r>
              <a:rPr lang="zh-TW" altLang="en-US" sz="1400" b="0" i="0" kern="1200" dirty="0" smtClean="0">
                <a:solidFill>
                  <a:schemeClr val="tx1"/>
                </a:solidFill>
                <a:effectLst/>
                <a:latin typeface="Microsoft JhengHei" charset="-120"/>
                <a:ea typeface="Microsoft JhengHei" charset="-120"/>
                <a:cs typeface="Microsoft JhengHei" charset="-120"/>
              </a:rPr>
              <a:t>但請不用擔❤️，這些自然界的游離輻射</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背景輻射</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已經跟我們相安無事共存許久了</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台灣地區海平面的劑量率約為</a:t>
            </a:r>
            <a:r>
              <a:rPr lang="en-US" altLang="zh-TW" sz="1400" b="0" i="0" kern="1200" dirty="0" smtClean="0">
                <a:solidFill>
                  <a:schemeClr val="tx1"/>
                </a:solidFill>
                <a:effectLst/>
                <a:latin typeface="Microsoft JhengHei" charset="-120"/>
                <a:ea typeface="Microsoft JhengHei" charset="-120"/>
                <a:cs typeface="Microsoft JhengHei" charset="-120"/>
              </a:rPr>
              <a:t>0.04-0.08</a:t>
            </a:r>
            <a:r>
              <a:rPr lang="zh-TW" altLang="en-US" sz="1400" b="0" i="0" kern="1200" dirty="0" smtClean="0">
                <a:solidFill>
                  <a:schemeClr val="tx1"/>
                </a:solidFill>
                <a:effectLst/>
                <a:latin typeface="Microsoft JhengHei" charset="-120"/>
                <a:ea typeface="Microsoft JhengHei" charset="-120"/>
                <a:cs typeface="Microsoft JhengHei" charset="-120"/>
              </a:rPr>
              <a:t>微西弗</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時</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嘉義觸口海拔</a:t>
            </a:r>
            <a:r>
              <a:rPr lang="en-US" altLang="zh-TW" sz="1400" b="0" i="0" kern="1200" dirty="0" smtClean="0">
                <a:solidFill>
                  <a:schemeClr val="tx1"/>
                </a:solidFill>
                <a:effectLst/>
                <a:latin typeface="Microsoft JhengHei" charset="-120"/>
                <a:ea typeface="Microsoft JhengHei" charset="-120"/>
                <a:cs typeface="Microsoft JhengHei" charset="-120"/>
              </a:rPr>
              <a:t>238</a:t>
            </a:r>
            <a:r>
              <a:rPr lang="zh-TW" altLang="en-US" sz="1400" b="0" i="0" kern="1200" dirty="0" smtClean="0">
                <a:solidFill>
                  <a:schemeClr val="tx1"/>
                </a:solidFill>
                <a:effectLst/>
                <a:latin typeface="Microsoft JhengHei" charset="-120"/>
                <a:ea typeface="Microsoft JhengHei" charset="-120"/>
                <a:cs typeface="Microsoft JhengHei" charset="-120"/>
              </a:rPr>
              <a:t>公尺</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測得劑量率為 </a:t>
            </a:r>
            <a:r>
              <a:rPr lang="en-US" altLang="zh-TW" sz="1400" b="0" i="0" kern="1200" dirty="0" smtClean="0">
                <a:solidFill>
                  <a:schemeClr val="tx1"/>
                </a:solidFill>
                <a:effectLst/>
                <a:latin typeface="Microsoft JhengHei" charset="-120"/>
                <a:ea typeface="Microsoft JhengHei" charset="-120"/>
                <a:cs typeface="Microsoft JhengHei" charset="-120"/>
              </a:rPr>
              <a:t>0.096</a:t>
            </a:r>
            <a:r>
              <a:rPr lang="zh-TW" altLang="en-US" sz="1400" b="0" i="0" kern="1200" dirty="0" smtClean="0">
                <a:solidFill>
                  <a:schemeClr val="tx1"/>
                </a:solidFill>
                <a:effectLst/>
                <a:latin typeface="Microsoft JhengHei" charset="-120"/>
                <a:ea typeface="Microsoft JhengHei" charset="-120"/>
                <a:cs typeface="Microsoft JhengHei" charset="-120"/>
              </a:rPr>
              <a:t>微西弗</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時</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沿著阿里山公路前進</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到阿里 山森林遊樂區高度</a:t>
            </a:r>
            <a:r>
              <a:rPr lang="en-US" altLang="zh-TW" sz="1400" b="0" i="0" kern="1200" dirty="0" smtClean="0">
                <a:solidFill>
                  <a:schemeClr val="tx1"/>
                </a:solidFill>
                <a:effectLst/>
                <a:latin typeface="Microsoft JhengHei" charset="-120"/>
                <a:ea typeface="Microsoft JhengHei" charset="-120"/>
                <a:cs typeface="Microsoft JhengHei" charset="-120"/>
              </a:rPr>
              <a:t>2,182</a:t>
            </a:r>
            <a:r>
              <a:rPr lang="zh-TW" altLang="en-US" sz="1400" b="0" i="0" kern="1200" dirty="0" smtClean="0">
                <a:solidFill>
                  <a:schemeClr val="tx1"/>
                </a:solidFill>
                <a:effectLst/>
                <a:latin typeface="Microsoft JhengHei" charset="-120"/>
                <a:ea typeface="Microsoft JhengHei" charset="-120"/>
                <a:cs typeface="Microsoft JhengHei" charset="-120"/>
              </a:rPr>
              <a:t>公尺之劑量率為</a:t>
            </a:r>
            <a:r>
              <a:rPr lang="en-US" altLang="zh-TW" sz="1400" b="0" i="0" kern="1200" dirty="0" smtClean="0">
                <a:solidFill>
                  <a:schemeClr val="tx1"/>
                </a:solidFill>
                <a:effectLst/>
                <a:latin typeface="Microsoft JhengHei" charset="-120"/>
                <a:ea typeface="Microsoft JhengHei" charset="-120"/>
                <a:cs typeface="Microsoft JhengHei" charset="-120"/>
              </a:rPr>
              <a:t>0.117</a:t>
            </a:r>
            <a:r>
              <a:rPr lang="zh-TW" altLang="en-US" sz="1400" b="0" i="0" kern="1200" dirty="0" smtClean="0">
                <a:solidFill>
                  <a:schemeClr val="tx1"/>
                </a:solidFill>
                <a:effectLst/>
                <a:latin typeface="Microsoft JhengHei" charset="-120"/>
                <a:ea typeface="Microsoft JhengHei" charset="-120"/>
                <a:cs typeface="Microsoft JhengHei" charset="-120"/>
              </a:rPr>
              <a:t>微西弗</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時</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再往上到高度</a:t>
            </a:r>
            <a:r>
              <a:rPr lang="en-US" altLang="zh-TW" sz="1400" b="0" i="0" kern="1200" dirty="0" smtClean="0">
                <a:solidFill>
                  <a:schemeClr val="tx1"/>
                </a:solidFill>
                <a:effectLst/>
                <a:latin typeface="Microsoft JhengHei" charset="-120"/>
                <a:ea typeface="Microsoft JhengHei" charset="-120"/>
                <a:cs typeface="Microsoft JhengHei" charset="-120"/>
              </a:rPr>
              <a:t>2,631</a:t>
            </a:r>
            <a:r>
              <a:rPr lang="zh-TW" altLang="en-US" sz="1400" b="0" i="0" kern="1200" dirty="0" smtClean="0">
                <a:solidFill>
                  <a:schemeClr val="tx1"/>
                </a:solidFill>
                <a:effectLst/>
                <a:latin typeface="Microsoft JhengHei" charset="-120"/>
                <a:ea typeface="Microsoft JhengHei" charset="-120"/>
                <a:cs typeface="Microsoft JhengHei" charset="-120"/>
              </a:rPr>
              <a:t>公尺之塔塔加遊客 中心</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其劑量率為</a:t>
            </a:r>
            <a:r>
              <a:rPr lang="en-US" altLang="zh-TW" sz="1400" b="0" i="0" kern="1200" dirty="0" smtClean="0">
                <a:solidFill>
                  <a:schemeClr val="tx1"/>
                </a:solidFill>
                <a:effectLst/>
                <a:latin typeface="Microsoft JhengHei" charset="-120"/>
                <a:ea typeface="Microsoft JhengHei" charset="-120"/>
                <a:cs typeface="Microsoft JhengHei" charset="-120"/>
              </a:rPr>
              <a:t>0.137</a:t>
            </a:r>
            <a:r>
              <a:rPr lang="zh-TW" altLang="en-US" sz="1400" b="0" i="0" kern="1200" dirty="0" smtClean="0">
                <a:solidFill>
                  <a:schemeClr val="tx1"/>
                </a:solidFill>
                <a:effectLst/>
                <a:latin typeface="Microsoft JhengHei" charset="-120"/>
                <a:ea typeface="Microsoft JhengHei" charset="-120"/>
                <a:cs typeface="Microsoft JhengHei" charset="-120"/>
              </a:rPr>
              <a:t>微西弗</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時</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顯示天然背 景輻射隨著高度的增加而增加。 </a:t>
            </a:r>
          </a:p>
          <a:p>
            <a:r>
              <a:rPr lang="zh-TW" altLang="en-US" sz="1400" b="0" i="0" kern="1200" dirty="0" smtClean="0">
                <a:solidFill>
                  <a:schemeClr val="tx1"/>
                </a:solidFill>
                <a:effectLst/>
                <a:latin typeface="Microsoft JhengHei" charset="-120"/>
                <a:ea typeface="Microsoft JhengHei" charset="-120"/>
                <a:cs typeface="Microsoft JhengHei" charset="-120"/>
              </a:rPr>
              <a:t>以上因海拔高度上升而增加之微量天然背景輻射</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均為正常現象</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長年住在高度較高、天然背景輻射較高的居民，也沒有因為接受較高的天然背景輻射而有較高的癌症發生率。</a:t>
            </a:r>
          </a:p>
          <a:p>
            <a:endParaRPr kumimoji="1" lang="zh-TW" altLang="en-US" sz="1400" dirty="0">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20</a:t>
            </a:fld>
            <a:endParaRPr kumimoji="1" lang="zh-TW" altLang="en-US"/>
          </a:p>
        </p:txBody>
      </p:sp>
    </p:spTree>
    <p:extLst>
      <p:ext uri="{BB962C8B-B14F-4D97-AF65-F5344CB8AC3E}">
        <p14:creationId xmlns:p14="http://schemas.microsoft.com/office/powerpoint/2010/main" val="2114864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b="0" i="0" kern="1200" dirty="0" smtClean="0">
                <a:solidFill>
                  <a:schemeClr val="tx1"/>
                </a:solidFill>
                <a:effectLst/>
                <a:latin typeface="Microsoft JhengHei" charset="-120"/>
                <a:ea typeface="Microsoft JhengHei" charset="-120"/>
                <a:cs typeface="Microsoft JhengHei" charset="-120"/>
              </a:rPr>
              <a:t>21. </a:t>
            </a:r>
            <a:r>
              <a:rPr lang="zh-TW" altLang="en-US" sz="1400" b="0" i="0" kern="1200" dirty="0" smtClean="0">
                <a:solidFill>
                  <a:schemeClr val="tx1"/>
                </a:solidFill>
                <a:effectLst/>
                <a:latin typeface="Microsoft JhengHei" charset="-120"/>
                <a:ea typeface="Microsoft JhengHei" charset="-120"/>
                <a:cs typeface="Microsoft JhengHei" charset="-120"/>
              </a:rPr>
              <a:t>天然背景輻射也會受到地質影響</a:t>
            </a:r>
            <a:r>
              <a:rPr lang="zh-TW" altLang="en-US" sz="1400" b="0" i="0" kern="1200" dirty="0" smtClean="0">
                <a:solidFill>
                  <a:schemeClr val="tx1"/>
                </a:solidFill>
                <a:effectLst/>
                <a:latin typeface="Microsoft JhengHei"/>
                <a:ea typeface="Microsoft JhengHei"/>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台灣地區海平面的劑量率約為</a:t>
            </a:r>
            <a:r>
              <a:rPr lang="en-US" altLang="zh-TW" sz="1400" b="0" i="0" kern="1200" dirty="0" smtClean="0">
                <a:solidFill>
                  <a:schemeClr val="tx1"/>
                </a:solidFill>
                <a:effectLst/>
                <a:latin typeface="Microsoft JhengHei" charset="-120"/>
                <a:ea typeface="Microsoft JhengHei" charset="-120"/>
                <a:cs typeface="Microsoft JhengHei" charset="-120"/>
              </a:rPr>
              <a:t>0.04-0.08</a:t>
            </a:r>
            <a:r>
              <a:rPr lang="zh-TW" altLang="en-US" sz="1400" b="0" i="0" kern="1200" dirty="0" smtClean="0">
                <a:solidFill>
                  <a:schemeClr val="tx1"/>
                </a:solidFill>
                <a:effectLst/>
                <a:latin typeface="Microsoft JhengHei" charset="-120"/>
                <a:ea typeface="Microsoft JhengHei" charset="-120"/>
                <a:cs typeface="Microsoft JhengHei" charset="-120"/>
              </a:rPr>
              <a:t>微西弗</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時，在陽明山地熱谷的某特定位置，因受溫泉之影響，背景輻射略高，為</a:t>
            </a:r>
            <a:r>
              <a:rPr lang="en-US" altLang="zh-TW" sz="1400" b="0" i="0" kern="1200" dirty="0" smtClean="0">
                <a:solidFill>
                  <a:schemeClr val="tx1"/>
                </a:solidFill>
                <a:effectLst/>
                <a:latin typeface="Microsoft JhengHei" charset="-120"/>
                <a:ea typeface="Microsoft JhengHei" charset="-120"/>
                <a:cs typeface="Microsoft JhengHei" charset="-120"/>
              </a:rPr>
              <a:t>0.102</a:t>
            </a:r>
            <a:r>
              <a:rPr lang="zh-TW" altLang="en-US" sz="1400" b="0" i="0" kern="1200" dirty="0" smtClean="0">
                <a:solidFill>
                  <a:schemeClr val="tx1"/>
                </a:solidFill>
                <a:effectLst/>
                <a:latin typeface="Microsoft JhengHei" charset="-120"/>
                <a:ea typeface="Microsoft JhengHei" charset="-120"/>
                <a:cs typeface="Microsoft JhengHei" charset="-120"/>
              </a:rPr>
              <a:t>微西弗</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時。整個陽明山國家公園山系不高，所以宇宙射線的變化不大，但從偵測結果也略可看出，劑量率隨高度增加有上升之趨勢。以上因地質不同而增加之微量天然背景輻射，均為正常現象，對民眾健康沒有不良影響。長年住在陽明山或溫泉地區、天然背景輻射較高的居民，也沒有因為接受較高的天然背景輻射而有較高的癌症發生率。</a:t>
            </a:r>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21</a:t>
            </a:fld>
            <a:endParaRPr kumimoji="1" lang="zh-TW" altLang="en-US"/>
          </a:p>
        </p:txBody>
      </p:sp>
    </p:spTree>
    <p:extLst>
      <p:ext uri="{BB962C8B-B14F-4D97-AF65-F5344CB8AC3E}">
        <p14:creationId xmlns:p14="http://schemas.microsoft.com/office/powerpoint/2010/main" val="2114864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b="0" dirty="0" smtClean="0">
                <a:latin typeface="Microsoft JhengHei" charset="-120"/>
                <a:ea typeface="Microsoft JhengHei" charset="-120"/>
                <a:cs typeface="Microsoft JhengHei" charset="-120"/>
              </a:rPr>
              <a:t>22. </a:t>
            </a:r>
            <a:r>
              <a:rPr lang="zh-TW" altLang="en-US" sz="1400" b="0" dirty="0" smtClean="0">
                <a:latin typeface="Microsoft JhengHei" charset="-120"/>
                <a:ea typeface="Microsoft JhengHei" charset="-120"/>
                <a:cs typeface="Microsoft JhengHei" charset="-120"/>
              </a:rPr>
              <a:t>世界各地自然背景游離輻射也有很大的差異</a:t>
            </a:r>
            <a:r>
              <a:rPr lang="en-US" altLang="zh-TW" sz="1400" b="0" dirty="0" smtClean="0">
                <a:latin typeface="Microsoft JhengHei" charset="-120"/>
                <a:ea typeface="Microsoft JhengHei" charset="-120"/>
                <a:cs typeface="Microsoft JhengHei" charset="-120"/>
              </a:rPr>
              <a:t>(</a:t>
            </a:r>
            <a:r>
              <a:rPr lang="zh-TW" altLang="en-US" sz="1400" b="0" dirty="0" smtClean="0">
                <a:latin typeface="Microsoft JhengHei" charset="-120"/>
                <a:ea typeface="Microsoft JhengHei" charset="-120"/>
                <a:cs typeface="Microsoft JhengHei" charset="-120"/>
              </a:rPr>
              <a:t>自然背景輻射特別高的幾個地區</a:t>
            </a:r>
            <a:r>
              <a:rPr lang="en-US" altLang="zh-TW" sz="1400" b="0" dirty="0" smtClean="0">
                <a:latin typeface="Microsoft JhengHei" charset="-120"/>
                <a:ea typeface="Microsoft JhengHei" charset="-120"/>
                <a:cs typeface="Microsoft JhengHei" charset="-120"/>
              </a:rPr>
              <a:t>(</a:t>
            </a:r>
            <a:r>
              <a:rPr lang="zh-TW" altLang="en-US" sz="1400" b="0" dirty="0" smtClean="0">
                <a:latin typeface="Microsoft JhengHei" charset="-120"/>
                <a:ea typeface="Microsoft JhengHei" charset="-120"/>
                <a:cs typeface="Microsoft JhengHei" charset="-120"/>
              </a:rPr>
              <a:t>以黃底標示，</a:t>
            </a:r>
            <a:r>
              <a:rPr lang="en-US" altLang="zh-TW" sz="1400" b="0" dirty="0" smtClean="0">
                <a:latin typeface="Microsoft JhengHei" charset="-120"/>
                <a:ea typeface="Microsoft JhengHei" charset="-120"/>
                <a:cs typeface="Microsoft JhengHei" charset="-120"/>
              </a:rPr>
              <a:t>UNSCEAR</a:t>
            </a:r>
            <a:r>
              <a:rPr lang="zh-TW" altLang="en-US" sz="1400" b="0" baseline="0" dirty="0" smtClean="0">
                <a:latin typeface="Microsoft JhengHei" charset="-120"/>
                <a:ea typeface="Microsoft JhengHei" charset="-120"/>
                <a:cs typeface="Microsoft JhengHei" charset="-120"/>
              </a:rPr>
              <a:t>稱之為</a:t>
            </a:r>
            <a:r>
              <a:rPr lang="en-US" altLang="zh-TW" sz="1400" b="0" baseline="0" dirty="0" smtClean="0">
                <a:latin typeface="Microsoft JhengHei" charset="-120"/>
                <a:ea typeface="Microsoft JhengHei" charset="-120"/>
                <a:cs typeface="Microsoft JhengHei" charset="-120"/>
              </a:rPr>
              <a:t>Area of high natural radiation background</a:t>
            </a:r>
            <a:r>
              <a:rPr lang="en-US" altLang="zh-TW" sz="1400" b="0" dirty="0" smtClean="0">
                <a:latin typeface="Microsoft JhengHei" charset="-120"/>
                <a:ea typeface="Microsoft JhengHei" charset="-120"/>
                <a:cs typeface="Microsoft JhengHei" charset="-120"/>
              </a:rPr>
              <a:t>)) </a:t>
            </a:r>
            <a:r>
              <a:rPr lang="zh-TW" altLang="en-US" sz="1400" b="0" dirty="0" smtClean="0">
                <a:latin typeface="Microsoft JhengHei" charset="-120"/>
                <a:ea typeface="Microsoft JhengHei" charset="-120"/>
                <a:cs typeface="Microsoft JhengHei" charset="-120"/>
              </a:rPr>
              <a:t>（</a:t>
            </a:r>
            <a:r>
              <a:rPr lang="en-US" altLang="zh-TW" sz="1400" b="0" dirty="0" smtClean="0">
                <a:latin typeface="Microsoft JhengHei" charset="-120"/>
                <a:ea typeface="Microsoft JhengHei" charset="-120"/>
                <a:cs typeface="Microsoft JhengHei" charset="-120"/>
              </a:rPr>
              <a:t>UNSCEAR</a:t>
            </a:r>
            <a:r>
              <a:rPr lang="en-US" altLang="zh-TW" sz="1400" b="0" baseline="0" dirty="0" smtClean="0">
                <a:latin typeface="Microsoft JhengHei" charset="-120"/>
                <a:ea typeface="Microsoft JhengHei" charset="-120"/>
                <a:cs typeface="Microsoft JhengHei" charset="-120"/>
              </a:rPr>
              <a:t>(2008)ANNEX B, Table 10 </a:t>
            </a:r>
            <a:r>
              <a:rPr lang="en-US" altLang="zh-TW" sz="1400" b="1" kern="1200" dirty="0" smtClean="0">
                <a:solidFill>
                  <a:schemeClr val="tx1"/>
                </a:solidFill>
                <a:effectLst/>
                <a:latin typeface="Microsoft JhengHei" charset="-120"/>
                <a:ea typeface="Microsoft JhengHei" charset="-120"/>
                <a:cs typeface="Microsoft JhengHei" charset="-120"/>
              </a:rPr>
              <a:t>examples of areas of high natural radiation background. ):</a:t>
            </a:r>
            <a:endParaRPr lang="en-US" altLang="zh-TW" sz="1400" dirty="0" smtClean="0">
              <a:latin typeface="Microsoft JhengHei" charset="-120"/>
              <a:ea typeface="Microsoft JhengHei" charset="-120"/>
              <a:cs typeface="Microsoft JhengHei" charset="-120"/>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TW" sz="1400" b="0" baseline="0" dirty="0" smtClean="0">
                <a:latin typeface="Microsoft JhengHei" charset="-120"/>
                <a:ea typeface="Microsoft JhengHei" charset="-120"/>
                <a:cs typeface="Microsoft JhengHei" charset="-120"/>
              </a:rPr>
              <a:t>India Kerala(</a:t>
            </a:r>
            <a:r>
              <a:rPr lang="zh-TW" altLang="en-US" sz="1400" b="0" baseline="0" dirty="0" smtClean="0">
                <a:latin typeface="Microsoft JhengHei" charset="-120"/>
                <a:ea typeface="Microsoft JhengHei" charset="-120"/>
                <a:cs typeface="Microsoft JhengHei" charset="-120"/>
              </a:rPr>
              <a:t>印度喀拉拉邦</a:t>
            </a:r>
            <a:r>
              <a:rPr lang="en-US" altLang="zh-TW" sz="1400" b="0" baseline="0" dirty="0" smtClean="0">
                <a:latin typeface="Microsoft JhengHei" charset="-120"/>
                <a:ea typeface="Microsoft JhengHei" charset="-120"/>
                <a:cs typeface="Microsoft JhengHei" charset="-120"/>
              </a:rPr>
              <a:t>)</a:t>
            </a:r>
            <a:r>
              <a:rPr lang="zh-TW" altLang="en-US" sz="1400" b="0" baseline="0" dirty="0" smtClean="0">
                <a:latin typeface="Microsoft JhengHei" charset="-120"/>
                <a:ea typeface="Microsoft JhengHei" charset="-120"/>
                <a:cs typeface="Microsoft JhengHei" charset="-120"/>
              </a:rPr>
              <a:t>：</a:t>
            </a:r>
            <a:r>
              <a:rPr lang="en-US" altLang="zh-TW" sz="1400" b="0" baseline="0" dirty="0" smtClean="0">
                <a:latin typeface="Microsoft JhengHei" charset="-120"/>
                <a:ea typeface="Microsoft JhengHei" charset="-120"/>
                <a:cs typeface="Microsoft JhengHei" charset="-120"/>
              </a:rPr>
              <a:t>Human</a:t>
            </a:r>
            <a:r>
              <a:rPr lang="zh-TW" altLang="en-US" sz="1400" b="0" baseline="0" dirty="0" smtClean="0">
                <a:latin typeface="Microsoft JhengHei" charset="-120"/>
                <a:ea typeface="Microsoft JhengHei" charset="-120"/>
                <a:cs typeface="Microsoft JhengHei" charset="-120"/>
              </a:rPr>
              <a:t> </a:t>
            </a:r>
            <a:r>
              <a:rPr lang="en-US" altLang="zh-TW" sz="1400" b="0" i="0" kern="1200" dirty="0" smtClean="0">
                <a:solidFill>
                  <a:schemeClr val="tx1"/>
                </a:solidFill>
                <a:effectLst/>
                <a:latin typeface="Microsoft JhengHei" charset="-120"/>
                <a:ea typeface="Microsoft JhengHei" charset="-120"/>
                <a:cs typeface="Microsoft JhengHei" charset="-120"/>
              </a:rPr>
              <a:t>exposure to high natural background radiation: what can it teach us about radiation risks?(</a:t>
            </a:r>
            <a:r>
              <a:rPr lang="is-IS" altLang="zh-TW" sz="1400" b="0" i="0" kern="1200" dirty="0" smtClean="0">
                <a:solidFill>
                  <a:schemeClr val="tx1"/>
                </a:solidFill>
                <a:effectLst/>
                <a:latin typeface="Microsoft JhengHei" charset="-120"/>
                <a:ea typeface="Microsoft JhengHei" charset="-120"/>
                <a:cs typeface="Microsoft JhengHei" charset="-120"/>
                <a:hlinkClick r:id="rId3"/>
              </a:rPr>
              <a:t>J Radiol Prot. 2009 Jun; 29(0): A29–A42.</a:t>
            </a:r>
            <a:r>
              <a:rPr lang="en-US" altLang="zh-TW" sz="1400" b="0" i="0" kern="1200" dirty="0" smtClean="0">
                <a:solidFill>
                  <a:schemeClr val="tx1"/>
                </a:solidFill>
                <a:effectLst/>
                <a:latin typeface="Microsoft JhengHei" charset="-120"/>
                <a:ea typeface="Microsoft JhengHei" charset="-120"/>
                <a:cs typeface="Microsoft JhengHei" charset="-120"/>
              </a:rPr>
              <a:t>)</a:t>
            </a:r>
            <a:endParaRPr lang="en-US" altLang="zh-TW" sz="1400" baseline="0" dirty="0" smtClean="0">
              <a:latin typeface="Microsoft JhengHei" charset="-120"/>
              <a:ea typeface="Microsoft JhengHei" charset="-120"/>
              <a:cs typeface="Microsoft JhengHei" charset="-120"/>
            </a:endParaRPr>
          </a:p>
          <a:p>
            <a:pPr marL="228600" indent="-228600">
              <a:buAutoNum type="arabicPeriod"/>
            </a:pPr>
            <a:r>
              <a:rPr lang="en-US" altLang="zh-TW" sz="1400" baseline="0" dirty="0" smtClean="0">
                <a:latin typeface="Microsoft JhengHei" charset="-120"/>
                <a:ea typeface="Microsoft JhengHei" charset="-120"/>
                <a:cs typeface="Microsoft JhengHei" charset="-120"/>
              </a:rPr>
              <a:t>Iran </a:t>
            </a:r>
            <a:r>
              <a:rPr lang="en-US" altLang="zh-TW" sz="1400" baseline="0" dirty="0" err="1" smtClean="0">
                <a:latin typeface="Microsoft JhengHei" charset="-120"/>
                <a:ea typeface="Microsoft JhengHei" charset="-120"/>
                <a:cs typeface="Microsoft JhengHei" charset="-120"/>
              </a:rPr>
              <a:t>Ramsar</a:t>
            </a:r>
            <a:r>
              <a:rPr lang="en-US" altLang="zh-TW" sz="1400" baseline="0" dirty="0" smtClean="0">
                <a:latin typeface="Microsoft JhengHei" charset="-120"/>
                <a:ea typeface="Microsoft JhengHei" charset="-120"/>
                <a:cs typeface="Microsoft JhengHei" charset="-120"/>
              </a:rPr>
              <a:t>(</a:t>
            </a:r>
            <a:r>
              <a:rPr lang="zh-TW" altLang="en-US" sz="1400" baseline="0" dirty="0" smtClean="0">
                <a:latin typeface="Microsoft JhengHei" charset="-120"/>
                <a:ea typeface="Microsoft JhengHei" charset="-120"/>
                <a:cs typeface="Microsoft JhengHei" charset="-120"/>
              </a:rPr>
              <a:t>伊朗拉姆薩</a:t>
            </a:r>
            <a:r>
              <a:rPr lang="en-US" altLang="zh-TW" sz="1400" b="0" baseline="0" dirty="0" smtClean="0">
                <a:latin typeface="Microsoft JhengHei" charset="-120"/>
                <a:ea typeface="Microsoft JhengHei" charset="-120"/>
                <a:cs typeface="Microsoft JhengHei" charset="-120"/>
              </a:rPr>
              <a:t>)</a:t>
            </a:r>
            <a:r>
              <a:rPr lang="zh-TW" altLang="en-US" sz="1400" b="0" baseline="0" dirty="0" smtClean="0">
                <a:latin typeface="Microsoft JhengHei" charset="-120"/>
                <a:ea typeface="Microsoft JhengHei" charset="-120"/>
                <a:cs typeface="Microsoft JhengHei" charset="-120"/>
              </a:rPr>
              <a:t>：</a:t>
            </a:r>
            <a:r>
              <a:rPr lang="en-US" altLang="zh-TW" sz="1400" dirty="0" smtClean="0">
                <a:latin typeface="Microsoft JhengHei" charset="-120"/>
                <a:ea typeface="Microsoft JhengHei" charset="-120"/>
                <a:cs typeface="Microsoft JhengHei" charset="-120"/>
              </a:rPr>
              <a:t>The Very High Background Radiation Area in </a:t>
            </a:r>
            <a:r>
              <a:rPr lang="en-US" altLang="zh-TW" sz="1400" dirty="0" err="1" smtClean="0">
                <a:latin typeface="Microsoft JhengHei" charset="-120"/>
                <a:ea typeface="Microsoft JhengHei" charset="-120"/>
                <a:cs typeface="Microsoft JhengHei" charset="-120"/>
              </a:rPr>
              <a:t>Ramsar</a:t>
            </a:r>
            <a:r>
              <a:rPr lang="en-US" altLang="zh-TW" sz="1400" dirty="0" smtClean="0">
                <a:latin typeface="Microsoft JhengHei" charset="-120"/>
                <a:ea typeface="Microsoft JhengHei" charset="-120"/>
                <a:cs typeface="Microsoft JhengHei" charset="-120"/>
              </a:rPr>
              <a:t>, Iran: Public Health Risk or Signal for a Regulatory Paradigm Shift?(</a:t>
            </a:r>
            <a:r>
              <a:rPr lang="en-US" altLang="zh-TW" sz="1400" b="0" i="0" u="sng" kern="1200" dirty="0" smtClean="0">
                <a:solidFill>
                  <a:schemeClr val="tx1"/>
                </a:solidFill>
                <a:effectLst/>
                <a:latin typeface="Microsoft JhengHei" charset="-120"/>
                <a:ea typeface="Microsoft JhengHei" charset="-120"/>
                <a:cs typeface="Microsoft JhengHei" charset="-120"/>
              </a:rPr>
              <a:t>http://</a:t>
            </a:r>
            <a:r>
              <a:rPr lang="en-US" altLang="zh-TW" sz="1400" b="0" i="0" u="sng" kern="1200" dirty="0" err="1" smtClean="0">
                <a:solidFill>
                  <a:schemeClr val="tx1"/>
                </a:solidFill>
                <a:effectLst/>
                <a:latin typeface="Microsoft JhengHei" charset="-120"/>
                <a:ea typeface="Microsoft JhengHei" charset="-120"/>
                <a:cs typeface="Microsoft JhengHei" charset="-120"/>
              </a:rPr>
              <a:t>www.iaea.org</a:t>
            </a:r>
            <a:r>
              <a:rPr lang="en-US" altLang="zh-TW" sz="1400" b="0" i="0" u="sng" kern="1200" dirty="0" smtClean="0">
                <a:solidFill>
                  <a:schemeClr val="tx1"/>
                </a:solidFill>
                <a:effectLst/>
                <a:latin typeface="Microsoft JhengHei" charset="-120"/>
                <a:ea typeface="Microsoft JhengHei" charset="-120"/>
                <a:cs typeface="Microsoft JhengHei" charset="-120"/>
              </a:rPr>
              <a:t>/</a:t>
            </a:r>
            <a:r>
              <a:rPr lang="en-US" altLang="zh-TW" sz="1400" b="0" i="0" u="sng" kern="1200" dirty="0" err="1" smtClean="0">
                <a:solidFill>
                  <a:schemeClr val="tx1"/>
                </a:solidFill>
                <a:effectLst/>
                <a:latin typeface="Microsoft JhengHei" charset="-120"/>
                <a:ea typeface="Microsoft JhengHei" charset="-120"/>
                <a:cs typeface="Microsoft JhengHei" charset="-120"/>
              </a:rPr>
              <a:t>inis</a:t>
            </a:r>
            <a:r>
              <a:rPr lang="en-US" altLang="zh-TW" sz="1400" b="0" i="0" u="sng" kern="1200" dirty="0" smtClean="0">
                <a:solidFill>
                  <a:schemeClr val="tx1"/>
                </a:solidFill>
                <a:effectLst/>
                <a:latin typeface="Microsoft JhengHei" charset="-120"/>
                <a:ea typeface="Microsoft JhengHei" charset="-120"/>
                <a:cs typeface="Microsoft JhengHei" charset="-120"/>
              </a:rPr>
              <a:t>/collection/</a:t>
            </a:r>
            <a:r>
              <a:rPr lang="en-US" altLang="zh-TW" sz="1400" b="0" i="0" u="sng" kern="1200" dirty="0" err="1" smtClean="0">
                <a:solidFill>
                  <a:schemeClr val="tx1"/>
                </a:solidFill>
                <a:effectLst/>
                <a:latin typeface="Microsoft JhengHei" charset="-120"/>
                <a:ea typeface="Microsoft JhengHei" charset="-120"/>
                <a:cs typeface="Microsoft JhengHei" charset="-120"/>
              </a:rPr>
              <a:t>NCLCollectionStore</a:t>
            </a:r>
            <a:r>
              <a:rPr lang="en-US" altLang="zh-TW" sz="1400" b="0" i="0" u="sng" kern="1200" dirty="0" smtClean="0">
                <a:solidFill>
                  <a:schemeClr val="tx1"/>
                </a:solidFill>
                <a:effectLst/>
                <a:latin typeface="Microsoft JhengHei" charset="-120"/>
                <a:ea typeface="Microsoft JhengHei" charset="-120"/>
                <a:cs typeface="Microsoft JhengHei" charset="-120"/>
              </a:rPr>
              <a:t>/_Public/34/086/34086353.pdf)</a:t>
            </a:r>
            <a:endParaRPr lang="en-US" altLang="zh-TW" sz="1400" b="0" i="0" kern="1200" dirty="0" smtClean="0">
              <a:solidFill>
                <a:schemeClr val="tx1"/>
              </a:solidFill>
              <a:effectLst/>
              <a:latin typeface="Microsoft JhengHei" charset="-120"/>
              <a:ea typeface="Microsoft JhengHei" charset="-120"/>
              <a:cs typeface="Microsoft JhengHei" charset="-120"/>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TW" sz="1400" baseline="0" dirty="0" smtClean="0">
                <a:latin typeface="Microsoft JhengHei" charset="-120"/>
                <a:ea typeface="Microsoft JhengHei" charset="-120"/>
                <a:cs typeface="Microsoft JhengHei" charset="-120"/>
              </a:rPr>
              <a:t>Brazil </a:t>
            </a:r>
            <a:r>
              <a:rPr lang="en-US" altLang="zh-TW" sz="1400" baseline="0" dirty="0" err="1" smtClean="0">
                <a:latin typeface="Microsoft JhengHei" charset="-120"/>
                <a:ea typeface="Microsoft JhengHei" charset="-120"/>
                <a:cs typeface="Microsoft JhengHei" charset="-120"/>
              </a:rPr>
              <a:t>Mineas</a:t>
            </a:r>
            <a:r>
              <a:rPr lang="en-US" altLang="zh-TW" sz="1400" baseline="0" dirty="0" smtClean="0">
                <a:latin typeface="Microsoft JhengHei" charset="-120"/>
                <a:ea typeface="Microsoft JhengHei" charset="-120"/>
                <a:cs typeface="Microsoft JhengHei" charset="-120"/>
              </a:rPr>
              <a:t> </a:t>
            </a:r>
            <a:r>
              <a:rPr lang="en-US" altLang="zh-TW" sz="1400" baseline="0" dirty="0" err="1" smtClean="0">
                <a:latin typeface="Microsoft JhengHei" charset="-120"/>
                <a:ea typeface="Microsoft JhengHei" charset="-120"/>
                <a:cs typeface="Microsoft JhengHei" charset="-120"/>
              </a:rPr>
              <a:t>Gerais</a:t>
            </a:r>
            <a:r>
              <a:rPr lang="en-US" altLang="zh-TW" sz="1400" baseline="0" dirty="0" smtClean="0">
                <a:latin typeface="Microsoft JhengHei" charset="-120"/>
                <a:ea typeface="Microsoft JhengHei" charset="-120"/>
                <a:cs typeface="Microsoft JhengHei" charset="-120"/>
              </a:rPr>
              <a:t>(</a:t>
            </a:r>
            <a:r>
              <a:rPr kumimoji="1" lang="zh-TW" altLang="en-US" sz="1400" dirty="0" smtClean="0">
                <a:latin typeface="Microsoft JhengHei" charset="-120"/>
                <a:ea typeface="Microsoft JhengHei" charset="-120"/>
                <a:cs typeface="Microsoft JhengHei" charset="-120"/>
              </a:rPr>
              <a:t>巴西米納斯吉拉斯</a:t>
            </a:r>
            <a:r>
              <a:rPr kumimoji="1" lang="en-US" altLang="zh-TW" sz="1400" dirty="0" smtClean="0">
                <a:latin typeface="Microsoft JhengHei" charset="-120"/>
                <a:ea typeface="Microsoft JhengHei" charset="-120"/>
                <a:cs typeface="Microsoft JhengHei" charset="-120"/>
              </a:rPr>
              <a:t>)</a:t>
            </a:r>
            <a:r>
              <a:rPr lang="zh-TW" altLang="en-US" sz="1400" baseline="0" dirty="0" smtClean="0">
                <a:latin typeface="Microsoft JhengHei" charset="-120"/>
                <a:ea typeface="Microsoft JhengHei" charset="-120"/>
                <a:cs typeface="Microsoft JhengHei" charset="-120"/>
              </a:rPr>
              <a:t> ：</a:t>
            </a:r>
            <a:r>
              <a:rPr lang="en-US" altLang="zh-TW" sz="1400" b="0" baseline="0" dirty="0" smtClean="0">
                <a:latin typeface="Microsoft JhengHei" charset="-120"/>
                <a:ea typeface="Microsoft JhengHei" charset="-120"/>
                <a:cs typeface="Microsoft JhengHei" charset="-120"/>
              </a:rPr>
              <a:t>Human</a:t>
            </a:r>
            <a:r>
              <a:rPr lang="zh-TW" altLang="en-US" sz="1400" b="0" baseline="0" dirty="0" smtClean="0">
                <a:latin typeface="Microsoft JhengHei" charset="-120"/>
                <a:ea typeface="Microsoft JhengHei" charset="-120"/>
                <a:cs typeface="Microsoft JhengHei" charset="-120"/>
              </a:rPr>
              <a:t> </a:t>
            </a:r>
            <a:r>
              <a:rPr lang="en-US" altLang="zh-TW" sz="1400" b="0" i="0" kern="1200" dirty="0" smtClean="0">
                <a:solidFill>
                  <a:schemeClr val="tx1"/>
                </a:solidFill>
                <a:effectLst/>
                <a:latin typeface="Microsoft JhengHei" charset="-120"/>
                <a:ea typeface="Microsoft JhengHei" charset="-120"/>
                <a:cs typeface="Microsoft JhengHei" charset="-120"/>
              </a:rPr>
              <a:t>exposure to high natural background radiation: what can it teach us about radiation risks?(</a:t>
            </a:r>
            <a:r>
              <a:rPr lang="is-IS" altLang="zh-TW" sz="1400" b="0" i="0" kern="1200" dirty="0" smtClean="0">
                <a:solidFill>
                  <a:schemeClr val="tx1"/>
                </a:solidFill>
                <a:effectLst/>
                <a:latin typeface="Microsoft JhengHei" charset="-120"/>
                <a:ea typeface="Microsoft JhengHei" charset="-120"/>
                <a:cs typeface="Microsoft JhengHei" charset="-120"/>
                <a:hlinkClick r:id="rId3"/>
              </a:rPr>
              <a:t>J Radiol Prot. 2009 Jun; 29(0): A29–A42.</a:t>
            </a:r>
            <a:r>
              <a:rPr lang="en-US" altLang="zh-TW" sz="1400" b="0" i="0" kern="1200" dirty="0" smtClean="0">
                <a:solidFill>
                  <a:schemeClr val="tx1"/>
                </a:solidFill>
                <a:effectLst/>
                <a:latin typeface="Microsoft JhengHei" charset="-120"/>
                <a:ea typeface="Microsoft JhengHei" charset="-120"/>
                <a:cs typeface="Microsoft JhengHei" charset="-120"/>
              </a:rPr>
              <a:t>)</a:t>
            </a:r>
            <a:endParaRPr lang="en-US" altLang="zh-TW" sz="1400" baseline="0" dirty="0" smtClean="0">
              <a:latin typeface="Microsoft JhengHei" charset="-120"/>
              <a:ea typeface="Microsoft JhengHei" charset="-120"/>
              <a:cs typeface="Microsoft JhengHei" charset="-120"/>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TW" sz="1400" baseline="0" dirty="0" smtClean="0">
                <a:latin typeface="Microsoft JhengHei" charset="-120"/>
                <a:ea typeface="Microsoft JhengHei" charset="-120"/>
                <a:cs typeface="Microsoft JhengHei" charset="-120"/>
              </a:rPr>
              <a:t>China </a:t>
            </a:r>
            <a:r>
              <a:rPr lang="en-US" altLang="zh-TW" sz="1400" baseline="0" dirty="0" err="1" smtClean="0">
                <a:latin typeface="Microsoft JhengHei" charset="-120"/>
                <a:ea typeface="Microsoft JhengHei" charset="-120"/>
                <a:cs typeface="Microsoft JhengHei" charset="-120"/>
              </a:rPr>
              <a:t>Yangjiang</a:t>
            </a:r>
            <a:r>
              <a:rPr lang="en-US" altLang="zh-TW" sz="1400" baseline="0" dirty="0" smtClean="0">
                <a:latin typeface="Microsoft JhengHei" charset="-120"/>
                <a:ea typeface="Microsoft JhengHei" charset="-120"/>
                <a:cs typeface="Microsoft JhengHei" charset="-120"/>
              </a:rPr>
              <a:t>(</a:t>
            </a:r>
            <a:r>
              <a:rPr lang="zh-TW" altLang="en-US" sz="1400" baseline="0" dirty="0" smtClean="0">
                <a:latin typeface="Microsoft JhengHei" charset="-120"/>
                <a:ea typeface="Microsoft JhengHei" charset="-120"/>
                <a:cs typeface="Microsoft JhengHei" charset="-120"/>
              </a:rPr>
              <a:t>大陸廣東陽江</a:t>
            </a:r>
            <a:r>
              <a:rPr lang="en-US" altLang="zh-TW" sz="1400" baseline="0" dirty="0" smtClean="0">
                <a:latin typeface="Microsoft JhengHei" charset="-120"/>
                <a:ea typeface="Microsoft JhengHei" charset="-120"/>
                <a:cs typeface="Microsoft JhengHei" charset="-120"/>
              </a:rPr>
              <a:t>)</a:t>
            </a:r>
            <a:r>
              <a:rPr lang="zh-TW" altLang="en-US" sz="1400" baseline="0" dirty="0" smtClean="0">
                <a:latin typeface="Microsoft JhengHei" charset="-120"/>
                <a:ea typeface="Microsoft JhengHei" charset="-120"/>
                <a:cs typeface="Microsoft JhengHei" charset="-120"/>
              </a:rPr>
              <a:t>：中國疾病預防控制中心輻射防護與核安全醫學所 對陽江高輻射區居民健康研究</a:t>
            </a:r>
            <a:endParaRPr lang="zh-TW" altLang="en-US" sz="1400" dirty="0">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22</a:t>
            </a:fld>
            <a:endParaRPr kumimoji="1" lang="zh-TW" altLang="en-US"/>
          </a:p>
        </p:txBody>
      </p:sp>
    </p:spTree>
    <p:extLst>
      <p:ext uri="{BB962C8B-B14F-4D97-AF65-F5344CB8AC3E}">
        <p14:creationId xmlns:p14="http://schemas.microsoft.com/office/powerpoint/2010/main" val="2286590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b="0" i="0" kern="1200" dirty="0" smtClean="0">
                <a:solidFill>
                  <a:schemeClr val="tx1"/>
                </a:solidFill>
                <a:effectLst/>
                <a:latin typeface="Microsoft JhengHei" charset="-120"/>
                <a:ea typeface="Microsoft JhengHei" charset="-120"/>
                <a:cs typeface="Microsoft JhengHei" charset="-120"/>
              </a:rPr>
              <a:t>23. 1</a:t>
            </a:r>
            <a:r>
              <a:rPr lang="zh-TW" altLang="en-US" sz="1400" b="0" i="0" kern="1200" dirty="0" smtClean="0">
                <a:solidFill>
                  <a:schemeClr val="tx1"/>
                </a:solidFill>
                <a:effectLst/>
                <a:latin typeface="Microsoft JhengHei" charset="-120"/>
                <a:ea typeface="Microsoft JhengHei" charset="-120"/>
                <a:cs typeface="Microsoft JhengHei" charset="-120"/>
              </a:rPr>
              <a:t>根香蕉等效劑量</a:t>
            </a:r>
            <a:r>
              <a:rPr lang="en-US" altLang="zh-TW" sz="1400" b="0" i="0" kern="1200" dirty="0" smtClean="0">
                <a:solidFill>
                  <a:schemeClr val="tx1"/>
                </a:solidFill>
                <a:effectLst/>
                <a:latin typeface="Microsoft JhengHei" charset="-120"/>
                <a:ea typeface="Microsoft JhengHei" charset="-120"/>
                <a:cs typeface="Microsoft JhengHei" charset="-120"/>
              </a:rPr>
              <a:t>=0.0778</a:t>
            </a:r>
            <a:r>
              <a:rPr lang="zh-TW" altLang="en-US" sz="1400" b="0" i="0" kern="1200" dirty="0" smtClean="0">
                <a:solidFill>
                  <a:schemeClr val="tx1"/>
                </a:solidFill>
                <a:effectLst/>
                <a:latin typeface="Microsoft JhengHei" charset="-120"/>
                <a:ea typeface="Microsoft JhengHei" charset="-120"/>
                <a:cs typeface="Microsoft JhengHei" charset="-120"/>
              </a:rPr>
              <a:t>微西弗。計算的依據主要是由於香蕉含有大量的鉀元素，天然鉀當中約有</a:t>
            </a:r>
            <a:r>
              <a:rPr lang="en-US" altLang="zh-TW" sz="1400" b="0" i="0" kern="1200" dirty="0" smtClean="0">
                <a:solidFill>
                  <a:schemeClr val="tx1"/>
                </a:solidFill>
                <a:effectLst/>
                <a:latin typeface="Microsoft JhengHei" charset="-120"/>
                <a:ea typeface="Microsoft JhengHei" charset="-120"/>
                <a:cs typeface="Microsoft JhengHei" charset="-120"/>
              </a:rPr>
              <a:t>117/10000 (0.0117%)</a:t>
            </a:r>
            <a:r>
              <a:rPr lang="zh-TW" altLang="en-US" sz="1400" b="0" i="0" kern="1200" dirty="0" smtClean="0">
                <a:solidFill>
                  <a:schemeClr val="tx1"/>
                </a:solidFill>
                <a:effectLst/>
                <a:latin typeface="Microsoft JhengHei" charset="-120"/>
                <a:ea typeface="Microsoft JhengHei" charset="-120"/>
                <a:cs typeface="Microsoft JhengHei" charset="-120"/>
              </a:rPr>
              <a:t>的放射性鉀，鉀</a:t>
            </a:r>
            <a:r>
              <a:rPr lang="en-US" altLang="zh-TW" sz="1400" b="0" i="0" kern="1200" dirty="0" smtClean="0">
                <a:solidFill>
                  <a:schemeClr val="tx1"/>
                </a:solidFill>
                <a:effectLst/>
                <a:latin typeface="Microsoft JhengHei" charset="-120"/>
                <a:ea typeface="Microsoft JhengHei" charset="-120"/>
                <a:cs typeface="Microsoft JhengHei" charset="-120"/>
              </a:rPr>
              <a:t>40</a:t>
            </a:r>
            <a:r>
              <a:rPr lang="zh-TW" altLang="en-US" sz="1400" b="0" i="0" kern="1200" dirty="0" smtClean="0">
                <a:solidFill>
                  <a:schemeClr val="tx1"/>
                </a:solidFill>
                <a:effectLst/>
                <a:latin typeface="Microsoft JhengHei" charset="-120"/>
                <a:ea typeface="Microsoft JhengHei" charset="-120"/>
                <a:cs typeface="Microsoft JhengHei" charset="-120"/>
              </a:rPr>
              <a:t>。鉀</a:t>
            </a:r>
            <a:r>
              <a:rPr lang="en-US" altLang="zh-TW" sz="1400" b="0" i="0" kern="1200" dirty="0" smtClean="0">
                <a:solidFill>
                  <a:schemeClr val="tx1"/>
                </a:solidFill>
                <a:effectLst/>
                <a:latin typeface="Microsoft JhengHei" charset="-120"/>
                <a:ea typeface="Microsoft JhengHei" charset="-120"/>
                <a:cs typeface="Microsoft JhengHei" charset="-120"/>
              </a:rPr>
              <a:t>40</a:t>
            </a:r>
            <a:r>
              <a:rPr lang="zh-TW" altLang="en-US" sz="1400" b="0" i="0" kern="1200" dirty="0" smtClean="0">
                <a:solidFill>
                  <a:schemeClr val="tx1"/>
                </a:solidFill>
                <a:effectLst/>
                <a:latin typeface="Microsoft JhengHei" charset="-120"/>
                <a:ea typeface="Microsoft JhengHei" charset="-120"/>
                <a:cs typeface="Microsoft JhengHei" charset="-120"/>
              </a:rPr>
              <a:t>由於半衰期長達</a:t>
            </a:r>
            <a:r>
              <a:rPr lang="en-US" altLang="zh-TW" sz="1400" b="0" i="0" kern="1200" dirty="0" smtClean="0">
                <a:solidFill>
                  <a:schemeClr val="tx1"/>
                </a:solidFill>
                <a:effectLst/>
                <a:latin typeface="Microsoft JhengHei" charset="-120"/>
                <a:ea typeface="Microsoft JhengHei" charset="-120"/>
                <a:cs typeface="Microsoft JhengHei" charset="-120"/>
              </a:rPr>
              <a:t>12</a:t>
            </a:r>
            <a:r>
              <a:rPr lang="zh-TW" altLang="en-US" sz="1400" b="0" i="0" kern="1200" dirty="0" smtClean="0">
                <a:solidFill>
                  <a:schemeClr val="tx1"/>
                </a:solidFill>
                <a:effectLst/>
                <a:latin typeface="Microsoft JhengHei" charset="-120"/>
                <a:ea typeface="Microsoft JhengHei" charset="-120"/>
                <a:cs typeface="Microsoft JhengHei" charset="-120"/>
              </a:rPr>
              <a:t>億</a:t>
            </a:r>
            <a:r>
              <a:rPr lang="en-US" altLang="zh-TW" sz="1400" b="0" i="0" kern="1200" dirty="0" smtClean="0">
                <a:solidFill>
                  <a:schemeClr val="tx1"/>
                </a:solidFill>
                <a:effectLst/>
                <a:latin typeface="Microsoft JhengHei" charset="-120"/>
                <a:ea typeface="Microsoft JhengHei" charset="-120"/>
                <a:cs typeface="Microsoft JhengHei" charset="-120"/>
              </a:rPr>
              <a:t>5</a:t>
            </a:r>
            <a:r>
              <a:rPr lang="zh-TW" altLang="en-US" sz="1400" b="0" i="0" kern="1200" dirty="0" smtClean="0">
                <a:solidFill>
                  <a:schemeClr val="tx1"/>
                </a:solidFill>
                <a:effectLst/>
                <a:latin typeface="Microsoft JhengHei" charset="-120"/>
                <a:ea typeface="Microsoft JhengHei" charset="-120"/>
                <a:cs typeface="Microsoft JhengHei" charset="-120"/>
              </a:rPr>
              <a:t>千萬年</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地球壽命為</a:t>
            </a:r>
            <a:r>
              <a:rPr lang="en-US" altLang="zh-TW" sz="1400" b="0" i="0" kern="1200" dirty="0" smtClean="0">
                <a:solidFill>
                  <a:schemeClr val="tx1"/>
                </a:solidFill>
                <a:effectLst/>
                <a:latin typeface="Microsoft JhengHei" charset="-120"/>
                <a:ea typeface="Microsoft JhengHei" charset="-120"/>
                <a:cs typeface="Microsoft JhengHei" charset="-120"/>
              </a:rPr>
              <a:t>45</a:t>
            </a:r>
            <a:r>
              <a:rPr lang="zh-TW" altLang="en-US" sz="1400" b="0" i="0" kern="1200" dirty="0" smtClean="0">
                <a:solidFill>
                  <a:schemeClr val="tx1"/>
                </a:solidFill>
                <a:effectLst/>
                <a:latin typeface="Microsoft JhengHei" charset="-120"/>
                <a:ea typeface="Microsoft JhengHei" charset="-120"/>
                <a:cs typeface="Microsoft JhengHei" charset="-120"/>
              </a:rPr>
              <a:t>億年</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，因此每</a:t>
            </a:r>
            <a:r>
              <a:rPr lang="en-US" altLang="zh-TW" sz="1400" b="0" i="0" kern="1200" dirty="0" smtClean="0">
                <a:solidFill>
                  <a:schemeClr val="tx1"/>
                </a:solidFill>
                <a:effectLst/>
                <a:latin typeface="Microsoft JhengHei" charset="-120"/>
                <a:ea typeface="Microsoft JhengHei" charset="-120"/>
                <a:cs typeface="Microsoft JhengHei" charset="-120"/>
              </a:rPr>
              <a:t>1</a:t>
            </a:r>
            <a:r>
              <a:rPr lang="zh-TW" altLang="en-US" sz="1400" b="0" i="0" kern="1200" dirty="0" smtClean="0">
                <a:solidFill>
                  <a:schemeClr val="tx1"/>
                </a:solidFill>
                <a:effectLst/>
                <a:latin typeface="Microsoft JhengHei" charset="-120"/>
                <a:ea typeface="Microsoft JhengHei" charset="-120"/>
                <a:cs typeface="Microsoft JhengHei" charset="-120"/>
              </a:rPr>
              <a:t>公克天然鉀中，約含有</a:t>
            </a:r>
            <a:r>
              <a:rPr lang="en-US" altLang="zh-TW" sz="1400" b="0" i="0" kern="1200" dirty="0" smtClean="0">
                <a:solidFill>
                  <a:schemeClr val="tx1"/>
                </a:solidFill>
                <a:effectLst/>
                <a:latin typeface="Microsoft JhengHei" charset="-120"/>
                <a:ea typeface="Microsoft JhengHei" charset="-120"/>
                <a:cs typeface="Microsoft JhengHei" charset="-120"/>
              </a:rPr>
              <a:t>31</a:t>
            </a:r>
            <a:r>
              <a:rPr lang="zh-TW" altLang="en-US" sz="1400" b="0" i="0" kern="1200" dirty="0" smtClean="0">
                <a:solidFill>
                  <a:schemeClr val="tx1"/>
                </a:solidFill>
                <a:effectLst/>
                <a:latin typeface="Microsoft JhengHei" charset="-120"/>
                <a:ea typeface="Microsoft JhengHei" charset="-120"/>
                <a:cs typeface="Microsoft JhengHei" charset="-120"/>
              </a:rPr>
              <a:t>貝克勒</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放射性活度單位</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的鉀</a:t>
            </a:r>
            <a:r>
              <a:rPr lang="en-US" altLang="zh-TW" sz="1400" b="0" i="0" kern="1200" dirty="0" smtClean="0">
                <a:solidFill>
                  <a:schemeClr val="tx1"/>
                </a:solidFill>
                <a:effectLst/>
                <a:latin typeface="Microsoft JhengHei" charset="-120"/>
                <a:ea typeface="Microsoft JhengHei" charset="-120"/>
                <a:cs typeface="Microsoft JhengHei" charset="-120"/>
              </a:rPr>
              <a:t>40</a:t>
            </a:r>
            <a:r>
              <a:rPr lang="zh-TW" altLang="en-US" sz="1400" b="0" i="0" kern="1200" dirty="0" smtClean="0">
                <a:solidFill>
                  <a:schemeClr val="tx1"/>
                </a:solidFill>
                <a:effectLst/>
                <a:latin typeface="Microsoft JhengHei" charset="-120"/>
                <a:ea typeface="Microsoft JhengHei" charset="-120"/>
                <a:cs typeface="Microsoft JhengHei" charset="-120"/>
              </a:rPr>
              <a:t>。而</a:t>
            </a:r>
            <a:r>
              <a:rPr lang="en-US" altLang="zh-TW" sz="1400" b="0" i="0" kern="1200" dirty="0" smtClean="0">
                <a:solidFill>
                  <a:schemeClr val="tx1"/>
                </a:solidFill>
                <a:effectLst/>
                <a:latin typeface="Microsoft JhengHei" charset="-120"/>
                <a:ea typeface="Microsoft JhengHei" charset="-120"/>
                <a:cs typeface="Microsoft JhengHei" charset="-120"/>
              </a:rPr>
              <a:t>1</a:t>
            </a:r>
            <a:r>
              <a:rPr lang="zh-TW" altLang="en-US" sz="1400" b="0" i="0" kern="1200" dirty="0" smtClean="0">
                <a:solidFill>
                  <a:schemeClr val="tx1"/>
                </a:solidFill>
                <a:effectLst/>
                <a:latin typeface="Microsoft JhengHei" charset="-120"/>
                <a:ea typeface="Microsoft JhengHei" charset="-120"/>
                <a:cs typeface="Microsoft JhengHei" charset="-120"/>
              </a:rPr>
              <a:t>根香蕉中，平均而言約含有</a:t>
            </a:r>
            <a:r>
              <a:rPr lang="en-US" altLang="zh-TW" sz="1400" b="0" i="0" kern="1200" dirty="0" smtClean="0">
                <a:solidFill>
                  <a:schemeClr val="tx1"/>
                </a:solidFill>
                <a:effectLst/>
                <a:latin typeface="Microsoft JhengHei" charset="-120"/>
                <a:ea typeface="Microsoft JhengHei" charset="-120"/>
                <a:cs typeface="Microsoft JhengHei" charset="-120"/>
              </a:rPr>
              <a:t>0.5</a:t>
            </a:r>
            <a:r>
              <a:rPr lang="zh-TW" altLang="en-US" sz="1400" b="0" i="0" kern="1200" dirty="0" smtClean="0">
                <a:solidFill>
                  <a:schemeClr val="tx1"/>
                </a:solidFill>
                <a:effectLst/>
                <a:latin typeface="Microsoft JhengHei" charset="-120"/>
                <a:ea typeface="Microsoft JhengHei" charset="-120"/>
                <a:cs typeface="Microsoft JhengHei" charset="-120"/>
              </a:rPr>
              <a:t>公克的天然鉀，所以每根香蕉約含有</a:t>
            </a:r>
            <a:r>
              <a:rPr lang="en-US" altLang="zh-TW" sz="1400" b="0" i="0" kern="1200" dirty="0" smtClean="0">
                <a:solidFill>
                  <a:schemeClr val="tx1"/>
                </a:solidFill>
                <a:effectLst/>
                <a:latin typeface="Microsoft JhengHei" charset="-120"/>
                <a:ea typeface="Microsoft JhengHei" charset="-120"/>
                <a:cs typeface="Microsoft JhengHei" charset="-120"/>
              </a:rPr>
              <a:t>15.5</a:t>
            </a:r>
            <a:r>
              <a:rPr lang="zh-TW" altLang="en-US" sz="1400" b="0" i="0" kern="1200" dirty="0" smtClean="0">
                <a:solidFill>
                  <a:schemeClr val="tx1"/>
                </a:solidFill>
                <a:effectLst/>
                <a:latin typeface="Microsoft JhengHei" charset="-120"/>
                <a:ea typeface="Microsoft JhengHei" charset="-120"/>
                <a:cs typeface="Microsoft JhengHei" charset="-120"/>
              </a:rPr>
              <a:t>貝克勒的放射性鉀</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鉀</a:t>
            </a:r>
            <a:r>
              <a:rPr lang="en-US" altLang="zh-TW" sz="1400" b="0" i="0" kern="1200" dirty="0" smtClean="0">
                <a:solidFill>
                  <a:schemeClr val="tx1"/>
                </a:solidFill>
                <a:effectLst/>
                <a:latin typeface="Microsoft JhengHei" charset="-120"/>
                <a:ea typeface="Microsoft JhengHei" charset="-120"/>
                <a:cs typeface="Microsoft JhengHei" charset="-120"/>
              </a:rPr>
              <a:t>40)</a:t>
            </a:r>
            <a:r>
              <a:rPr lang="zh-TW" altLang="en-US" sz="1400" b="0" i="0" kern="1200" dirty="0" smtClean="0">
                <a:solidFill>
                  <a:schemeClr val="tx1"/>
                </a:solidFill>
                <a:effectLst/>
                <a:latin typeface="Microsoft JhengHei" charset="-120"/>
                <a:ea typeface="Microsoft JhengHei" charset="-120"/>
                <a:cs typeface="Microsoft JhengHei" charset="-120"/>
              </a:rPr>
              <a:t>。在依據美國環境保護署 </a:t>
            </a:r>
            <a:r>
              <a:rPr lang="en-US" altLang="zh-TW" sz="1400" b="0" i="0" kern="1200" dirty="0" smtClean="0">
                <a:solidFill>
                  <a:schemeClr val="tx1"/>
                </a:solidFill>
                <a:effectLst/>
                <a:latin typeface="Microsoft JhengHei" charset="-120"/>
                <a:ea typeface="Microsoft JhengHei" charset="-120"/>
                <a:cs typeface="Microsoft JhengHei" charset="-120"/>
              </a:rPr>
              <a:t>(US Environment Protection Agency</a:t>
            </a:r>
            <a:r>
              <a:rPr lang="zh-TW" altLang="en-US" sz="1400" b="0" i="0" kern="1200" dirty="0" smtClean="0">
                <a:solidFill>
                  <a:schemeClr val="tx1"/>
                </a:solidFill>
                <a:effectLst/>
                <a:latin typeface="Microsoft JhengHei" charset="-120"/>
                <a:ea typeface="Microsoft JhengHei" charset="-120"/>
                <a:cs typeface="Microsoft JhengHei" charset="-120"/>
              </a:rPr>
              <a:t>，</a:t>
            </a:r>
            <a:r>
              <a:rPr lang="en-US" altLang="zh-TW" sz="1400" b="0" i="0" kern="1200" dirty="0" smtClean="0">
                <a:solidFill>
                  <a:schemeClr val="tx1"/>
                </a:solidFill>
                <a:effectLst/>
                <a:latin typeface="Microsoft JhengHei" charset="-120"/>
                <a:ea typeface="Microsoft JhengHei" charset="-120"/>
                <a:cs typeface="Microsoft JhengHei" charset="-120"/>
              </a:rPr>
              <a:t>EPA)</a:t>
            </a:r>
            <a:r>
              <a:rPr lang="zh-TW" altLang="en-US" sz="1400" b="0" i="0" kern="1200" dirty="0" smtClean="0">
                <a:solidFill>
                  <a:schemeClr val="tx1"/>
                </a:solidFill>
                <a:effectLst/>
                <a:latin typeface="Microsoft JhengHei" charset="-120"/>
                <a:ea typeface="Microsoft JhengHei" charset="-120"/>
                <a:cs typeface="Microsoft JhengHei" charset="-120"/>
              </a:rPr>
              <a:t>提供的轉換因數，每貝克的鉀</a:t>
            </a:r>
            <a:r>
              <a:rPr lang="en-US" altLang="zh-TW" sz="1400" b="0" i="0" kern="1200" dirty="0" smtClean="0">
                <a:solidFill>
                  <a:schemeClr val="tx1"/>
                </a:solidFill>
                <a:effectLst/>
                <a:latin typeface="Microsoft JhengHei" charset="-120"/>
                <a:ea typeface="Microsoft JhengHei" charset="-120"/>
                <a:cs typeface="Microsoft JhengHei" charset="-120"/>
              </a:rPr>
              <a:t>40</a:t>
            </a:r>
            <a:r>
              <a:rPr lang="zh-TW" altLang="en-US" sz="1400" b="0" i="0" kern="1200" dirty="0" smtClean="0">
                <a:solidFill>
                  <a:schemeClr val="tx1"/>
                </a:solidFill>
                <a:effectLst/>
                <a:latin typeface="Microsoft JhengHei" charset="-120"/>
                <a:ea typeface="Microsoft JhengHei" charset="-120"/>
                <a:cs typeface="Microsoft JhengHei" charset="-120"/>
              </a:rPr>
              <a:t>，平均對每個成年人造成的等效劑量</a:t>
            </a:r>
            <a:r>
              <a:rPr lang="en-US" altLang="zh-TW" sz="1400" b="0" i="0" kern="1200" dirty="0" smtClean="0">
                <a:solidFill>
                  <a:schemeClr val="tx1"/>
                </a:solidFill>
                <a:effectLst/>
                <a:latin typeface="Microsoft JhengHei" charset="-120"/>
                <a:ea typeface="Microsoft JhengHei" charset="-120"/>
                <a:cs typeface="Microsoft JhengHei" charset="-120"/>
              </a:rPr>
              <a:t>0.0062</a:t>
            </a:r>
            <a:r>
              <a:rPr lang="zh-TW" altLang="en-US" sz="1400" b="0" i="0" kern="1200" dirty="0" smtClean="0">
                <a:solidFill>
                  <a:schemeClr val="tx1"/>
                </a:solidFill>
                <a:effectLst/>
                <a:latin typeface="Microsoft JhengHei" charset="-120"/>
                <a:ea typeface="Microsoft JhengHei" charset="-120"/>
                <a:cs typeface="Microsoft JhengHei" charset="-120"/>
              </a:rPr>
              <a:t>微西弗，所以，</a:t>
            </a:r>
            <a:r>
              <a:rPr lang="en-US" altLang="zh-TW" sz="1400" b="0" i="0" kern="1200" dirty="0" smtClean="0">
                <a:solidFill>
                  <a:schemeClr val="tx1"/>
                </a:solidFill>
                <a:effectLst/>
                <a:latin typeface="Microsoft JhengHei" charset="-120"/>
                <a:ea typeface="Microsoft JhengHei" charset="-120"/>
                <a:cs typeface="Microsoft JhengHei" charset="-120"/>
              </a:rPr>
              <a:t>1</a:t>
            </a:r>
            <a:r>
              <a:rPr lang="zh-TW" altLang="en-US" sz="1400" b="0" i="0" kern="1200" dirty="0" smtClean="0">
                <a:solidFill>
                  <a:schemeClr val="tx1"/>
                </a:solidFill>
                <a:effectLst/>
                <a:latin typeface="Microsoft JhengHei" charset="-120"/>
                <a:ea typeface="Microsoft JhengHei" charset="-120"/>
                <a:cs typeface="Microsoft JhengHei" charset="-120"/>
              </a:rPr>
              <a:t>根香蕉的等效劑量</a:t>
            </a:r>
            <a:r>
              <a:rPr lang="en-US" altLang="zh-TW" sz="1400" b="0" i="0" kern="1200" dirty="0" smtClean="0">
                <a:solidFill>
                  <a:schemeClr val="tx1"/>
                </a:solidFill>
                <a:effectLst/>
                <a:latin typeface="Microsoft JhengHei" charset="-120"/>
                <a:ea typeface="Microsoft JhengHei" charset="-120"/>
                <a:cs typeface="Microsoft JhengHei" charset="-120"/>
              </a:rPr>
              <a:t>=(15.5</a:t>
            </a:r>
            <a:r>
              <a:rPr lang="zh-TW" altLang="en-US" sz="1400" b="0" i="0" kern="1200" dirty="0" smtClean="0">
                <a:solidFill>
                  <a:schemeClr val="tx1"/>
                </a:solidFill>
                <a:effectLst/>
                <a:latin typeface="Microsoft JhengHei" charset="-120"/>
                <a:ea typeface="Microsoft JhengHei" charset="-120"/>
                <a:cs typeface="Microsoft JhengHei" charset="-120"/>
              </a:rPr>
              <a:t>貝克勒</a:t>
            </a:r>
            <a:r>
              <a:rPr lang="en-US" altLang="zh-TW" sz="1400" b="0" i="0" kern="1200" dirty="0" smtClean="0">
                <a:solidFill>
                  <a:schemeClr val="tx1"/>
                </a:solidFill>
                <a:effectLst/>
                <a:latin typeface="Microsoft JhengHei" charset="-120"/>
                <a:ea typeface="Microsoft JhengHei" charset="-120"/>
                <a:cs typeface="Microsoft JhengHei" charset="-120"/>
              </a:rPr>
              <a:t>)(0.0062</a:t>
            </a:r>
            <a:r>
              <a:rPr lang="zh-TW" altLang="en-US" sz="1400" b="0" i="0" kern="1200" dirty="0" smtClean="0">
                <a:solidFill>
                  <a:schemeClr val="tx1"/>
                </a:solidFill>
                <a:effectLst/>
                <a:latin typeface="Microsoft JhengHei" charset="-120"/>
                <a:ea typeface="Microsoft JhengHei" charset="-120"/>
                <a:cs typeface="Microsoft JhengHei" charset="-120"/>
              </a:rPr>
              <a:t>微西弗</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貝克勒</a:t>
            </a:r>
            <a:r>
              <a:rPr lang="en-US" altLang="zh-TW" sz="1400" b="0" i="0" kern="1200" dirty="0" smtClean="0">
                <a:solidFill>
                  <a:schemeClr val="tx1"/>
                </a:solidFill>
                <a:effectLst/>
                <a:latin typeface="Microsoft JhengHei" charset="-120"/>
                <a:ea typeface="Microsoft JhengHei" charset="-120"/>
                <a:cs typeface="Microsoft JhengHei" charset="-120"/>
              </a:rPr>
              <a:t>)=0.0961</a:t>
            </a:r>
            <a:r>
              <a:rPr lang="zh-TW" altLang="en-US" sz="1400" b="0" i="0" kern="1200" dirty="0" smtClean="0">
                <a:solidFill>
                  <a:schemeClr val="tx1"/>
                </a:solidFill>
                <a:effectLst/>
                <a:latin typeface="Microsoft JhengHei" charset="-120"/>
                <a:ea typeface="Microsoft JhengHei" charset="-120"/>
                <a:cs typeface="Microsoft JhengHei" charset="-120"/>
              </a:rPr>
              <a:t>微西弗。因此</a:t>
            </a:r>
            <a:r>
              <a:rPr lang="en-US" altLang="zh-TW" sz="1400" b="0" i="0" kern="1200" dirty="0" smtClean="0">
                <a:solidFill>
                  <a:schemeClr val="tx1"/>
                </a:solidFill>
                <a:effectLst/>
                <a:latin typeface="Microsoft JhengHei" charset="-120"/>
                <a:ea typeface="Microsoft JhengHei" charset="-120"/>
                <a:cs typeface="Microsoft JhengHei" charset="-120"/>
              </a:rPr>
              <a:t>1000</a:t>
            </a:r>
            <a:r>
              <a:rPr lang="zh-TW" altLang="en-US" sz="1400" b="0" i="0" kern="1200" dirty="0" smtClean="0">
                <a:solidFill>
                  <a:schemeClr val="tx1"/>
                </a:solidFill>
                <a:effectLst/>
                <a:latin typeface="Microsoft JhengHei" charset="-120"/>
                <a:ea typeface="Microsoft JhengHei" charset="-120"/>
                <a:cs typeface="Microsoft JhengHei" charset="-120"/>
              </a:rPr>
              <a:t>微西弗</a:t>
            </a:r>
            <a:r>
              <a:rPr lang="en-US" altLang="zh-TW" sz="1400" b="0" i="0" kern="1200" dirty="0" smtClean="0">
                <a:solidFill>
                  <a:schemeClr val="tx1"/>
                </a:solidFill>
                <a:effectLst/>
                <a:latin typeface="Microsoft JhengHei" charset="-120"/>
                <a:ea typeface="Microsoft JhengHei" charset="-120"/>
                <a:cs typeface="Microsoft JhengHei" charset="-120"/>
              </a:rPr>
              <a:t>/0.0961</a:t>
            </a:r>
            <a:r>
              <a:rPr lang="zh-TW" altLang="en-US" sz="1400" b="0" i="0" kern="1200" dirty="0" smtClean="0">
                <a:solidFill>
                  <a:schemeClr val="tx1"/>
                </a:solidFill>
                <a:effectLst/>
                <a:latin typeface="Microsoft JhengHei" charset="-120"/>
                <a:ea typeface="Microsoft JhengHei" charset="-120"/>
                <a:cs typeface="Microsoft JhengHei" charset="-120"/>
              </a:rPr>
              <a:t>微西弗</a:t>
            </a:r>
            <a:r>
              <a:rPr lang="en-US" altLang="zh-TW" sz="1400" b="0" i="0" kern="1200" baseline="0" dirty="0" smtClean="0">
                <a:solidFill>
                  <a:schemeClr val="tx1"/>
                </a:solidFill>
                <a:effectLst/>
                <a:latin typeface="Microsoft JhengHei" charset="-120"/>
                <a:ea typeface="Microsoft JhengHei" charset="-120"/>
                <a:cs typeface="Microsoft JhengHei" charset="-120"/>
              </a:rPr>
              <a:t>/</a:t>
            </a:r>
            <a:r>
              <a:rPr lang="zh-TW" altLang="en-US" sz="1400" b="0" i="0" kern="1200" baseline="0" dirty="0" smtClean="0">
                <a:solidFill>
                  <a:schemeClr val="tx1"/>
                </a:solidFill>
                <a:effectLst/>
                <a:latin typeface="Microsoft JhengHei" charset="-120"/>
                <a:ea typeface="Microsoft JhengHei" charset="-120"/>
                <a:cs typeface="Microsoft JhengHei" charset="-120"/>
              </a:rPr>
              <a:t>根＝</a:t>
            </a:r>
            <a:r>
              <a:rPr lang="en-US" altLang="zh-TW" sz="1400" b="0" i="0" kern="1200" baseline="0" dirty="0" smtClean="0">
                <a:solidFill>
                  <a:schemeClr val="tx1"/>
                </a:solidFill>
                <a:effectLst/>
                <a:latin typeface="Microsoft JhengHei" charset="-120"/>
                <a:ea typeface="Microsoft JhengHei" charset="-120"/>
                <a:cs typeface="Microsoft JhengHei" charset="-120"/>
              </a:rPr>
              <a:t>10,406</a:t>
            </a:r>
            <a:r>
              <a:rPr lang="zh-TW" altLang="en-US" sz="1400" b="0" i="0" kern="1200" baseline="0" dirty="0" smtClean="0">
                <a:solidFill>
                  <a:schemeClr val="tx1"/>
                </a:solidFill>
                <a:effectLst/>
                <a:latin typeface="Microsoft JhengHei" charset="-120"/>
                <a:ea typeface="Microsoft JhengHei" charset="-120"/>
                <a:cs typeface="Microsoft JhengHei" charset="-120"/>
              </a:rPr>
              <a:t>根香蕉。必須吃下</a:t>
            </a:r>
            <a:r>
              <a:rPr lang="en-US" altLang="zh-TW" sz="1400" b="0" i="0" kern="1200" baseline="0" dirty="0" smtClean="0">
                <a:solidFill>
                  <a:schemeClr val="tx1"/>
                </a:solidFill>
                <a:effectLst/>
                <a:latin typeface="Microsoft JhengHei" charset="-120"/>
                <a:ea typeface="Microsoft JhengHei" charset="-120"/>
                <a:cs typeface="Microsoft JhengHei" charset="-120"/>
              </a:rPr>
              <a:t>10,406</a:t>
            </a:r>
            <a:r>
              <a:rPr lang="zh-TW" altLang="en-US" sz="1400" b="0" i="0" kern="1200" baseline="0" dirty="0" smtClean="0">
                <a:solidFill>
                  <a:schemeClr val="tx1"/>
                </a:solidFill>
                <a:effectLst/>
                <a:latin typeface="Microsoft JhengHei" charset="-120"/>
                <a:ea typeface="Microsoft JhengHei" charset="-120"/>
                <a:cs typeface="Microsoft JhengHei" charset="-120"/>
              </a:rPr>
              <a:t>根重量為</a:t>
            </a:r>
            <a:r>
              <a:rPr lang="en-US" altLang="zh-TW" sz="1400" b="0" i="0" kern="1200" baseline="0" dirty="0" smtClean="0">
                <a:solidFill>
                  <a:schemeClr val="tx1"/>
                </a:solidFill>
                <a:effectLst/>
                <a:latin typeface="Microsoft JhengHei" charset="-120"/>
                <a:ea typeface="Microsoft JhengHei" charset="-120"/>
                <a:cs typeface="Microsoft JhengHei" charset="-120"/>
              </a:rPr>
              <a:t>150</a:t>
            </a:r>
            <a:r>
              <a:rPr lang="zh-TW" altLang="en-US" sz="1400" b="0" i="0" kern="1200" baseline="0" dirty="0" smtClean="0">
                <a:solidFill>
                  <a:schemeClr val="tx1"/>
                </a:solidFill>
                <a:effectLst/>
                <a:latin typeface="Microsoft JhengHei" charset="-120"/>
                <a:ea typeface="Microsoft JhengHei" charset="-120"/>
                <a:cs typeface="Microsoft JhengHei" charset="-120"/>
              </a:rPr>
              <a:t>克的香蕉，而且都不排出去，才會相當於接受到法規劑量限值</a:t>
            </a:r>
            <a:r>
              <a:rPr lang="en-US" altLang="zh-TW" sz="1400" b="0" i="0" kern="1200" baseline="0" dirty="0" smtClean="0">
                <a:solidFill>
                  <a:schemeClr val="tx1"/>
                </a:solidFill>
                <a:effectLst/>
                <a:latin typeface="Microsoft JhengHei" charset="-120"/>
                <a:ea typeface="Microsoft JhengHei" charset="-120"/>
                <a:cs typeface="Microsoft JhengHei" charset="-120"/>
              </a:rPr>
              <a:t>(1</a:t>
            </a:r>
            <a:r>
              <a:rPr lang="zh-TW" altLang="en-US" sz="1400" b="0" i="0" kern="1200" baseline="0" dirty="0" smtClean="0">
                <a:solidFill>
                  <a:schemeClr val="tx1"/>
                </a:solidFill>
                <a:effectLst/>
                <a:latin typeface="Microsoft JhengHei" charset="-120"/>
                <a:ea typeface="Microsoft JhengHei" charset="-120"/>
                <a:cs typeface="Microsoft JhengHei" charset="-120"/>
              </a:rPr>
              <a:t>毫西弗</a:t>
            </a:r>
            <a:r>
              <a:rPr lang="en-US" altLang="zh-TW" sz="1400" b="0" i="0" kern="1200" baseline="0" dirty="0" smtClean="0">
                <a:solidFill>
                  <a:schemeClr val="tx1"/>
                </a:solidFill>
                <a:effectLst/>
                <a:latin typeface="Microsoft JhengHei" charset="-120"/>
                <a:ea typeface="Microsoft JhengHei" charset="-120"/>
                <a:cs typeface="Microsoft JhengHei" charset="-120"/>
              </a:rPr>
              <a:t>/</a:t>
            </a:r>
            <a:r>
              <a:rPr lang="zh-TW" altLang="en-US" sz="1400" b="0" i="0" kern="1200" baseline="0" dirty="0" smtClean="0">
                <a:solidFill>
                  <a:schemeClr val="tx1"/>
                </a:solidFill>
                <a:effectLst/>
                <a:latin typeface="Microsoft JhengHei" charset="-120"/>
                <a:ea typeface="Microsoft JhengHei" charset="-120"/>
                <a:cs typeface="Microsoft JhengHei" charset="-120"/>
              </a:rPr>
              <a:t>年</a:t>
            </a:r>
            <a:r>
              <a:rPr lang="en-US" altLang="zh-TW" sz="1400" b="0" i="0" kern="1200" baseline="0" dirty="0" smtClean="0">
                <a:solidFill>
                  <a:schemeClr val="tx1"/>
                </a:solidFill>
                <a:effectLst/>
                <a:latin typeface="Microsoft JhengHei" charset="-120"/>
                <a:ea typeface="Microsoft JhengHei" charset="-120"/>
                <a:cs typeface="Microsoft JhengHei" charset="-120"/>
              </a:rPr>
              <a:t>)</a:t>
            </a:r>
            <a:r>
              <a:rPr lang="zh-TW" altLang="en-US" sz="1400" b="0" i="0" kern="1200" baseline="0" dirty="0" smtClean="0">
                <a:solidFill>
                  <a:schemeClr val="tx1"/>
                </a:solidFill>
                <a:effectLst/>
                <a:latin typeface="Microsoft JhengHei" charset="-120"/>
                <a:ea typeface="Microsoft JhengHei" charset="-120"/>
                <a:cs typeface="Microsoft JhengHei" charset="-120"/>
              </a:rPr>
              <a:t>的輻射劑量。</a:t>
            </a:r>
            <a:endParaRPr kumimoji="1" lang="zh-TW" altLang="en-US" sz="1400" dirty="0">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23</a:t>
            </a:fld>
            <a:endParaRPr kumimoji="1" lang="zh-TW" altLang="en-US"/>
          </a:p>
        </p:txBody>
      </p:sp>
    </p:spTree>
    <p:extLst>
      <p:ext uri="{BB962C8B-B14F-4D97-AF65-F5344CB8AC3E}">
        <p14:creationId xmlns:p14="http://schemas.microsoft.com/office/powerpoint/2010/main" val="4266471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24. </a:t>
            </a:r>
            <a:r>
              <a:rPr kumimoji="1" lang="zh-TW" altLang="en-US" dirty="0" smtClean="0"/>
              <a:t>從這張圖我們可以進一步了解游離輻射劑量的各種效應的比較</a:t>
            </a:r>
            <a:r>
              <a:rPr kumimoji="1" lang="zh-TW" altLang="en-US" dirty="0" smtClean="0">
                <a:latin typeface="Microsoft JhengHei"/>
                <a:ea typeface="Microsoft JhengHei"/>
              </a:rPr>
              <a:t>：</a:t>
            </a:r>
            <a:endParaRPr kumimoji="1" lang="en-US" altLang="zh-TW" dirty="0" smtClean="0">
              <a:latin typeface="Microsoft JhengHei"/>
              <a:ea typeface="Microsoft JhengHei"/>
            </a:endParaRPr>
          </a:p>
          <a:p>
            <a:r>
              <a:rPr kumimoji="1" lang="zh-TW" altLang="en-US" dirty="0" smtClean="0"/>
              <a:t>全身一次急性曝露若超過</a:t>
            </a:r>
            <a:r>
              <a:rPr kumimoji="1" lang="en-US" altLang="zh-TW" dirty="0" smtClean="0"/>
              <a:t>1~2</a:t>
            </a:r>
            <a:r>
              <a:rPr kumimoji="1" lang="zh-TW" altLang="en-US" dirty="0" smtClean="0"/>
              <a:t>個西弗就會有立即噁心</a:t>
            </a:r>
            <a:r>
              <a:rPr kumimoji="1" lang="zh-TW" altLang="en-US" dirty="0" smtClean="0">
                <a:latin typeface="Microsoft JhengHei"/>
                <a:ea typeface="Microsoft JhengHei"/>
              </a:rPr>
              <a:t>、嘔吐的症狀；超過</a:t>
            </a:r>
            <a:r>
              <a:rPr kumimoji="1" lang="en-US" altLang="zh-TW" dirty="0" smtClean="0">
                <a:latin typeface="Microsoft JhengHei"/>
                <a:ea typeface="Microsoft JhengHei"/>
              </a:rPr>
              <a:t>6</a:t>
            </a:r>
            <a:r>
              <a:rPr kumimoji="1" lang="zh-TW" altLang="en-US" dirty="0" smtClean="0">
                <a:latin typeface="Microsoft JhengHei"/>
                <a:ea typeface="Microsoft JhengHei"/>
              </a:rPr>
              <a:t>個西弗甚至會立即死亡。而若超過</a:t>
            </a:r>
            <a:r>
              <a:rPr kumimoji="1" lang="en-US" altLang="zh-TW" dirty="0" smtClean="0">
                <a:latin typeface="Microsoft JhengHei"/>
                <a:ea typeface="Microsoft JhengHei"/>
              </a:rPr>
              <a:t>100</a:t>
            </a:r>
            <a:r>
              <a:rPr kumimoji="1" lang="zh-TW" altLang="en-US" dirty="0" smtClean="0">
                <a:latin typeface="Microsoft JhengHei"/>
                <a:ea typeface="Microsoft JhengHei"/>
              </a:rPr>
              <a:t>毫西弗將會有高致癌風險。剛剛提到中國和印度有局部地區的自然背景輻射特別高達每年</a:t>
            </a:r>
            <a:r>
              <a:rPr kumimoji="1" lang="en-US" altLang="zh-TW" dirty="0" smtClean="0">
                <a:latin typeface="Microsoft JhengHei"/>
                <a:ea typeface="Microsoft JhengHei"/>
              </a:rPr>
              <a:t>6</a:t>
            </a:r>
            <a:r>
              <a:rPr kumimoji="1" lang="zh-TW" altLang="en-US" dirty="0" smtClean="0">
                <a:latin typeface="Microsoft JhengHei"/>
                <a:ea typeface="Microsoft JhengHei"/>
              </a:rPr>
              <a:t>毫西弗以上。國際放射防護委員會</a:t>
            </a:r>
            <a:r>
              <a:rPr kumimoji="1" lang="en-US" altLang="zh-TW" dirty="0" smtClean="0">
                <a:latin typeface="Microsoft JhengHei"/>
                <a:ea typeface="Microsoft JhengHei"/>
              </a:rPr>
              <a:t>ICRP</a:t>
            </a:r>
            <a:r>
              <a:rPr kumimoji="1" lang="zh-TW" altLang="en-US" dirty="0" smtClean="0">
                <a:latin typeface="Microsoft JhengHei"/>
                <a:ea typeface="Microsoft JhengHei"/>
              </a:rPr>
              <a:t>訂定的一般民眾輻射劑量標準</a:t>
            </a:r>
            <a:r>
              <a:rPr kumimoji="1" lang="en-US" altLang="zh-TW" dirty="0" smtClean="0">
                <a:latin typeface="Microsoft JhengHei"/>
                <a:ea typeface="Microsoft JhengHei"/>
              </a:rPr>
              <a:t>(</a:t>
            </a:r>
            <a:r>
              <a:rPr kumimoji="1" lang="zh-TW" altLang="en-US" dirty="0" smtClean="0">
                <a:latin typeface="Microsoft JhengHei"/>
                <a:ea typeface="Microsoft JhengHei"/>
              </a:rPr>
              <a:t>不含天然輻射</a:t>
            </a:r>
            <a:r>
              <a:rPr kumimoji="1" lang="en-US" altLang="zh-TW" dirty="0" smtClean="0">
                <a:latin typeface="Microsoft JhengHei"/>
                <a:ea typeface="Microsoft JhengHei"/>
              </a:rPr>
              <a:t>)</a:t>
            </a:r>
            <a:r>
              <a:rPr kumimoji="1" lang="zh-TW" altLang="en-US" dirty="0" smtClean="0">
                <a:latin typeface="Microsoft JhengHei"/>
                <a:ea typeface="Microsoft JhengHei"/>
              </a:rPr>
              <a:t>是每年</a:t>
            </a:r>
            <a:r>
              <a:rPr kumimoji="1" lang="en-US" altLang="zh-TW" dirty="0" smtClean="0">
                <a:latin typeface="Microsoft JhengHei"/>
                <a:ea typeface="Microsoft JhengHei"/>
              </a:rPr>
              <a:t>1</a:t>
            </a:r>
            <a:r>
              <a:rPr kumimoji="1" lang="zh-TW" altLang="en-US" dirty="0" smtClean="0">
                <a:latin typeface="Microsoft JhengHei"/>
                <a:ea typeface="Microsoft JhengHei"/>
              </a:rPr>
              <a:t>毫西弗，相較於台灣每年每人會接受到天然輻射的劑量約</a:t>
            </a:r>
            <a:r>
              <a:rPr kumimoji="1" lang="en-US" altLang="zh-TW" dirty="0" smtClean="0">
                <a:latin typeface="Microsoft JhengHei"/>
                <a:ea typeface="Microsoft JhengHei"/>
              </a:rPr>
              <a:t>1.6</a:t>
            </a:r>
            <a:r>
              <a:rPr kumimoji="1" lang="zh-TW" altLang="en-US" dirty="0" smtClean="0">
                <a:latin typeface="Microsoft JhengHei"/>
                <a:ea typeface="Microsoft JhengHei"/>
              </a:rPr>
              <a:t>毫西弗。</a:t>
            </a:r>
            <a:endParaRPr kumimoji="1" lang="zh-TW" altLang="en-US" dirty="0"/>
          </a:p>
        </p:txBody>
      </p:sp>
      <p:sp>
        <p:nvSpPr>
          <p:cNvPr id="4" name="投影片編號版面配置區 3"/>
          <p:cNvSpPr>
            <a:spLocks noGrp="1"/>
          </p:cNvSpPr>
          <p:nvPr>
            <p:ph type="sldNum" sz="quarter" idx="10"/>
          </p:nvPr>
        </p:nvSpPr>
        <p:spPr/>
        <p:txBody>
          <a:bodyPr/>
          <a:lstStyle/>
          <a:p>
            <a:fld id="{3DB80CFC-3410-1B41-B1D7-01B2F706763D}" type="slidenum">
              <a:rPr kumimoji="1" lang="zh-TW" altLang="en-US" smtClean="0"/>
              <a:t>24</a:t>
            </a:fld>
            <a:endParaRPr kumimoji="1" lang="zh-TW" altLang="en-US"/>
          </a:p>
        </p:txBody>
      </p:sp>
    </p:spTree>
    <p:extLst>
      <p:ext uri="{BB962C8B-B14F-4D97-AF65-F5344CB8AC3E}">
        <p14:creationId xmlns:p14="http://schemas.microsoft.com/office/powerpoint/2010/main" val="163339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25. </a:t>
            </a:r>
            <a:r>
              <a:rPr kumimoji="1" lang="zh-TW" altLang="en-US" dirty="0" smtClean="0"/>
              <a:t>使用或接觸輻射的時候，有什麽需要注意的？</a:t>
            </a:r>
          </a:p>
          <a:p>
            <a:r>
              <a:rPr kumimoji="1" lang="zh-TW" altLang="en-US" dirty="0" smtClean="0"/>
              <a:t>保持與家電用品間的距離：因距離越遠，受電磁波的影響越小。替手機電池或電器用品充電時，至少距離</a:t>
            </a:r>
            <a:r>
              <a:rPr kumimoji="1" lang="en-US" altLang="zh-TW" dirty="0" smtClean="0"/>
              <a:t>50</a:t>
            </a:r>
            <a:r>
              <a:rPr kumimoji="1" lang="zh-TW" altLang="en-US" dirty="0" smtClean="0"/>
              <a:t>公分以上，避免將充電器放在床頭或床邊。</a:t>
            </a:r>
          </a:p>
          <a:p>
            <a:r>
              <a:rPr kumimoji="1" lang="zh-TW" altLang="en-US" dirty="0" smtClean="0"/>
              <a:t>縮短家電用品的使用時間：接觸時間越短，影響越小，電器用品不用時，要關掉電源。</a:t>
            </a:r>
          </a:p>
          <a:p>
            <a:r>
              <a:rPr kumimoji="1" lang="zh-TW" altLang="en-US" dirty="0" smtClean="0"/>
              <a:t>選用較省電製品：因用電流較小，產生磁場較小。</a:t>
            </a:r>
          </a:p>
          <a:p>
            <a:r>
              <a:rPr kumimoji="1" lang="zh-TW" altLang="en-US" dirty="0" smtClean="0"/>
              <a:t>避免在訊號微弱處使用手機，不但費電，且手機放射的電磁波也較強。</a:t>
            </a:r>
          </a:p>
          <a:p>
            <a:r>
              <a:rPr kumimoji="1" lang="zh-TW" altLang="en-US" dirty="0" smtClean="0"/>
              <a:t>行動電話使用時，以免持聽筒、耳機來代替直接接觸機身，盡量與頭部保持距離。</a:t>
            </a:r>
          </a:p>
          <a:p>
            <a:r>
              <a:rPr kumimoji="1" lang="zh-TW" altLang="en-US" dirty="0" smtClean="0"/>
              <a:t>行動電話使用時，建議長話短說，盡量縮短通話時間。</a:t>
            </a:r>
          </a:p>
          <a:p>
            <a:endParaRPr kumimoji="1"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25</a:t>
            </a:fld>
            <a:endParaRPr kumimoji="1" lang="zh-TW" altLang="en-US"/>
          </a:p>
        </p:txBody>
      </p:sp>
    </p:spTree>
    <p:extLst>
      <p:ext uri="{BB962C8B-B14F-4D97-AF65-F5344CB8AC3E}">
        <p14:creationId xmlns:p14="http://schemas.microsoft.com/office/powerpoint/2010/main" val="1898388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26.</a:t>
            </a:r>
            <a:r>
              <a:rPr lang="zh-TW" altLang="en-US" dirty="0" smtClean="0"/>
              <a:t> 醫療輻射劑量比較圖</a:t>
            </a:r>
            <a:endParaRPr lang="en-US" altLang="zh-TW" dirty="0" smtClean="0"/>
          </a:p>
          <a:p>
            <a:r>
              <a:rPr lang="zh-TW" altLang="en-US" dirty="0" smtClean="0"/>
              <a:t>除了天然輻射和食品中可能接觸到的輻射之外</a:t>
            </a:r>
            <a:r>
              <a:rPr lang="zh-TW" altLang="en-US" dirty="0" smtClean="0">
                <a:latin typeface="Microsoft JhengHei"/>
                <a:ea typeface="Microsoft JhengHei"/>
              </a:rPr>
              <a:t>，我們可能接觸到輻射劑量最高就是來自醫療</a:t>
            </a:r>
            <a:r>
              <a:rPr lang="en-US" altLang="zh-TW" dirty="0" smtClean="0">
                <a:latin typeface="Microsoft JhengHei"/>
                <a:ea typeface="Microsoft JhengHei"/>
              </a:rPr>
              <a:t>(</a:t>
            </a:r>
            <a:r>
              <a:rPr lang="zh-TW" altLang="en-US" dirty="0" smtClean="0">
                <a:latin typeface="Microsoft JhengHei"/>
                <a:ea typeface="Microsoft JhengHei"/>
              </a:rPr>
              <a:t>診斷與治療</a:t>
            </a:r>
            <a:r>
              <a:rPr lang="en-US" altLang="zh-TW" dirty="0" smtClean="0">
                <a:latin typeface="Microsoft JhengHei"/>
                <a:ea typeface="Microsoft JhengHei"/>
              </a:rPr>
              <a:t>)</a:t>
            </a:r>
            <a:r>
              <a:rPr lang="zh-TW" altLang="en-US" dirty="0" smtClean="0">
                <a:latin typeface="Microsoft JhengHei"/>
                <a:ea typeface="Microsoft JhengHei"/>
              </a:rPr>
              <a:t>。這張圖比較各種不同的診療設備平均接觸的輻射劑量。右半邊劑量最高的當然都是治療用的設備。</a:t>
            </a:r>
            <a:r>
              <a:rPr lang="en-US" altLang="zh-TW" dirty="0" smtClean="0">
                <a:latin typeface="Microsoft JhengHei"/>
                <a:ea typeface="Microsoft JhengHei"/>
              </a:rPr>
              <a:t>…</a:t>
            </a:r>
            <a:endParaRPr lang="zh-TW" altLang="en-US" dirty="0"/>
          </a:p>
        </p:txBody>
      </p:sp>
      <p:sp>
        <p:nvSpPr>
          <p:cNvPr id="4" name="投影片編號版面配置區 3"/>
          <p:cNvSpPr>
            <a:spLocks noGrp="1"/>
          </p:cNvSpPr>
          <p:nvPr>
            <p:ph type="sldNum" sz="quarter" idx="10"/>
          </p:nvPr>
        </p:nvSpPr>
        <p:spPr/>
        <p:txBody>
          <a:bodyPr/>
          <a:lstStyle/>
          <a:p>
            <a:fld id="{3DB80CFC-3410-1B41-B1D7-01B2F706763D}" type="slidenum">
              <a:rPr kumimoji="1" lang="zh-TW" altLang="en-US" smtClean="0"/>
              <a:t>26</a:t>
            </a:fld>
            <a:endParaRPr kumimoji="1" lang="zh-TW" altLang="en-US"/>
          </a:p>
        </p:txBody>
      </p:sp>
    </p:spTree>
    <p:extLst>
      <p:ext uri="{BB962C8B-B14F-4D97-AF65-F5344CB8AC3E}">
        <p14:creationId xmlns:p14="http://schemas.microsoft.com/office/powerpoint/2010/main" val="986643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400" dirty="0" smtClean="0">
                <a:latin typeface="微軟正黑體" panose="020B0604030504040204" pitchFamily="34" charset="-120"/>
                <a:ea typeface="微軟正黑體" panose="020B0604030504040204" pitchFamily="34" charset="-120"/>
              </a:rPr>
              <a:t>27.</a:t>
            </a:r>
            <a:r>
              <a:rPr kumimoji="1" lang="zh-TW" altLang="en-US" sz="1400" dirty="0" smtClean="0">
                <a:latin typeface="微軟正黑體" panose="020B0604030504040204" pitchFamily="34" charset="-120"/>
                <a:ea typeface="微軟正黑體" panose="020B0604030504040204" pitchFamily="34" charset="-120"/>
              </a:rPr>
              <a:t> 利用定期對輻射醫療儀器進行測試，確保其輻射輸出與影像品質。要成功的執行醫療曝露品保作業，必須有完整的一套制度，包括執行方法、程序、執行人員、醫院監督管理組織等，原能會都有規範。</a:t>
            </a:r>
            <a:endParaRPr kumimoji="1" lang="en-US" altLang="zh-TW" sz="1400" dirty="0" smtClean="0">
              <a:latin typeface="微軟正黑體" panose="020B0604030504040204" pitchFamily="34" charset="-120"/>
              <a:ea typeface="微軟正黑體" panose="020B0604030504040204" pitchFamily="34" charset="-120"/>
            </a:endParaRPr>
          </a:p>
          <a:p>
            <a:r>
              <a:rPr kumimoji="1" lang="zh-TW" altLang="en-US" sz="1400" dirty="0" smtClean="0">
                <a:latin typeface="微軟正黑體" panose="020B0604030504040204" pitchFamily="34" charset="-120"/>
                <a:ea typeface="微軟正黑體" panose="020B0604030504040204" pitchFamily="34" charset="-120"/>
              </a:rPr>
              <a:t>目前納入醫療曝露品保法規，須依法施行品保作業的設備共計有</a:t>
            </a:r>
            <a:r>
              <a:rPr kumimoji="1" lang="en-US" altLang="zh-TW" sz="1400" dirty="0" smtClean="0">
                <a:latin typeface="微軟正黑體" panose="020B0604030504040204" pitchFamily="34" charset="-120"/>
                <a:ea typeface="微軟正黑體" panose="020B0604030504040204" pitchFamily="34" charset="-120"/>
              </a:rPr>
              <a:t>11</a:t>
            </a:r>
            <a:r>
              <a:rPr kumimoji="1" lang="zh-TW" altLang="en-US" sz="1400" dirty="0" smtClean="0">
                <a:latin typeface="微軟正黑體" panose="020B0604030504040204" pitchFamily="34" charset="-120"/>
                <a:ea typeface="微軟正黑體" panose="020B0604030504040204" pitchFamily="34" charset="-120"/>
              </a:rPr>
              <a:t>項，包括放射治療用的直線加速器、電腦刀、電腦斷層治療機、加馬刀、遙控後荷式近接治療設備，以及</a:t>
            </a:r>
            <a:r>
              <a:rPr kumimoji="1" lang="en-US" altLang="zh-TW" sz="1400" dirty="0" smtClean="0">
                <a:latin typeface="微軟正黑體" panose="020B0604030504040204" pitchFamily="34" charset="-120"/>
                <a:ea typeface="微軟正黑體" panose="020B0604030504040204" pitchFamily="34" charset="-120"/>
              </a:rPr>
              <a:t>Co-60</a:t>
            </a:r>
            <a:r>
              <a:rPr kumimoji="1" lang="zh-TW" altLang="en-US" sz="1400" dirty="0" smtClean="0">
                <a:latin typeface="微軟正黑體" panose="020B0604030504040204" pitchFamily="34" charset="-120"/>
                <a:ea typeface="微軟正黑體" panose="020B0604030504040204" pitchFamily="34" charset="-120"/>
              </a:rPr>
              <a:t>遠隔治療設備，共</a:t>
            </a:r>
            <a:r>
              <a:rPr kumimoji="1" lang="en-US" altLang="zh-TW" sz="1400" dirty="0" smtClean="0">
                <a:latin typeface="微軟正黑體" panose="020B0604030504040204" pitchFamily="34" charset="-120"/>
                <a:ea typeface="微軟正黑體" panose="020B0604030504040204" pitchFamily="34" charset="-120"/>
              </a:rPr>
              <a:t>6</a:t>
            </a:r>
            <a:r>
              <a:rPr kumimoji="1" lang="zh-TW" altLang="en-US" sz="1400" dirty="0" smtClean="0">
                <a:latin typeface="微軟正黑體" panose="020B0604030504040204" pitchFamily="34" charset="-120"/>
                <a:ea typeface="微軟正黑體" panose="020B0604030504040204" pitchFamily="34" charset="-120"/>
              </a:rPr>
              <a:t>類，其中</a:t>
            </a:r>
            <a:r>
              <a:rPr kumimoji="1" lang="en-US" altLang="zh-TW" sz="1400" dirty="0" smtClean="0">
                <a:latin typeface="微軟正黑體" panose="020B0604030504040204" pitchFamily="34" charset="-120"/>
                <a:ea typeface="微軟正黑體" panose="020B0604030504040204" pitchFamily="34" charset="-120"/>
              </a:rPr>
              <a:t>Co-60</a:t>
            </a:r>
            <a:r>
              <a:rPr kumimoji="1" lang="zh-TW" altLang="en-US" sz="1400" dirty="0" smtClean="0">
                <a:latin typeface="微軟正黑體" panose="020B0604030504040204" pitchFamily="34" charset="-120"/>
                <a:ea typeface="微軟正黑體" panose="020B0604030504040204" pitchFamily="34" charset="-120"/>
              </a:rPr>
              <a:t>遠隔治療設備國內已無用在醫療使用。另外，放射診斷的設備包括乳房</a:t>
            </a:r>
            <a:r>
              <a:rPr kumimoji="1" lang="en-US" altLang="zh-TW" sz="1400" dirty="0" smtClean="0">
                <a:latin typeface="微軟正黑體" panose="020B0604030504040204" pitchFamily="34" charset="-120"/>
                <a:ea typeface="微軟正黑體" panose="020B0604030504040204" pitchFamily="34" charset="-120"/>
              </a:rPr>
              <a:t>X</a:t>
            </a:r>
            <a:r>
              <a:rPr kumimoji="1" lang="zh-TW" altLang="en-US" sz="1400" dirty="0" smtClean="0">
                <a:latin typeface="微軟正黑體" panose="020B0604030504040204" pitchFamily="34" charset="-120"/>
                <a:ea typeface="微軟正黑體" panose="020B0604030504040204" pitchFamily="34" charset="-120"/>
              </a:rPr>
              <a:t>光攝影儀、電腦斷層掃描儀（分為診斷用、核醫用、放射治療用）、</a:t>
            </a:r>
            <a:r>
              <a:rPr kumimoji="1" lang="en-US" altLang="zh-TW" sz="1400" dirty="0" smtClean="0">
                <a:latin typeface="微軟正黑體" panose="020B0604030504040204" pitchFamily="34" charset="-120"/>
                <a:ea typeface="微軟正黑體" panose="020B0604030504040204" pitchFamily="34" charset="-120"/>
              </a:rPr>
              <a:t>X</a:t>
            </a:r>
            <a:r>
              <a:rPr kumimoji="1" lang="zh-TW" altLang="en-US" sz="1400" dirty="0" smtClean="0">
                <a:latin typeface="微軟正黑體" panose="020B0604030504040204" pitchFamily="34" charset="-120"/>
                <a:ea typeface="微軟正黑體" panose="020B0604030504040204" pitchFamily="34" charset="-120"/>
              </a:rPr>
              <a:t>光模擬定位儀等</a:t>
            </a:r>
            <a:r>
              <a:rPr kumimoji="1" lang="en-US" altLang="zh-TW" sz="1400" dirty="0" smtClean="0">
                <a:latin typeface="微軟正黑體" panose="020B0604030504040204" pitchFamily="34" charset="-120"/>
                <a:ea typeface="微軟正黑體" panose="020B0604030504040204" pitchFamily="34" charset="-120"/>
              </a:rPr>
              <a:t>5</a:t>
            </a:r>
            <a:r>
              <a:rPr kumimoji="1" lang="zh-TW" altLang="en-US" sz="1400" baseline="0" dirty="0" smtClean="0">
                <a:latin typeface="微軟正黑體" panose="020B0604030504040204" pitchFamily="34" charset="-120"/>
                <a:ea typeface="微軟正黑體" panose="020B0604030504040204" pitchFamily="34" charset="-120"/>
              </a:rPr>
              <a:t>類。</a:t>
            </a:r>
            <a:endParaRPr kumimoji="1" lang="en-US" altLang="zh-TW" sz="1400" dirty="0" smtClean="0">
              <a:latin typeface="微軟正黑體" panose="020B0604030504040204" pitchFamily="34" charset="-120"/>
              <a:ea typeface="微軟正黑體" panose="020B0604030504040204" pitchFamily="34" charset="-120"/>
            </a:endParaRPr>
          </a:p>
          <a:p>
            <a:r>
              <a:rPr kumimoji="1" lang="zh-TW" altLang="en-US" sz="1400" dirty="0" smtClean="0">
                <a:latin typeface="微軟正黑體" panose="020B0604030504040204" pitchFamily="34" charset="-120"/>
                <a:ea typeface="微軟正黑體" panose="020B0604030504040204" pitchFamily="34" charset="-120"/>
              </a:rPr>
              <a:t>另外，放射治療的新利器，質子治療設備，因目前國內僅有</a:t>
            </a:r>
            <a:r>
              <a:rPr kumimoji="1" lang="en-US" altLang="zh-TW" sz="1400" dirty="0" smtClean="0">
                <a:latin typeface="微軟正黑體" panose="020B0604030504040204" pitchFamily="34" charset="-120"/>
                <a:ea typeface="微軟正黑體" panose="020B0604030504040204" pitchFamily="34" charset="-120"/>
              </a:rPr>
              <a:t>1</a:t>
            </a:r>
            <a:r>
              <a:rPr kumimoji="1" lang="zh-TW" altLang="en-US" sz="1400" dirty="0" smtClean="0">
                <a:latin typeface="微軟正黑體" panose="020B0604030504040204" pitchFamily="34" charset="-120"/>
                <a:ea typeface="微軟正黑體" panose="020B0604030504040204" pitchFamily="34" charset="-120"/>
              </a:rPr>
              <a:t>台使用中的質子治療設備（林口長庚醫院</a:t>
            </a:r>
            <a:r>
              <a:rPr kumimoji="1" lang="en-US" altLang="zh-TW" sz="1400" dirty="0" smtClean="0">
                <a:latin typeface="微軟正黑體" panose="020B0604030504040204" pitchFamily="34" charset="-120"/>
                <a:ea typeface="微軟正黑體" panose="020B0604030504040204" pitchFamily="34" charset="-120"/>
              </a:rPr>
              <a:t>)</a:t>
            </a:r>
            <a:r>
              <a:rPr kumimoji="1" lang="zh-TW" altLang="en-US" sz="1400" dirty="0" smtClean="0">
                <a:latin typeface="微軟正黑體" panose="020B0604030504040204" pitchFamily="34" charset="-120"/>
                <a:ea typeface="微軟正黑體" panose="020B0604030504040204" pitchFamily="34" charset="-120"/>
              </a:rPr>
              <a:t>，其品保作業雖未納進醫療曝露品保法規，但醫院仍有進行品保作業，品保作業亦為原能會檢查項目之一。</a:t>
            </a:r>
            <a:r>
              <a:rPr kumimoji="1" lang="en-US" altLang="zh-TW" sz="1400" dirty="0" smtClean="0">
                <a:latin typeface="微軟正黑體" panose="020B0604030504040204" pitchFamily="34" charset="-120"/>
                <a:ea typeface="微軟正黑體" panose="020B0604030504040204" pitchFamily="34" charset="-120"/>
              </a:rPr>
              <a:t> </a:t>
            </a:r>
            <a:endParaRPr kumimoji="1" lang="zh-TW" altLang="en-US" sz="1400" dirty="0" smtClean="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fld id="{3DB80CFC-3410-1B41-B1D7-01B2F706763D}" type="slidenum">
              <a:rPr kumimoji="1" lang="zh-TW" altLang="en-US" smtClean="0"/>
              <a:t>27</a:t>
            </a:fld>
            <a:endParaRPr kumimoji="1" lang="zh-TW" altLang="en-US"/>
          </a:p>
        </p:txBody>
      </p:sp>
    </p:spTree>
    <p:extLst>
      <p:ext uri="{BB962C8B-B14F-4D97-AF65-F5344CB8AC3E}">
        <p14:creationId xmlns:p14="http://schemas.microsoft.com/office/powerpoint/2010/main" val="1173438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28. </a:t>
            </a:r>
            <a:r>
              <a:rPr lang="zh-TW" altLang="en-US" dirty="0" smtClean="0"/>
              <a:t>到這裡為止，我向各位介紹：</a:t>
            </a:r>
          </a:p>
          <a:p>
            <a:pPr marL="171450" indent="-171450">
              <a:buFont typeface="Wingdings" panose="05000000000000000000" pitchFamily="2" charset="2"/>
              <a:buChar char="l"/>
            </a:pPr>
            <a:r>
              <a:rPr lang="zh-TW" altLang="en-US" dirty="0" smtClean="0"/>
              <a:t>輻射是甚麼</a:t>
            </a:r>
            <a:r>
              <a:rPr lang="en-US" altLang="zh-TW" dirty="0" smtClean="0"/>
              <a:t>(</a:t>
            </a:r>
            <a:r>
              <a:rPr lang="zh-TW" altLang="en-US" dirty="0" smtClean="0"/>
              <a:t>游離和非游離輻射</a:t>
            </a:r>
            <a:r>
              <a:rPr lang="en-US" altLang="zh-TW" dirty="0" smtClean="0"/>
              <a:t>)</a:t>
            </a:r>
          </a:p>
          <a:p>
            <a:pPr marL="171450" indent="-171450">
              <a:buFont typeface="Wingdings" panose="05000000000000000000" pitchFamily="2" charset="2"/>
              <a:buChar char="l"/>
            </a:pPr>
            <a:r>
              <a:rPr lang="en-US" altLang="zh-TW" dirty="0" smtClean="0"/>
              <a:t>IARC</a:t>
            </a:r>
            <a:r>
              <a:rPr lang="zh-TW" altLang="en-US" dirty="0" smtClean="0"/>
              <a:t>致癌物分類</a:t>
            </a:r>
          </a:p>
          <a:p>
            <a:pPr marL="171450" indent="-171450">
              <a:buFont typeface="Wingdings" panose="05000000000000000000" pitchFamily="2" charset="2"/>
              <a:buChar char="l"/>
            </a:pPr>
            <a:r>
              <a:rPr lang="zh-TW" altLang="en-US" dirty="0" smtClean="0"/>
              <a:t>不是「會不會致癌」，而是「多少量有可能致癌」</a:t>
            </a:r>
          </a:p>
          <a:p>
            <a:pPr marL="171450" indent="-171450">
              <a:buFont typeface="Wingdings" panose="05000000000000000000" pitchFamily="2" charset="2"/>
              <a:buChar char="l"/>
            </a:pPr>
            <a:r>
              <a:rPr lang="zh-TW" altLang="en-US" dirty="0" smtClean="0"/>
              <a:t>如何量測輻射，游離輻射劑量標準</a:t>
            </a:r>
          </a:p>
          <a:p>
            <a:pPr marL="171450" indent="-171450">
              <a:buFont typeface="Wingdings" panose="05000000000000000000" pitchFamily="2" charset="2"/>
              <a:buChar char="l"/>
            </a:pPr>
            <a:r>
              <a:rPr lang="zh-TW" altLang="en-US" dirty="0" smtClean="0"/>
              <a:t>如何避免因接觸到輻射所造成的傷害</a:t>
            </a:r>
            <a:endParaRPr lang="en-US" altLang="zh-TW" dirty="0" smtClean="0"/>
          </a:p>
          <a:p>
            <a:pPr marL="0" indent="0">
              <a:buFont typeface="Wingdings" panose="05000000000000000000" pitchFamily="2" charset="2"/>
              <a:buNone/>
            </a:pPr>
            <a:r>
              <a:rPr lang="zh-TW" altLang="en-US" dirty="0" smtClean="0"/>
              <a:t>接下來讓我和各位討論一下</a:t>
            </a:r>
            <a:r>
              <a:rPr lang="zh-TW" altLang="en-US" dirty="0" smtClean="0">
                <a:latin typeface="新細明體" panose="02020500000000000000" pitchFamily="18" charset="-120"/>
                <a:ea typeface="新細明體" panose="02020500000000000000" pitchFamily="18" charset="-120"/>
              </a:rPr>
              <a:t>「風險認知與風險溝通」</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28</a:t>
            </a:fld>
            <a:endParaRPr kumimoji="1" lang="zh-TW" altLang="en-US"/>
          </a:p>
        </p:txBody>
      </p:sp>
    </p:spTree>
    <p:extLst>
      <p:ext uri="{BB962C8B-B14F-4D97-AF65-F5344CB8AC3E}">
        <p14:creationId xmlns:p14="http://schemas.microsoft.com/office/powerpoint/2010/main" val="42159392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29.</a:t>
            </a:r>
            <a:r>
              <a:rPr lang="en-US" altLang="zh-TW" baseline="0" dirty="0" smtClean="0"/>
              <a:t> </a:t>
            </a:r>
            <a:r>
              <a:rPr lang="zh-TW" altLang="en-US" dirty="0" smtClean="0"/>
              <a:t>接下來講「台灣是不是禁不起發生一次核電廠事故？」</a:t>
            </a:r>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29</a:t>
            </a:fld>
            <a:endParaRPr kumimoji="1" lang="zh-TW" altLang="en-US"/>
          </a:p>
        </p:txBody>
      </p:sp>
    </p:spTree>
    <p:extLst>
      <p:ext uri="{BB962C8B-B14F-4D97-AF65-F5344CB8AC3E}">
        <p14:creationId xmlns:p14="http://schemas.microsoft.com/office/powerpoint/2010/main" val="241568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3.</a:t>
            </a:r>
            <a:r>
              <a:rPr lang="en-US" altLang="zh-TW" baseline="0" dirty="0" smtClean="0"/>
              <a:t> </a:t>
            </a:r>
            <a:r>
              <a:rPr lang="zh-TW" altLang="en-US" dirty="0" smtClean="0"/>
              <a:t>第一個部分談「輻射會致癌嗎？」</a:t>
            </a:r>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3</a:t>
            </a:fld>
            <a:endParaRPr kumimoji="1" lang="zh-TW" altLang="en-US"/>
          </a:p>
        </p:txBody>
      </p:sp>
    </p:spTree>
    <p:extLst>
      <p:ext uri="{BB962C8B-B14F-4D97-AF65-F5344CB8AC3E}">
        <p14:creationId xmlns:p14="http://schemas.microsoft.com/office/powerpoint/2010/main" val="4050256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p:cNvSpPr>
          <p:nvPr>
            <p:ph type="body" idx="1"/>
          </p:nvPr>
        </p:nvSpPr>
        <p:spPr>
          <a:noFill/>
        </p:spPr>
        <p:txBody>
          <a:bodyPr/>
          <a:lstStyle/>
          <a:p>
            <a:r>
              <a:rPr lang="en-US" altLang="zh-TW" dirty="0" smtClean="0"/>
              <a:t>30. </a:t>
            </a:r>
            <a:r>
              <a:rPr lang="zh-TW" altLang="en-US" dirty="0" smtClean="0"/>
              <a:t>以日本福島電廠事故為例</a:t>
            </a:r>
            <a:r>
              <a:rPr lang="zh-TW" altLang="en-US" dirty="0" smtClean="0">
                <a:latin typeface="新細明體" panose="02020500000000000000" pitchFamily="18" charset="-120"/>
                <a:ea typeface="新細明體" panose="02020500000000000000" pitchFamily="18" charset="-120"/>
              </a:rPr>
              <a:t>，</a:t>
            </a:r>
            <a:r>
              <a:rPr lang="en-US" altLang="zh-TW" dirty="0" smtClean="0">
                <a:latin typeface="新細明體" panose="02020500000000000000" pitchFamily="18" charset="-120"/>
                <a:ea typeface="新細明體" panose="02020500000000000000" pitchFamily="18" charset="-120"/>
              </a:rPr>
              <a:t>2011</a:t>
            </a:r>
            <a:r>
              <a:rPr lang="zh-TW" altLang="en-US" dirty="0" smtClean="0">
                <a:latin typeface="新細明體" panose="02020500000000000000" pitchFamily="18" charset="-120"/>
                <a:ea typeface="新細明體" panose="02020500000000000000" pitchFamily="18" charset="-120"/>
              </a:rPr>
              <a:t>年日本福島一廠因地震和海嘯發生事故，</a:t>
            </a:r>
            <a:r>
              <a:rPr lang="zh-TW" altLang="en-US" dirty="0" smtClean="0"/>
              <a:t>事故造成</a:t>
            </a:r>
            <a:r>
              <a:rPr lang="en-US" altLang="zh-TW" dirty="0" smtClean="0"/>
              <a:t>30</a:t>
            </a:r>
            <a:r>
              <a:rPr lang="zh-TW" altLang="en-US" dirty="0" smtClean="0"/>
              <a:t>公里範圍民眾</a:t>
            </a:r>
            <a:r>
              <a:rPr lang="en-US" altLang="zh-TW" dirty="0" smtClean="0"/>
              <a:t>16</a:t>
            </a:r>
            <a:r>
              <a:rPr lang="zh-TW" altLang="en-US" dirty="0" smtClean="0"/>
              <a:t>萬人疏散</a:t>
            </a:r>
            <a:r>
              <a:rPr lang="zh-TW" altLang="en-US" dirty="0" smtClean="0">
                <a:latin typeface="新細明體" panose="02020500000000000000" pitchFamily="18" charset="-120"/>
                <a:ea typeface="新細明體" panose="02020500000000000000" pitchFamily="18" charset="-120"/>
              </a:rPr>
              <a:t>，這是事實。第二個事實，</a:t>
            </a:r>
            <a:r>
              <a:rPr lang="zh-TW" altLang="en-US" dirty="0" smtClean="0"/>
              <a:t>台灣和日本同處於太平洋環地震帶</a:t>
            </a:r>
            <a:r>
              <a:rPr lang="zh-TW" altLang="en-US" dirty="0" smtClean="0">
                <a:latin typeface="新細明體" panose="02020500000000000000" pitchFamily="18" charset="-120"/>
                <a:ea typeface="新細明體" panose="02020500000000000000" pitchFamily="18" charset="-120"/>
              </a:rPr>
              <a:t>，地震頻繁。第三個</a:t>
            </a:r>
            <a:r>
              <a:rPr lang="zh-TW" altLang="en-US" dirty="0" smtClean="0">
                <a:latin typeface="新細明體" panose="02020500000000000000" pitchFamily="18" charset="-120"/>
                <a:ea typeface="+mn-ea"/>
              </a:rPr>
              <a:t>事實是台灣地小人稠</a:t>
            </a:r>
            <a:r>
              <a:rPr lang="zh-TW" altLang="en-US" dirty="0" smtClean="0">
                <a:latin typeface="新細明體" panose="02020500000000000000" pitchFamily="18" charset="-120"/>
                <a:ea typeface="新細明體" panose="02020500000000000000" pitchFamily="18" charset="-120"/>
              </a:rPr>
              <a:t>，人口密度高，三個廠範圍</a:t>
            </a:r>
            <a:r>
              <a:rPr lang="en-US" altLang="zh-TW" dirty="0" smtClean="0">
                <a:latin typeface="新細明體" panose="02020500000000000000" pitchFamily="18" charset="-120"/>
                <a:ea typeface="新細明體" panose="02020500000000000000" pitchFamily="18" charset="-120"/>
              </a:rPr>
              <a:t>30</a:t>
            </a:r>
            <a:r>
              <a:rPr lang="zh-TW" altLang="en-US" dirty="0" smtClean="0">
                <a:latin typeface="新細明體" panose="02020500000000000000" pitchFamily="18" charset="-120"/>
                <a:ea typeface="新細明體" panose="02020500000000000000" pitchFamily="18" charset="-120"/>
              </a:rPr>
              <a:t>公里人口達</a:t>
            </a:r>
            <a:r>
              <a:rPr lang="en-US" altLang="zh-TW" dirty="0" smtClean="0">
                <a:latin typeface="新細明體" panose="02020500000000000000" pitchFamily="18" charset="-120"/>
                <a:ea typeface="新細明體" panose="02020500000000000000" pitchFamily="18" charset="-120"/>
              </a:rPr>
              <a:t>300</a:t>
            </a:r>
            <a:r>
              <a:rPr lang="zh-TW" altLang="en-US" dirty="0" smtClean="0">
                <a:latin typeface="新細明體" panose="02020500000000000000" pitchFamily="18" charset="-120"/>
                <a:ea typeface="新細明體" panose="02020500000000000000" pitchFamily="18" charset="-120"/>
              </a:rPr>
              <a:t>萬人。因此得到幾個簡單的結論</a:t>
            </a:r>
            <a:r>
              <a:rPr lang="zh-TW" altLang="en-US" dirty="0" smtClean="0">
                <a:latin typeface="Microsoft JhengHei" panose="020B0604030504040204" pitchFamily="34" charset="-120"/>
                <a:ea typeface="Microsoft JhengHei" panose="020B0604030504040204" pitchFamily="34" charset="-120"/>
              </a:rPr>
              <a:t>：</a:t>
            </a:r>
            <a:endParaRPr lang="zh-TW" altLang="en-US" dirty="0" smtClean="0">
              <a:latin typeface="新細明體" panose="02020500000000000000" pitchFamily="18" charset="-120"/>
              <a:ea typeface="+mn-ea"/>
            </a:endParaRPr>
          </a:p>
          <a:p>
            <a:pPr eaLnBrk="1" hangingPunct="1">
              <a:spcBef>
                <a:spcPct val="0"/>
              </a:spcBef>
              <a:buFontTx/>
              <a:buChar char="•"/>
            </a:pPr>
            <a:r>
              <a:rPr lang="zh-TW" altLang="en-US" sz="1200" b="0" dirty="0" smtClean="0">
                <a:solidFill>
                  <a:srgbClr val="FF0000"/>
                </a:solidFill>
                <a:latin typeface="標楷體" panose="03000509000000000000" pitchFamily="65" charset="-120"/>
                <a:ea typeface="標楷體" panose="03000509000000000000" pitchFamily="65" charset="-120"/>
              </a:rPr>
              <a:t>台灣的核電廠很危險</a:t>
            </a:r>
          </a:p>
          <a:p>
            <a:pPr eaLnBrk="1" hangingPunct="1">
              <a:spcBef>
                <a:spcPct val="0"/>
              </a:spcBef>
              <a:buFontTx/>
              <a:buChar char="•"/>
            </a:pPr>
            <a:r>
              <a:rPr lang="zh-TW" altLang="en-US" sz="1200" b="0" dirty="0" smtClean="0">
                <a:solidFill>
                  <a:srgbClr val="FF0000"/>
                </a:solidFill>
                <a:latin typeface="標楷體" panose="03000509000000000000" pitchFamily="65" charset="-120"/>
                <a:ea typeface="標楷體" panose="03000509000000000000" pitchFamily="65" charset="-120"/>
              </a:rPr>
              <a:t>台灣也會發生像福島電廠的事故</a:t>
            </a:r>
          </a:p>
          <a:p>
            <a:pPr eaLnBrk="1" hangingPunct="1">
              <a:spcBef>
                <a:spcPct val="0"/>
              </a:spcBef>
              <a:buFontTx/>
              <a:buChar char="•"/>
            </a:pPr>
            <a:r>
              <a:rPr lang="zh-TW" altLang="en-US" sz="1200" b="0" dirty="0" smtClean="0">
                <a:solidFill>
                  <a:srgbClr val="FF0000"/>
                </a:solidFill>
                <a:latin typeface="標楷體" panose="03000509000000000000" pitchFamily="65" charset="-120"/>
                <a:ea typeface="標楷體" panose="03000509000000000000" pitchFamily="65" charset="-120"/>
              </a:rPr>
              <a:t>台灣無法承受一次像福島的核災</a:t>
            </a:r>
            <a:endParaRPr lang="en-US" altLang="zh-TW" sz="1200" b="0" dirty="0" smtClean="0">
              <a:solidFill>
                <a:srgbClr val="FF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1200" b="0" dirty="0" smtClean="0">
                <a:solidFill>
                  <a:srgbClr val="FF0000"/>
                </a:solidFill>
                <a:latin typeface="新細明體" panose="02020500000000000000" pitchFamily="18" charset="-120"/>
                <a:ea typeface="+mn-ea"/>
              </a:rPr>
              <a:t>但是這樣的結論是正確的嗎？要回答這個問題必須對發生核電廠事故的原因以及發生事故可能產生的後果有基本的了解。</a:t>
            </a:r>
            <a:endParaRPr lang="zh-TW" altLang="en-US" sz="1200" b="0" dirty="0" smtClean="0">
              <a:solidFill>
                <a:srgbClr val="FF0000"/>
              </a:solidFill>
              <a:latin typeface="標楷體" panose="03000509000000000000" pitchFamily="65" charset="-120"/>
              <a:ea typeface="標楷體" panose="03000509000000000000" pitchFamily="65" charset="-120"/>
            </a:endParaRPr>
          </a:p>
          <a:p>
            <a:endParaRPr lang="zh-TW" altLang="en-US" dirty="0" smtClean="0"/>
          </a:p>
        </p:txBody>
      </p:sp>
    </p:spTree>
    <p:extLst>
      <p:ext uri="{BB962C8B-B14F-4D97-AF65-F5344CB8AC3E}">
        <p14:creationId xmlns:p14="http://schemas.microsoft.com/office/powerpoint/2010/main" val="4247079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pPr marL="228600" indent="-228600"/>
            <a:r>
              <a:rPr lang="en-US" altLang="zh-TW" b="1" dirty="0" smtClean="0">
                <a:latin typeface="Arial" panose="020B0604020202020204" pitchFamily="34" charset="0"/>
              </a:rPr>
              <a:t>31. </a:t>
            </a:r>
            <a:r>
              <a:rPr lang="zh-TW" altLang="en-US" b="1" dirty="0" smtClean="0">
                <a:latin typeface="Arial" panose="020B0604020202020204" pitchFamily="34" charset="0"/>
              </a:rPr>
              <a:t>首先核能發電比其他發電方式有比較高的風險，原因是核電是所有能源中能量密度最高的</a:t>
            </a:r>
            <a:r>
              <a:rPr lang="zh-TW" altLang="en-US" dirty="0" smtClean="0">
                <a:latin typeface="Arial" panose="020B0604020202020204" pitchFamily="34" charset="0"/>
              </a:rPr>
              <a:t>：剛剛提到核電能源的產生都是來自鈾</a:t>
            </a:r>
            <a:r>
              <a:rPr lang="en-US" altLang="zh-TW" dirty="0" smtClean="0">
                <a:latin typeface="Arial" panose="020B0604020202020204" pitchFamily="34" charset="0"/>
              </a:rPr>
              <a:t>235</a:t>
            </a:r>
            <a:r>
              <a:rPr lang="zh-TW" altLang="en-US" dirty="0" smtClean="0">
                <a:latin typeface="Arial" panose="020B0604020202020204" pitchFamily="34" charset="0"/>
              </a:rPr>
              <a:t>原子核被中子撞擊後產生核分裂反應，鈾原子分裂成兩個較輕的原子核後，釋放出</a:t>
            </a:r>
            <a:r>
              <a:rPr lang="en-US" altLang="zh-TW" dirty="0" smtClean="0">
                <a:latin typeface="Arial" panose="020B0604020202020204" pitchFamily="34" charset="0"/>
              </a:rPr>
              <a:t>2</a:t>
            </a:r>
            <a:r>
              <a:rPr lang="zh-TW" altLang="en-US" dirty="0" smtClean="0">
                <a:latin typeface="Arial" panose="020B0604020202020204" pitchFamily="34" charset="0"/>
              </a:rPr>
              <a:t>到</a:t>
            </a:r>
            <a:r>
              <a:rPr lang="en-US" altLang="zh-TW" dirty="0" smtClean="0">
                <a:latin typeface="Arial" panose="020B0604020202020204" pitchFamily="34" charset="0"/>
              </a:rPr>
              <a:t>3</a:t>
            </a:r>
            <a:r>
              <a:rPr lang="zh-TW" altLang="en-US" dirty="0" smtClean="0">
                <a:latin typeface="Arial" panose="020B0604020202020204" pitchFamily="34" charset="0"/>
              </a:rPr>
              <a:t>個中子，以及約</a:t>
            </a:r>
            <a:r>
              <a:rPr lang="en-US" altLang="zh-TW" dirty="0" smtClean="0">
                <a:latin typeface="Arial" panose="020B0604020202020204" pitchFamily="34" charset="0"/>
              </a:rPr>
              <a:t>200</a:t>
            </a:r>
            <a:r>
              <a:rPr lang="zh-TW" altLang="en-US" dirty="0" smtClean="0">
                <a:latin typeface="Arial" panose="020B0604020202020204" pitchFamily="34" charset="0"/>
              </a:rPr>
              <a:t>百萬電子伏特的能量。各位可能對</a:t>
            </a:r>
            <a:r>
              <a:rPr lang="en-US" altLang="zh-TW" dirty="0" smtClean="0">
                <a:latin typeface="Arial" panose="020B0604020202020204" pitchFamily="34" charset="0"/>
              </a:rPr>
              <a:t>200</a:t>
            </a:r>
            <a:r>
              <a:rPr lang="zh-TW" altLang="en-US" dirty="0" smtClean="0">
                <a:latin typeface="Arial" panose="020B0604020202020204" pitchFamily="34" charset="0"/>
              </a:rPr>
              <a:t>百萬電子伏特的能量到底有多大不見得有概念，這裏和其他石化能源作一個簡單的比較</a:t>
            </a:r>
            <a:r>
              <a:rPr lang="en-US" altLang="zh-TW" dirty="0" smtClean="0">
                <a:latin typeface="Arial" panose="020B0604020202020204" pitchFamily="34" charset="0"/>
              </a:rPr>
              <a:t>︰1</a:t>
            </a:r>
            <a:r>
              <a:rPr lang="zh-TW" altLang="en-US" dirty="0" smtClean="0">
                <a:latin typeface="Arial" panose="020B0604020202020204" pitchFamily="34" charset="0"/>
              </a:rPr>
              <a:t>粒不到</a:t>
            </a:r>
            <a:r>
              <a:rPr lang="en-US" altLang="zh-TW" dirty="0" smtClean="0">
                <a:latin typeface="Arial" panose="020B0604020202020204" pitchFamily="34" charset="0"/>
              </a:rPr>
              <a:t>1</a:t>
            </a:r>
            <a:r>
              <a:rPr lang="zh-TW" altLang="en-US" dirty="0" smtClean="0">
                <a:latin typeface="Arial" panose="020B0604020202020204" pitchFamily="34" charset="0"/>
              </a:rPr>
              <a:t>個手指頭大小的核燃料丸</a:t>
            </a:r>
            <a:r>
              <a:rPr lang="en-US" altLang="zh-TW" dirty="0" smtClean="0">
                <a:latin typeface="Arial" panose="020B0604020202020204" pitchFamily="34" charset="0"/>
              </a:rPr>
              <a:t>﹙</a:t>
            </a:r>
            <a:r>
              <a:rPr lang="zh-TW" altLang="en-US" dirty="0" smtClean="0">
                <a:latin typeface="Arial" panose="020B0604020202020204" pitchFamily="34" charset="0"/>
              </a:rPr>
              <a:t>約</a:t>
            </a:r>
            <a:r>
              <a:rPr lang="en-US" altLang="zh-TW" dirty="0" smtClean="0">
                <a:latin typeface="Arial" panose="020B0604020202020204" pitchFamily="34" charset="0"/>
              </a:rPr>
              <a:t>1/3</a:t>
            </a:r>
            <a:r>
              <a:rPr lang="zh-TW" altLang="en-US" dirty="0" smtClean="0">
                <a:latin typeface="Arial" panose="020B0604020202020204" pitchFamily="34" charset="0"/>
              </a:rPr>
              <a:t>公克</a:t>
            </a:r>
            <a:r>
              <a:rPr lang="en-US" altLang="zh-TW" dirty="0" smtClean="0">
                <a:latin typeface="Arial" panose="020B0604020202020204" pitchFamily="34" charset="0"/>
              </a:rPr>
              <a:t>﹚</a:t>
            </a:r>
            <a:r>
              <a:rPr lang="zh-TW" altLang="en-US" dirty="0" smtClean="0">
                <a:latin typeface="Arial" panose="020B0604020202020204" pitchFamily="34" charset="0"/>
              </a:rPr>
              <a:t>可以產生相當於</a:t>
            </a:r>
            <a:r>
              <a:rPr lang="en-US" altLang="zh-TW" dirty="0" smtClean="0">
                <a:latin typeface="Arial" panose="020B0604020202020204" pitchFamily="34" charset="0"/>
              </a:rPr>
              <a:t>1</a:t>
            </a:r>
            <a:r>
              <a:rPr lang="zh-TW" altLang="en-US" dirty="0" smtClean="0">
                <a:latin typeface="Arial" panose="020B0604020202020204" pitchFamily="34" charset="0"/>
              </a:rPr>
              <a:t>噸煤，或</a:t>
            </a:r>
            <a:r>
              <a:rPr lang="en-US" altLang="zh-TW" dirty="0" smtClean="0">
                <a:latin typeface="Arial" panose="020B0604020202020204" pitchFamily="34" charset="0"/>
              </a:rPr>
              <a:t>4</a:t>
            </a:r>
            <a:r>
              <a:rPr lang="zh-TW" altLang="en-US" dirty="0" smtClean="0">
                <a:latin typeface="Arial" panose="020B0604020202020204" pitchFamily="34" charset="0"/>
              </a:rPr>
              <a:t>桶</a:t>
            </a:r>
            <a:r>
              <a:rPr lang="en-US" altLang="zh-TW" dirty="0" smtClean="0">
                <a:latin typeface="Arial" panose="020B0604020202020204" pitchFamily="34" charset="0"/>
              </a:rPr>
              <a:t>50</a:t>
            </a:r>
            <a:r>
              <a:rPr lang="zh-TW" altLang="en-US" dirty="0" smtClean="0">
                <a:latin typeface="Arial" panose="020B0604020202020204" pitchFamily="34" charset="0"/>
              </a:rPr>
              <a:t>加侖的汽油，或</a:t>
            </a:r>
            <a:r>
              <a:rPr lang="en-US" altLang="zh-TW" dirty="0" smtClean="0">
                <a:latin typeface="Arial" panose="020B0604020202020204" pitchFamily="34" charset="0"/>
              </a:rPr>
              <a:t>2</a:t>
            </a:r>
            <a:r>
              <a:rPr lang="zh-TW" altLang="en-US" dirty="0" smtClean="0">
                <a:latin typeface="Arial" panose="020B0604020202020204" pitchFamily="34" charset="0"/>
              </a:rPr>
              <a:t>萬立方米天然氣同樣的電力，也就是說</a:t>
            </a:r>
            <a:r>
              <a:rPr lang="en-US" altLang="zh-TW" dirty="0" smtClean="0">
                <a:latin typeface="Arial" panose="020B0604020202020204" pitchFamily="34" charset="0"/>
              </a:rPr>
              <a:t>1</a:t>
            </a:r>
            <a:r>
              <a:rPr lang="zh-TW" altLang="en-US" dirty="0" smtClean="0">
                <a:latin typeface="Arial" panose="020B0604020202020204" pitchFamily="34" charset="0"/>
              </a:rPr>
              <a:t>粒鈾燃料丸燃燒會產生相當於大約</a:t>
            </a:r>
            <a:r>
              <a:rPr lang="en-US" altLang="zh-TW" dirty="0" smtClean="0">
                <a:latin typeface="Arial" panose="020B0604020202020204" pitchFamily="34" charset="0"/>
              </a:rPr>
              <a:t>7000</a:t>
            </a:r>
            <a:r>
              <a:rPr lang="zh-TW" altLang="en-US" dirty="0" smtClean="0">
                <a:latin typeface="Arial" panose="020B0604020202020204" pitchFamily="34" charset="0"/>
              </a:rPr>
              <a:t>度的電，若平均一個家庭一個月使用</a:t>
            </a:r>
            <a:r>
              <a:rPr lang="en-US" altLang="zh-TW" dirty="0" smtClean="0">
                <a:latin typeface="Arial" panose="020B0604020202020204" pitchFamily="34" charset="0"/>
              </a:rPr>
              <a:t>400</a:t>
            </a:r>
            <a:r>
              <a:rPr lang="zh-TW" altLang="en-US" dirty="0" smtClean="0">
                <a:latin typeface="Arial" panose="020B0604020202020204" pitchFamily="34" charset="0"/>
              </a:rPr>
              <a:t>度電</a:t>
            </a:r>
            <a:r>
              <a:rPr lang="en-US" altLang="zh-TW" dirty="0" smtClean="0">
                <a:latin typeface="Arial" panose="020B0604020202020204" pitchFamily="34" charset="0"/>
              </a:rPr>
              <a:t>﹙</a:t>
            </a:r>
            <a:r>
              <a:rPr lang="zh-TW" altLang="en-US" dirty="0" smtClean="0">
                <a:latin typeface="Arial" panose="020B0604020202020204" pitchFamily="34" charset="0"/>
              </a:rPr>
              <a:t>大約每個月</a:t>
            </a:r>
            <a:r>
              <a:rPr lang="en-US" altLang="zh-TW" dirty="0" smtClean="0">
                <a:latin typeface="Arial" panose="020B0604020202020204" pitchFamily="34" charset="0"/>
              </a:rPr>
              <a:t>1000</a:t>
            </a:r>
            <a:r>
              <a:rPr lang="zh-TW" altLang="en-US" dirty="0" smtClean="0">
                <a:latin typeface="Arial" panose="020B0604020202020204" pitchFamily="34" charset="0"/>
              </a:rPr>
              <a:t>元電費</a:t>
            </a:r>
            <a:r>
              <a:rPr lang="en-US" altLang="zh-TW" dirty="0" smtClean="0">
                <a:latin typeface="Arial" panose="020B0604020202020204" pitchFamily="34" charset="0"/>
              </a:rPr>
              <a:t>﹚</a:t>
            </a:r>
            <a:r>
              <a:rPr lang="zh-TW" altLang="en-US" dirty="0" smtClean="0">
                <a:latin typeface="Arial" panose="020B0604020202020204" pitchFamily="34" charset="0"/>
              </a:rPr>
              <a:t>，那麼</a:t>
            </a:r>
            <a:r>
              <a:rPr lang="en-US" altLang="zh-TW" dirty="0" smtClean="0">
                <a:latin typeface="Arial" panose="020B0604020202020204" pitchFamily="34" charset="0"/>
              </a:rPr>
              <a:t>7000</a:t>
            </a:r>
            <a:r>
              <a:rPr lang="zh-TW" altLang="en-US" dirty="0" smtClean="0">
                <a:latin typeface="Arial" panose="020B0604020202020204" pitchFamily="34" charset="0"/>
              </a:rPr>
              <a:t>度</a:t>
            </a:r>
            <a:r>
              <a:rPr lang="en-US" altLang="zh-TW" dirty="0" smtClean="0">
                <a:latin typeface="Arial" panose="020B0604020202020204" pitchFamily="34" charset="0"/>
              </a:rPr>
              <a:t>(</a:t>
            </a:r>
            <a:r>
              <a:rPr lang="zh-TW" altLang="en-US" dirty="0" smtClean="0">
                <a:latin typeface="Arial" panose="020B0604020202020204" pitchFamily="34" charset="0"/>
              </a:rPr>
              <a:t>也就是</a:t>
            </a:r>
            <a:r>
              <a:rPr lang="en-US" altLang="zh-TW" dirty="0" smtClean="0">
                <a:latin typeface="Arial" panose="020B0604020202020204" pitchFamily="34" charset="0"/>
              </a:rPr>
              <a:t>1</a:t>
            </a:r>
            <a:r>
              <a:rPr lang="zh-TW" altLang="en-US" dirty="0" smtClean="0">
                <a:latin typeface="Arial" panose="020B0604020202020204" pitchFamily="34" charset="0"/>
              </a:rPr>
              <a:t>個不到手指頭大小的核燃料丸</a:t>
            </a:r>
            <a:r>
              <a:rPr lang="en-US" altLang="zh-TW" dirty="0" smtClean="0">
                <a:latin typeface="Arial" panose="020B0604020202020204" pitchFamily="34" charset="0"/>
              </a:rPr>
              <a:t>)</a:t>
            </a:r>
            <a:r>
              <a:rPr lang="zh-TW" altLang="en-US" dirty="0" smtClean="0">
                <a:latin typeface="Arial" panose="020B0604020202020204" pitchFamily="34" charset="0"/>
              </a:rPr>
              <a:t>可以提供</a:t>
            </a:r>
            <a:r>
              <a:rPr lang="en-US" altLang="zh-TW" dirty="0" smtClean="0">
                <a:latin typeface="Arial" panose="020B0604020202020204" pitchFamily="34" charset="0"/>
              </a:rPr>
              <a:t>20</a:t>
            </a:r>
            <a:r>
              <a:rPr lang="zh-TW" altLang="en-US" dirty="0" smtClean="0">
                <a:latin typeface="Arial" panose="020B0604020202020204" pitchFamily="34" charset="0"/>
              </a:rPr>
              <a:t>戶家庭一個月的用電。因此，常常會有人說，核能發電的好處是，它的燃料體積小運輸方便、又可以持久，所以核能發電可以視為準自產能源，對能源穩定供應和能源自主很重要，但是從危險的角度來看，能量密度越高潛在的風險就越大。</a:t>
            </a:r>
          </a:p>
        </p:txBody>
      </p:sp>
    </p:spTree>
    <p:extLst>
      <p:ext uri="{BB962C8B-B14F-4D97-AF65-F5344CB8AC3E}">
        <p14:creationId xmlns:p14="http://schemas.microsoft.com/office/powerpoint/2010/main" val="2626985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p:txBody>
          <a:bodyPr/>
          <a:lstStyle/>
          <a:p>
            <a:pPr marL="228600" indent="-228600"/>
            <a:r>
              <a:rPr lang="en-US" altLang="zh-TW" b="1" dirty="0" smtClean="0">
                <a:latin typeface="Arial" panose="020B0604020202020204" pitchFamily="34" charset="0"/>
              </a:rPr>
              <a:t>32. </a:t>
            </a:r>
            <a:r>
              <a:rPr lang="zh-TW" altLang="en-US" b="1" dirty="0" smtClean="0">
                <a:latin typeface="Arial" panose="020B0604020202020204" pitchFamily="34" charset="0"/>
              </a:rPr>
              <a:t>核能發電的第二個風險來自於核分裂的連鎖反應：</a:t>
            </a:r>
            <a:r>
              <a:rPr lang="en-US" altLang="zh-TW" dirty="0" smtClean="0">
                <a:latin typeface="Arial" panose="020B0604020202020204" pitchFamily="34" charset="0"/>
              </a:rPr>
              <a:t>1</a:t>
            </a:r>
            <a:r>
              <a:rPr lang="zh-TW" altLang="en-US" dirty="0" smtClean="0">
                <a:latin typeface="Arial" panose="020B0604020202020204" pitchFamily="34" charset="0"/>
              </a:rPr>
              <a:t>次核分裂反應消耗</a:t>
            </a:r>
            <a:r>
              <a:rPr lang="en-US" altLang="zh-TW" dirty="0" smtClean="0">
                <a:latin typeface="Arial" panose="020B0604020202020204" pitchFamily="34" charset="0"/>
              </a:rPr>
              <a:t>1</a:t>
            </a:r>
            <a:r>
              <a:rPr lang="zh-TW" altLang="en-US" dirty="0" smtClean="0">
                <a:latin typeface="Arial" panose="020B0604020202020204" pitchFamily="34" charset="0"/>
              </a:rPr>
              <a:t>個中子和</a:t>
            </a:r>
            <a:r>
              <a:rPr lang="en-US" altLang="zh-TW" dirty="0" smtClean="0">
                <a:latin typeface="Arial" panose="020B0604020202020204" pitchFamily="34" charset="0"/>
              </a:rPr>
              <a:t>1</a:t>
            </a:r>
            <a:r>
              <a:rPr lang="zh-TW" altLang="en-US" dirty="0" smtClean="0">
                <a:latin typeface="Arial" panose="020B0604020202020204" pitchFamily="34" charset="0"/>
              </a:rPr>
              <a:t>個鈾原子，但是會產生</a:t>
            </a:r>
            <a:r>
              <a:rPr lang="en-US" altLang="zh-TW" dirty="0" smtClean="0">
                <a:latin typeface="Arial" panose="020B0604020202020204" pitchFamily="34" charset="0"/>
              </a:rPr>
              <a:t>2</a:t>
            </a:r>
            <a:r>
              <a:rPr lang="zh-TW" altLang="en-US" dirty="0" smtClean="0">
                <a:latin typeface="Arial" panose="020B0604020202020204" pitchFamily="34" charset="0"/>
              </a:rPr>
              <a:t>～</a:t>
            </a:r>
            <a:r>
              <a:rPr lang="en-US" altLang="zh-TW" dirty="0" smtClean="0">
                <a:latin typeface="Arial" panose="020B0604020202020204" pitchFamily="34" charset="0"/>
              </a:rPr>
              <a:t>3</a:t>
            </a:r>
            <a:r>
              <a:rPr lang="zh-TW" altLang="en-US" dirty="0" smtClean="0">
                <a:latin typeface="Arial" panose="020B0604020202020204" pitchFamily="34" charset="0"/>
              </a:rPr>
              <a:t>個中子，這些新產生的中子又會去引發新的核分裂反應，叫做“連鎖反應”，因為有這種連鎖反應的特性，所以能量的產生會源源不絕，過程中唯一消耗的是鈾</a:t>
            </a:r>
            <a:r>
              <a:rPr lang="en-US" altLang="zh-TW" dirty="0" smtClean="0">
                <a:latin typeface="Arial" panose="020B0604020202020204" pitchFamily="34" charset="0"/>
              </a:rPr>
              <a:t>235</a:t>
            </a:r>
            <a:r>
              <a:rPr lang="zh-TW" altLang="en-US" dirty="0" smtClean="0">
                <a:latin typeface="Arial" panose="020B0604020202020204" pitchFamily="34" charset="0"/>
              </a:rPr>
              <a:t>原子，剛剛講過，所需要提供的鈾燃料體積很小，所以核能可以持久，可以用於潛艇、太空船的動力，也可以用於核能發電，但是為了安全就必須要避免產生“超臨界”的失控狀況，換言之，要使每次反應消耗</a:t>
            </a:r>
            <a:r>
              <a:rPr lang="en-US" altLang="zh-TW" dirty="0" smtClean="0">
                <a:latin typeface="Arial" panose="020B0604020202020204" pitchFamily="34" charset="0"/>
              </a:rPr>
              <a:t>1</a:t>
            </a:r>
            <a:r>
              <a:rPr lang="zh-TW" altLang="en-US" dirty="0" smtClean="0">
                <a:latin typeface="Arial" panose="020B0604020202020204" pitchFamily="34" charset="0"/>
              </a:rPr>
              <a:t>個中子也正好產生</a:t>
            </a:r>
            <a:r>
              <a:rPr lang="en-US" altLang="zh-TW" dirty="0" smtClean="0">
                <a:latin typeface="Arial" panose="020B0604020202020204" pitchFamily="34" charset="0"/>
              </a:rPr>
              <a:t>1</a:t>
            </a:r>
            <a:r>
              <a:rPr lang="zh-TW" altLang="en-US" dirty="0" smtClean="0">
                <a:latin typeface="Arial" panose="020B0604020202020204" pitchFamily="34" charset="0"/>
              </a:rPr>
              <a:t>個中子</a:t>
            </a:r>
            <a:r>
              <a:rPr lang="en-US" altLang="zh-TW" dirty="0" smtClean="0">
                <a:latin typeface="Arial" panose="020B0604020202020204" pitchFamily="34" charset="0"/>
              </a:rPr>
              <a:t>(</a:t>
            </a:r>
            <a:r>
              <a:rPr lang="zh-TW" altLang="en-US" dirty="0" smtClean="0">
                <a:latin typeface="Arial" panose="020B0604020202020204" pitchFamily="34" charset="0"/>
              </a:rPr>
              <a:t>不要消耗</a:t>
            </a:r>
            <a:r>
              <a:rPr lang="en-US" altLang="zh-TW" dirty="0" smtClean="0">
                <a:latin typeface="Arial" panose="020B0604020202020204" pitchFamily="34" charset="0"/>
              </a:rPr>
              <a:t>1</a:t>
            </a:r>
            <a:r>
              <a:rPr lang="zh-TW" altLang="en-US" dirty="0" smtClean="0">
                <a:latin typeface="Arial" panose="020B0604020202020204" pitchFamily="34" charset="0"/>
              </a:rPr>
              <a:t>個卻產生很多個</a:t>
            </a:r>
            <a:r>
              <a:rPr lang="en-US" altLang="zh-TW" dirty="0" smtClean="0">
                <a:latin typeface="Arial" panose="020B0604020202020204" pitchFamily="34" charset="0"/>
              </a:rPr>
              <a:t>)</a:t>
            </a:r>
            <a:r>
              <a:rPr lang="zh-TW" altLang="en-US" dirty="0" smtClean="0">
                <a:latin typeface="Arial" panose="020B0604020202020204" pitchFamily="34" charset="0"/>
              </a:rPr>
              <a:t>，這樣產生的能量和提供的電力就會維持穩定，專有名辭叫做維持“臨界狀態”；而且當你要它停止發電或者遭遇危險狀況要緊急停機的時候，必須要能夠讓中子的數量快速減少、使反應快速停止。（有人會問說假如這種連鎖反應失控，會不會像原子彈一樣爆炸？答案是不會的，因為一般核電廠的燃料棒鈾</a:t>
            </a:r>
            <a:r>
              <a:rPr lang="en-US" altLang="zh-TW" dirty="0" smtClean="0">
                <a:latin typeface="Arial" panose="020B0604020202020204" pitchFamily="34" charset="0"/>
              </a:rPr>
              <a:t>235</a:t>
            </a:r>
            <a:r>
              <a:rPr lang="zh-TW" altLang="en-US" dirty="0" smtClean="0">
                <a:latin typeface="Arial" panose="020B0604020202020204" pitchFamily="34" charset="0"/>
              </a:rPr>
              <a:t>的濃度只有</a:t>
            </a:r>
            <a:r>
              <a:rPr lang="en-US" altLang="zh-TW" dirty="0" smtClean="0">
                <a:latin typeface="Arial" panose="020B0604020202020204" pitchFamily="34" charset="0"/>
              </a:rPr>
              <a:t>3~5%</a:t>
            </a:r>
            <a:r>
              <a:rPr lang="zh-TW" altLang="en-US" dirty="0" smtClean="0">
                <a:latin typeface="Arial" panose="020B0604020202020204" pitchFamily="34" charset="0"/>
              </a:rPr>
              <a:t>左右，而原子彈要爆炸必須要使用</a:t>
            </a:r>
            <a:r>
              <a:rPr lang="en-US" altLang="zh-TW" dirty="0" smtClean="0">
                <a:latin typeface="Arial" panose="020B0604020202020204" pitchFamily="34" charset="0"/>
              </a:rPr>
              <a:t>90%</a:t>
            </a:r>
            <a:r>
              <a:rPr lang="zh-TW" altLang="en-US" dirty="0" smtClean="0">
                <a:latin typeface="Arial" panose="020B0604020202020204" pitchFamily="34" charset="0"/>
              </a:rPr>
              <a:t>濃度以上的鈾</a:t>
            </a:r>
            <a:r>
              <a:rPr lang="en-US" altLang="zh-TW" dirty="0" smtClean="0">
                <a:latin typeface="Arial" panose="020B0604020202020204" pitchFamily="34" charset="0"/>
              </a:rPr>
              <a:t>235</a:t>
            </a:r>
            <a:r>
              <a:rPr lang="zh-TW" altLang="en-US" dirty="0" smtClean="0">
                <a:latin typeface="Arial" panose="020B0604020202020204" pitchFamily="34" charset="0"/>
              </a:rPr>
              <a:t>；可是假若萬一超臨界失控還是會像車諾比電廠一樣瞬間釋放大量的能量，這些都是我們必須要避免的。）</a:t>
            </a:r>
          </a:p>
        </p:txBody>
      </p:sp>
    </p:spTree>
    <p:extLst>
      <p:ext uri="{BB962C8B-B14F-4D97-AF65-F5344CB8AC3E}">
        <p14:creationId xmlns:p14="http://schemas.microsoft.com/office/powerpoint/2010/main" val="2746049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pPr marL="228600" indent="-228600"/>
            <a:r>
              <a:rPr lang="en-US" altLang="zh-TW" b="1" dirty="0" smtClean="0">
                <a:latin typeface="Arial" panose="020B0604020202020204" pitchFamily="34" charset="0"/>
              </a:rPr>
              <a:t>33. </a:t>
            </a:r>
            <a:r>
              <a:rPr lang="zh-TW" altLang="en-US" b="1" dirty="0" smtClean="0">
                <a:latin typeface="Arial" panose="020B0604020202020204" pitchFamily="34" charset="0"/>
              </a:rPr>
              <a:t>第三個風險因素來自於熱平衡的要求：</a:t>
            </a:r>
            <a:r>
              <a:rPr lang="zh-TW" altLang="en-US" dirty="0" smtClean="0">
                <a:latin typeface="Arial" panose="020B0604020202020204" pitchFamily="34" charset="0"/>
              </a:rPr>
              <a:t>對於運轉中的電廠，要有適當的熱平衡設計，使反應產生的能量，在提供傳送出去的電力之外，多餘的能量必須要有適當的熱移除機制，以避免溫度過高或壓力過高，這種熱平衡設計的要求在火力電廠也是一樣的；而且不只是正常運轉須要考慮到熱移除的機制，萬一發生設備故障或其他意外狀況時，更須要提供快速的冷卻把熱量帶走。而核能發電和火力發電不同的一點是，即使在核反應連鎖反應停止後，因為之前的核分裂反應產生的較輕原子核大多數不穩定，在它們持續往穩定原子核衰變的過程中仍然會釋放出能量，所以即使在我們所謂停機，也就是停止所有核分裂反應之後，還會有大約</a:t>
            </a:r>
            <a:r>
              <a:rPr lang="en-US" altLang="zh-TW" dirty="0" smtClean="0">
                <a:latin typeface="Arial" panose="020B0604020202020204" pitchFamily="34" charset="0"/>
              </a:rPr>
              <a:t>10</a:t>
            </a:r>
            <a:r>
              <a:rPr lang="zh-TW" altLang="en-US" dirty="0" smtClean="0">
                <a:latin typeface="Arial" panose="020B0604020202020204" pitchFamily="34" charset="0"/>
              </a:rPr>
              <a:t>％的衰變熱（或叫餘熱），必須要靠冷卻系統把它帶走。這次福島電廠事故，原子爐的核分裂反應在地震發生的第一時間就已經因為地震急停系統動作而停止了下來，可是就是因為後續的海嘯破壞電力和緊急冷卻系統，使得餘熱無法移除而造成爐心熔毀和後續的氫爆</a:t>
            </a:r>
            <a:r>
              <a:rPr lang="en-US" altLang="zh-TW" dirty="0" smtClean="0">
                <a:latin typeface="Arial" panose="020B0604020202020204" pitchFamily="34" charset="0"/>
              </a:rPr>
              <a:t>…</a:t>
            </a:r>
            <a:r>
              <a:rPr lang="zh-TW" altLang="en-US" dirty="0" smtClean="0">
                <a:latin typeface="Arial" panose="020B0604020202020204" pitchFamily="34" charset="0"/>
              </a:rPr>
              <a:t>等等，這部分我等會兒還會談到。</a:t>
            </a:r>
          </a:p>
        </p:txBody>
      </p:sp>
    </p:spTree>
    <p:extLst>
      <p:ext uri="{BB962C8B-B14F-4D97-AF65-F5344CB8AC3E}">
        <p14:creationId xmlns:p14="http://schemas.microsoft.com/office/powerpoint/2010/main" val="3852403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p:txBody>
          <a:bodyPr/>
          <a:lstStyle/>
          <a:p>
            <a:pPr marL="228600" indent="-228600"/>
            <a:r>
              <a:rPr lang="en-US" altLang="zh-TW" b="1" dirty="0" smtClean="0">
                <a:latin typeface="Arial" panose="020B0604020202020204" pitchFamily="34" charset="0"/>
              </a:rPr>
              <a:t>34. </a:t>
            </a:r>
            <a:r>
              <a:rPr lang="zh-TW" altLang="en-US" b="1" dirty="0" smtClean="0">
                <a:latin typeface="Arial" panose="020B0604020202020204" pitchFamily="34" charset="0"/>
              </a:rPr>
              <a:t>第四個風險因素來自於放射性物質的外釋：</a:t>
            </a:r>
            <a:r>
              <a:rPr lang="zh-TW" altLang="en-US" dirty="0" smtClean="0">
                <a:latin typeface="Arial" panose="020B0604020202020204" pitchFamily="34" charset="0"/>
              </a:rPr>
              <a:t>核分裂反應的時候，除了釋放出大量能量和平均</a:t>
            </a:r>
            <a:r>
              <a:rPr lang="en-US" altLang="zh-TW" dirty="0" smtClean="0">
                <a:latin typeface="Arial" panose="020B0604020202020204" pitchFamily="34" charset="0"/>
              </a:rPr>
              <a:t>2</a:t>
            </a:r>
            <a:r>
              <a:rPr lang="zh-TW" altLang="en-US" dirty="0" smtClean="0">
                <a:latin typeface="Arial" panose="020B0604020202020204" pitchFamily="34" charset="0"/>
              </a:rPr>
              <a:t>個中子之外，也會分裂成兩個較輕的原子核，稱為「分裂產物」，這些分裂產物大多數是不穩定的同位素，其衰變半衰期的長短不一，其中數量最多、半衰期較長，而且若釋放出來會跑最遠而且影響最久的同位素就是碘－</a:t>
            </a:r>
            <a:r>
              <a:rPr lang="en-US" altLang="zh-TW" dirty="0" smtClean="0">
                <a:latin typeface="Arial" panose="020B0604020202020204" pitchFamily="34" charset="0"/>
              </a:rPr>
              <a:t>131</a:t>
            </a:r>
            <a:r>
              <a:rPr lang="zh-TW" altLang="en-US" dirty="0" smtClean="0">
                <a:latin typeface="Arial" panose="020B0604020202020204" pitchFamily="34" charset="0"/>
              </a:rPr>
              <a:t>和銫－</a:t>
            </a:r>
            <a:r>
              <a:rPr lang="en-US" altLang="zh-TW" dirty="0" smtClean="0">
                <a:latin typeface="Arial" panose="020B0604020202020204" pitchFamily="34" charset="0"/>
              </a:rPr>
              <a:t>134</a:t>
            </a:r>
            <a:r>
              <a:rPr lang="zh-TW" altLang="en-US" dirty="0" smtClean="0">
                <a:latin typeface="Arial" panose="020B0604020202020204" pitchFamily="34" charset="0"/>
              </a:rPr>
              <a:t>、</a:t>
            </a:r>
            <a:r>
              <a:rPr lang="en-US" altLang="zh-TW" dirty="0" smtClean="0">
                <a:latin typeface="Arial" panose="020B0604020202020204" pitchFamily="34" charset="0"/>
              </a:rPr>
              <a:t>137</a:t>
            </a:r>
            <a:r>
              <a:rPr lang="zh-TW" altLang="en-US" dirty="0" smtClean="0">
                <a:latin typeface="Arial" panose="020B0604020202020204" pitchFamily="34" charset="0"/>
              </a:rPr>
              <a:t>，這是火力發電所沒有的。在正常運轉的時候，當然不能讓這些放射性物質跑出來，即使是電廠發生事故時，也要避免它們大量外釋至環境中。</a:t>
            </a:r>
          </a:p>
        </p:txBody>
      </p:sp>
    </p:spTree>
    <p:extLst>
      <p:ext uri="{BB962C8B-B14F-4D97-AF65-F5344CB8AC3E}">
        <p14:creationId xmlns:p14="http://schemas.microsoft.com/office/powerpoint/2010/main" val="275749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3813175" y="9371013"/>
            <a:ext cx="29194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1363" indent="-284163"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598613"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5813"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3013"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0213"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7413"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4613"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algn="r" eaLnBrk="1" hangingPunct="1"/>
            <a:fld id="{02F3705B-1461-4C39-9808-33CA4F43CCBE}" type="slidenum">
              <a:rPr lang="en-US" altLang="zh-TW" sz="1200">
                <a:latin typeface="Arial" panose="020B0604020202020204" pitchFamily="34" charset="0"/>
              </a:rPr>
              <a:pPr algn="r" eaLnBrk="1" hangingPunct="1"/>
              <a:t>35</a:t>
            </a:fld>
            <a:endParaRPr lang="en-US" altLang="zh-TW" sz="1200">
              <a:latin typeface="Arial" panose="020B0604020202020204" pitchFamily="34" charset="0"/>
            </a:endParaRPr>
          </a:p>
        </p:txBody>
      </p:sp>
      <p:sp>
        <p:nvSpPr>
          <p:cNvPr id="115715" name="Rectangle 2"/>
          <p:cNvSpPr>
            <a:spLocks noGrp="1" noRot="1" noChangeAspect="1" noChangeArrowheads="1" noTextEdit="1"/>
          </p:cNvSpPr>
          <p:nvPr>
            <p:ph type="sldImg"/>
          </p:nvPr>
        </p:nvSpPr>
        <p:spPr>
          <a:xfrm>
            <a:off x="79375" y="739775"/>
            <a:ext cx="6580188" cy="3702050"/>
          </a:xfrm>
          <a:ln/>
        </p:spPr>
      </p:sp>
      <p:sp>
        <p:nvSpPr>
          <p:cNvPr id="115716" name="Rectangle 3"/>
          <p:cNvSpPr>
            <a:spLocks noGrp="1" noChangeArrowheads="1"/>
          </p:cNvSpPr>
          <p:nvPr>
            <p:ph type="body" idx="1"/>
          </p:nvPr>
        </p:nvSpPr>
        <p:spPr/>
        <p:txBody>
          <a:bodyPr/>
          <a:lstStyle/>
          <a:p>
            <a:pPr>
              <a:spcBef>
                <a:spcPct val="0"/>
              </a:spcBef>
            </a:pPr>
            <a:r>
              <a:rPr lang="en-US" altLang="zh-TW" dirty="0" smtClean="0">
                <a:latin typeface="Arial" panose="020B0604020202020204" pitchFamily="34" charset="0"/>
              </a:rPr>
              <a:t>35. </a:t>
            </a:r>
            <a:r>
              <a:rPr lang="zh-TW" altLang="en-US" dirty="0" smtClean="0">
                <a:latin typeface="Arial" panose="020B0604020202020204" pitchFamily="34" charset="0"/>
              </a:rPr>
              <a:t>針對上面這</a:t>
            </a:r>
            <a:r>
              <a:rPr lang="en-US" altLang="zh-TW" dirty="0" smtClean="0">
                <a:latin typeface="Arial" panose="020B0604020202020204" pitchFamily="34" charset="0"/>
              </a:rPr>
              <a:t>4</a:t>
            </a:r>
            <a:r>
              <a:rPr lang="zh-TW" altLang="en-US" dirty="0" smtClean="0">
                <a:latin typeface="Arial" panose="020B0604020202020204" pitchFamily="34" charset="0"/>
              </a:rPr>
              <a:t>種危險因素，核能電廠有多重和多樣的急停設計，確保在最緊急的情況下可以將連鎖核分裂反應停下來，就好像車子在緊急的時候可以自動緊急煞車。這張圖是一個核子反應爐的示意圖，中間爐心除了鈾燃料棒以外，還有一根一根含有吸收中子能力的硼原子的控制棒，若是把控制棒全抽出爐心之外，反應就會成倍數增加，若是把控制棒全插進去爐心，反應就會停止。為了保證核反應可以受到控制，就有所謂多重性和多樣性的安全設計，多重性就是操縱控制棒的系統有二串或三串，其中只要任一套可以動作，控制棒就可以全部插入。若是萬一控制棒無法插入（也就是說多重的幾串全都失效），另外也有配備二串高壓的硼液注入系統，不需要電力（靠重力）就可以把吸收中子的硼酸注入爐心把核反應停止，這就是多樣性的急停裝置。</a:t>
            </a:r>
            <a:endParaRPr lang="zh-TW" altLang="zh-TW" dirty="0" smtClean="0">
              <a:latin typeface="Arial" panose="020B0604020202020204" pitchFamily="34" charset="0"/>
            </a:endParaRPr>
          </a:p>
        </p:txBody>
      </p:sp>
    </p:spTree>
    <p:extLst>
      <p:ext uri="{BB962C8B-B14F-4D97-AF65-F5344CB8AC3E}">
        <p14:creationId xmlns:p14="http://schemas.microsoft.com/office/powerpoint/2010/main" val="1010637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r>
              <a:rPr lang="en-US" altLang="zh-TW" dirty="0" smtClean="0">
                <a:latin typeface="Arial" panose="020B0604020202020204" pitchFamily="34" charset="0"/>
              </a:rPr>
              <a:t>36. </a:t>
            </a:r>
            <a:r>
              <a:rPr lang="zh-TW" altLang="en-US" dirty="0" smtClean="0">
                <a:latin typeface="Arial" panose="020B0604020202020204" pitchFamily="34" charset="0"/>
              </a:rPr>
              <a:t>多重性和多樣性的設計概念也用在緊急冷却系統，像這張投影片顯示的有多串的高溫注水冷卻系統，有低壓冷卻系統，都是在不同的事故狀態下用來冷卻爐心之用，這些系統有的需要電力，有的是蒸汽帶動，所以要維持緊急安全系統的功能必須要適當的電力供應。</a:t>
            </a:r>
          </a:p>
        </p:txBody>
      </p:sp>
    </p:spTree>
    <p:extLst>
      <p:ext uri="{BB962C8B-B14F-4D97-AF65-F5344CB8AC3E}">
        <p14:creationId xmlns:p14="http://schemas.microsoft.com/office/powerpoint/2010/main" val="1248504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p:txBody>
          <a:bodyPr/>
          <a:lstStyle/>
          <a:p>
            <a:r>
              <a:rPr lang="en-US" altLang="zh-TW" dirty="0" smtClean="0">
                <a:latin typeface="Arial" panose="020B0604020202020204" pitchFamily="34" charset="0"/>
              </a:rPr>
              <a:t>37. </a:t>
            </a:r>
            <a:r>
              <a:rPr lang="zh-TW" altLang="en-US" dirty="0" smtClean="0">
                <a:latin typeface="Arial" panose="020B0604020202020204" pitchFamily="34" charset="0"/>
              </a:rPr>
              <a:t>下一張投影片是多重和多樣的電源供應系統，包括多串廠外電源、緊急柴油發電機、氣渦輪發電機、直流蓄電池等。我們剛剛講了很多次多重性和多樣性的設計，所謂多重性和多樣性，我打個比方，一般手機只配置一個鋰電池，假如你怕手機用到一半沒電，可以把手機設計成同時可配備兩個以上的鋰電池，只要有任一個鋰電池有效，手機都可以用，這是</a:t>
            </a:r>
            <a:r>
              <a:rPr lang="zh-TW" altLang="en-US" b="1" dirty="0" smtClean="0">
                <a:latin typeface="Arial" panose="020B0604020202020204" pitchFamily="34" charset="0"/>
              </a:rPr>
              <a:t>多重性。</a:t>
            </a:r>
            <a:r>
              <a:rPr lang="zh-TW" altLang="en-US" dirty="0" smtClean="0">
                <a:latin typeface="Arial" panose="020B0604020202020204" pitchFamily="34" charset="0"/>
              </a:rPr>
              <a:t>可是若你怕即使有</a:t>
            </a:r>
            <a:r>
              <a:rPr lang="en-US" altLang="zh-TW" dirty="0" smtClean="0">
                <a:latin typeface="Arial" panose="020B0604020202020204" pitchFamily="34" charset="0"/>
              </a:rPr>
              <a:t>2</a:t>
            </a:r>
            <a:r>
              <a:rPr lang="zh-TW" altLang="en-US" dirty="0" smtClean="0">
                <a:latin typeface="Arial" panose="020B0604020202020204" pitchFamily="34" charset="0"/>
              </a:rPr>
              <a:t>個鋰電池，但都是同一個廠家作的，擔心會有同時壞掉的可能，最好另外又外掛一個移動電源，或者假如你不移動的話可以同時把手機插到</a:t>
            </a:r>
            <a:r>
              <a:rPr lang="en-US" altLang="zh-TW" dirty="0" smtClean="0">
                <a:latin typeface="Arial" panose="020B0604020202020204" pitchFamily="34" charset="0"/>
              </a:rPr>
              <a:t>AC</a:t>
            </a:r>
            <a:r>
              <a:rPr lang="zh-TW" altLang="en-US" dirty="0" smtClean="0">
                <a:latin typeface="Arial" panose="020B0604020202020204" pitchFamily="34" charset="0"/>
              </a:rPr>
              <a:t>電源的插座上，由於</a:t>
            </a:r>
            <a:r>
              <a:rPr lang="en-US" altLang="zh-TW" dirty="0" smtClean="0">
                <a:latin typeface="Arial" panose="020B0604020202020204" pitchFamily="34" charset="0"/>
              </a:rPr>
              <a:t>AC</a:t>
            </a:r>
            <a:r>
              <a:rPr lang="zh-TW" altLang="en-US" dirty="0" smtClean="0">
                <a:latin typeface="Arial" panose="020B0604020202020204" pitchFamily="34" charset="0"/>
              </a:rPr>
              <a:t>電源和</a:t>
            </a:r>
            <a:r>
              <a:rPr lang="en-US" altLang="zh-TW" dirty="0" smtClean="0">
                <a:latin typeface="Arial" panose="020B0604020202020204" pitchFamily="34" charset="0"/>
              </a:rPr>
              <a:t>DC</a:t>
            </a:r>
            <a:r>
              <a:rPr lang="zh-TW" altLang="en-US" dirty="0" smtClean="0">
                <a:latin typeface="Arial" panose="020B0604020202020204" pitchFamily="34" charset="0"/>
              </a:rPr>
              <a:t>電池是不同的供電方式，這就叫作</a:t>
            </a:r>
            <a:r>
              <a:rPr lang="zh-TW" altLang="en-US" b="1" dirty="0" smtClean="0">
                <a:latin typeface="Arial" panose="020B0604020202020204" pitchFamily="34" charset="0"/>
              </a:rPr>
              <a:t>多樣性</a:t>
            </a:r>
            <a:r>
              <a:rPr lang="zh-TW" altLang="en-US" dirty="0" smtClean="0">
                <a:latin typeface="Arial" panose="020B0604020202020204" pitchFamily="34" charset="0"/>
              </a:rPr>
              <a:t>。這種設計的理念就是要讓系統失效的機率降到最低。</a:t>
            </a:r>
          </a:p>
        </p:txBody>
      </p:sp>
    </p:spTree>
    <p:extLst>
      <p:ext uri="{BB962C8B-B14F-4D97-AF65-F5344CB8AC3E}">
        <p14:creationId xmlns:p14="http://schemas.microsoft.com/office/powerpoint/2010/main" val="4067035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p:txBody>
          <a:bodyPr/>
          <a:lstStyle/>
          <a:p>
            <a:endParaRPr lang="zh-TW" altLang="en-US" smtClean="0"/>
          </a:p>
        </p:txBody>
      </p:sp>
    </p:spTree>
    <p:extLst>
      <p:ext uri="{BB962C8B-B14F-4D97-AF65-F5344CB8AC3E}">
        <p14:creationId xmlns:p14="http://schemas.microsoft.com/office/powerpoint/2010/main" val="4230933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r>
              <a:rPr lang="en-US" altLang="zh-TW" dirty="0" smtClean="0">
                <a:latin typeface="Arial" panose="020B0604020202020204" pitchFamily="34" charset="0"/>
              </a:rPr>
              <a:t>39. </a:t>
            </a:r>
            <a:r>
              <a:rPr lang="zh-TW" altLang="en-US" dirty="0" smtClean="0">
                <a:latin typeface="Arial" panose="020B0604020202020204" pitchFamily="34" charset="0"/>
              </a:rPr>
              <a:t>我收集了一些這個世紀以來全世界各地發生的幾個重大天災的報導：</a:t>
            </a:r>
            <a:r>
              <a:rPr lang="en-US" altLang="zh-TW" dirty="0" smtClean="0">
                <a:latin typeface="Arial" panose="020B0604020202020204" pitchFamily="34" charset="0"/>
              </a:rPr>
              <a:t>(1) 2004</a:t>
            </a:r>
            <a:r>
              <a:rPr lang="zh-TW" altLang="en-US" dirty="0" smtClean="0">
                <a:latin typeface="Arial" panose="020B0604020202020204" pitchFamily="34" charset="0"/>
              </a:rPr>
              <a:t>年南亞地震及海嘯（造成</a:t>
            </a:r>
            <a:r>
              <a:rPr lang="en-US" altLang="zh-TW" dirty="0" smtClean="0">
                <a:latin typeface="Arial" panose="020B0604020202020204" pitchFamily="34" charset="0"/>
              </a:rPr>
              <a:t>212,000 </a:t>
            </a:r>
            <a:r>
              <a:rPr lang="zh-TW" altLang="en-US" dirty="0" smtClean="0">
                <a:latin typeface="Arial" panose="020B0604020202020204" pitchFamily="34" charset="0"/>
              </a:rPr>
              <a:t>人死亡），</a:t>
            </a:r>
            <a:r>
              <a:rPr lang="en-US" altLang="zh-TW" dirty="0" smtClean="0">
                <a:latin typeface="Arial" panose="020B0604020202020204" pitchFamily="34" charset="0"/>
              </a:rPr>
              <a:t>(2) 2005</a:t>
            </a:r>
            <a:r>
              <a:rPr lang="zh-TW" altLang="en-US" dirty="0" smtClean="0">
                <a:latin typeface="Arial" panose="020B0604020202020204" pitchFamily="34" charset="0"/>
              </a:rPr>
              <a:t>年</a:t>
            </a:r>
            <a:r>
              <a:rPr lang="en-US" altLang="zh-TW" dirty="0" smtClean="0">
                <a:latin typeface="Arial" panose="020B0604020202020204" pitchFamily="34" charset="0"/>
              </a:rPr>
              <a:t>8</a:t>
            </a:r>
            <a:r>
              <a:rPr lang="zh-TW" altLang="en-US" dirty="0" smtClean="0">
                <a:latin typeface="Arial" panose="020B0604020202020204" pitchFamily="34" charset="0"/>
              </a:rPr>
              <a:t>月卡崔娜颶風（襲擊美國紐奧良市，造成</a:t>
            </a:r>
            <a:r>
              <a:rPr lang="en-US" altLang="zh-TW" dirty="0" smtClean="0">
                <a:latin typeface="Arial" panose="020B0604020202020204" pitchFamily="34" charset="0"/>
              </a:rPr>
              <a:t>1,836 </a:t>
            </a:r>
            <a:r>
              <a:rPr lang="zh-TW" altLang="en-US" dirty="0" smtClean="0">
                <a:latin typeface="Arial" panose="020B0604020202020204" pitchFamily="34" charset="0"/>
              </a:rPr>
              <a:t>人死亡），</a:t>
            </a:r>
            <a:r>
              <a:rPr lang="en-US" altLang="zh-TW" dirty="0" smtClean="0">
                <a:latin typeface="Arial" panose="020B0604020202020204" pitchFamily="34" charset="0"/>
              </a:rPr>
              <a:t>(3) 2006</a:t>
            </a:r>
            <a:r>
              <a:rPr lang="zh-TW" altLang="en-US" dirty="0" smtClean="0">
                <a:latin typeface="Arial" panose="020B0604020202020204" pitchFamily="34" charset="0"/>
              </a:rPr>
              <a:t>年印尼爪哇地震（</a:t>
            </a:r>
            <a:r>
              <a:rPr lang="en-US" altLang="zh-TW" dirty="0" smtClean="0">
                <a:latin typeface="Arial" panose="020B0604020202020204" pitchFamily="34" charset="0"/>
              </a:rPr>
              <a:t>6,200 </a:t>
            </a:r>
            <a:r>
              <a:rPr lang="zh-TW" altLang="en-US" dirty="0" smtClean="0">
                <a:latin typeface="Arial" panose="020B0604020202020204" pitchFamily="34" charset="0"/>
              </a:rPr>
              <a:t>人死亡），</a:t>
            </a:r>
            <a:r>
              <a:rPr lang="en-US" altLang="zh-TW" dirty="0" smtClean="0">
                <a:latin typeface="Arial" panose="020B0604020202020204" pitchFamily="34" charset="0"/>
              </a:rPr>
              <a:t>(4) 2008</a:t>
            </a:r>
            <a:r>
              <a:rPr lang="zh-TW" altLang="en-US" dirty="0" smtClean="0">
                <a:latin typeface="Arial" panose="020B0604020202020204" pitchFamily="34" charset="0"/>
              </a:rPr>
              <a:t>年</a:t>
            </a:r>
            <a:r>
              <a:rPr lang="en-US" altLang="zh-TW" dirty="0" smtClean="0">
                <a:latin typeface="Arial" panose="020B0604020202020204" pitchFamily="34" charset="0"/>
              </a:rPr>
              <a:t>5</a:t>
            </a:r>
            <a:r>
              <a:rPr lang="zh-TW" altLang="en-US" dirty="0" smtClean="0">
                <a:latin typeface="Arial" panose="020B0604020202020204" pitchFamily="34" charset="0"/>
              </a:rPr>
              <a:t>月四川汶川地震（約七萬人死亡），</a:t>
            </a:r>
            <a:r>
              <a:rPr lang="en-US" altLang="zh-TW" dirty="0" smtClean="0">
                <a:latin typeface="Arial" panose="020B0604020202020204" pitchFamily="34" charset="0"/>
              </a:rPr>
              <a:t>(5) 2009</a:t>
            </a:r>
            <a:r>
              <a:rPr lang="zh-TW" altLang="en-US" dirty="0" smtClean="0">
                <a:latin typeface="Arial" panose="020B0604020202020204" pitchFamily="34" charset="0"/>
              </a:rPr>
              <a:t>年</a:t>
            </a:r>
            <a:r>
              <a:rPr lang="en-US" altLang="zh-TW" dirty="0" smtClean="0">
                <a:latin typeface="Arial" panose="020B0604020202020204" pitchFamily="34" charset="0"/>
              </a:rPr>
              <a:t>8</a:t>
            </a:r>
            <a:r>
              <a:rPr lang="zh-TW" altLang="en-US" dirty="0" smtClean="0">
                <a:latin typeface="Arial" panose="020B0604020202020204" pitchFamily="34" charset="0"/>
              </a:rPr>
              <a:t>月莫拉克颱風襲擊台灣，甲仙鄉小林村被土石流掩沒</a:t>
            </a:r>
            <a:r>
              <a:rPr lang="en-US" altLang="zh-TW" dirty="0" smtClean="0">
                <a:latin typeface="Arial" panose="020B0604020202020204" pitchFamily="34" charset="0"/>
              </a:rPr>
              <a:t>(491</a:t>
            </a:r>
            <a:r>
              <a:rPr lang="zh-TW" altLang="en-US" dirty="0" smtClean="0">
                <a:latin typeface="Arial" panose="020B0604020202020204" pitchFamily="34" charset="0"/>
              </a:rPr>
              <a:t>人死亡</a:t>
            </a:r>
            <a:r>
              <a:rPr lang="en-US" altLang="zh-TW" dirty="0" smtClean="0">
                <a:latin typeface="Arial" panose="020B0604020202020204" pitchFamily="34" charset="0"/>
              </a:rPr>
              <a:t>)</a:t>
            </a:r>
            <a:r>
              <a:rPr lang="zh-TW" altLang="en-US" dirty="0" smtClean="0">
                <a:latin typeface="Arial" panose="020B0604020202020204" pitchFamily="34" charset="0"/>
              </a:rPr>
              <a:t>，</a:t>
            </a:r>
            <a:r>
              <a:rPr lang="en-US" altLang="zh-TW" dirty="0" smtClean="0">
                <a:latin typeface="Arial" panose="020B0604020202020204" pitchFamily="34" charset="0"/>
              </a:rPr>
              <a:t>(6) 2010</a:t>
            </a:r>
            <a:r>
              <a:rPr lang="zh-TW" altLang="en-US" dirty="0" smtClean="0">
                <a:latin typeface="Arial" panose="020B0604020202020204" pitchFamily="34" charset="0"/>
              </a:rPr>
              <a:t>年</a:t>
            </a:r>
            <a:r>
              <a:rPr lang="en-US" altLang="zh-TW" dirty="0" smtClean="0">
                <a:latin typeface="Arial" panose="020B0604020202020204" pitchFamily="34" charset="0"/>
              </a:rPr>
              <a:t>1</a:t>
            </a:r>
            <a:r>
              <a:rPr lang="zh-TW" altLang="en-US" dirty="0" smtClean="0">
                <a:latin typeface="Arial" panose="020B0604020202020204" pitchFamily="34" charset="0"/>
              </a:rPr>
              <a:t>月海地地震（超過二十萬人死亡），</a:t>
            </a:r>
            <a:r>
              <a:rPr lang="en-US" altLang="zh-TW" dirty="0" smtClean="0">
                <a:latin typeface="Arial" panose="020B0604020202020204" pitchFamily="34" charset="0"/>
              </a:rPr>
              <a:t>(7) 2011</a:t>
            </a:r>
            <a:r>
              <a:rPr lang="zh-TW" altLang="en-US" dirty="0" smtClean="0">
                <a:latin typeface="Arial" panose="020B0604020202020204" pitchFamily="34" charset="0"/>
              </a:rPr>
              <a:t>年</a:t>
            </a:r>
            <a:r>
              <a:rPr lang="en-US" altLang="zh-TW" dirty="0" smtClean="0">
                <a:latin typeface="Arial" panose="020B0604020202020204" pitchFamily="34" charset="0"/>
              </a:rPr>
              <a:t>1</a:t>
            </a:r>
            <a:r>
              <a:rPr lang="zh-TW" altLang="en-US" dirty="0" smtClean="0">
                <a:latin typeface="Arial" panose="020B0604020202020204" pitchFamily="34" charset="0"/>
              </a:rPr>
              <a:t>月澳洲百年大水（約二十萬人受困），</a:t>
            </a:r>
            <a:r>
              <a:rPr lang="en-US" altLang="zh-TW" dirty="0" smtClean="0">
                <a:latin typeface="Arial" panose="020B0604020202020204" pitchFamily="34" charset="0"/>
              </a:rPr>
              <a:t>(8) 2011 </a:t>
            </a:r>
            <a:r>
              <a:rPr lang="zh-TW" altLang="en-US" dirty="0" smtClean="0">
                <a:latin typeface="Arial" panose="020B0604020202020204" pitchFamily="34" charset="0"/>
              </a:rPr>
              <a:t>年 </a:t>
            </a:r>
            <a:r>
              <a:rPr lang="en-US" altLang="zh-TW" dirty="0" smtClean="0">
                <a:latin typeface="Arial" panose="020B0604020202020204" pitchFamily="34" charset="0"/>
              </a:rPr>
              <a:t>3 </a:t>
            </a:r>
            <a:r>
              <a:rPr lang="zh-TW" altLang="en-US" dirty="0" smtClean="0">
                <a:latin typeface="Arial" panose="020B0604020202020204" pitchFamily="34" charset="0"/>
              </a:rPr>
              <a:t>月日本東北海域地震及海嘯（約一萬二千多人死亡、一萬五千餘人失蹤，並導致福島核災），</a:t>
            </a:r>
            <a:r>
              <a:rPr lang="en-US" altLang="zh-TW" dirty="0" smtClean="0">
                <a:latin typeface="Arial" panose="020B0604020202020204" pitchFamily="34" charset="0"/>
              </a:rPr>
              <a:t>(9) 2013</a:t>
            </a:r>
            <a:r>
              <a:rPr lang="zh-TW" altLang="en-US" dirty="0" smtClean="0">
                <a:latin typeface="Arial" panose="020B0604020202020204" pitchFamily="34" charset="0"/>
              </a:rPr>
              <a:t>年</a:t>
            </a:r>
            <a:r>
              <a:rPr lang="en-US" altLang="zh-TW" dirty="0" smtClean="0">
                <a:latin typeface="Arial" panose="020B0604020202020204" pitchFamily="34" charset="0"/>
              </a:rPr>
              <a:t>11</a:t>
            </a:r>
            <a:r>
              <a:rPr lang="zh-TW" altLang="en-US" dirty="0" smtClean="0">
                <a:latin typeface="Arial" panose="020B0604020202020204" pitchFamily="34" charset="0"/>
              </a:rPr>
              <a:t>月海燕重創菲律賓（死亡人數已高達</a:t>
            </a:r>
            <a:r>
              <a:rPr lang="en-US" altLang="zh-TW" dirty="0" smtClean="0">
                <a:latin typeface="Arial" panose="020B0604020202020204" pitchFamily="34" charset="0"/>
              </a:rPr>
              <a:t>4460</a:t>
            </a:r>
            <a:r>
              <a:rPr lang="zh-TW" altLang="en-US" dirty="0" smtClean="0">
                <a:latin typeface="Arial" panose="020B0604020202020204" pitchFamily="34" charset="0"/>
              </a:rPr>
              <a:t>人，至少有</a:t>
            </a:r>
            <a:r>
              <a:rPr lang="en-US" altLang="zh-TW" dirty="0" smtClean="0">
                <a:latin typeface="Arial" panose="020B0604020202020204" pitchFamily="34" charset="0"/>
              </a:rPr>
              <a:t>2</a:t>
            </a:r>
            <a:r>
              <a:rPr lang="zh-TW" altLang="en-US" dirty="0" smtClean="0">
                <a:latin typeface="Arial" panose="020B0604020202020204" pitchFamily="34" charset="0"/>
              </a:rPr>
              <a:t>萬</a:t>
            </a:r>
            <a:r>
              <a:rPr lang="en-US" altLang="zh-TW" dirty="0" smtClean="0">
                <a:latin typeface="Arial" panose="020B0604020202020204" pitchFamily="34" charset="0"/>
              </a:rPr>
              <a:t>5000</a:t>
            </a:r>
            <a:r>
              <a:rPr lang="zh-TW" altLang="en-US" dirty="0" smtClean="0">
                <a:latin typeface="Arial" panose="020B0604020202020204" pitchFamily="34" charset="0"/>
              </a:rPr>
              <a:t>人失蹤）。此外各地發生的大型雷雨、暴風雪、龍捲風、洪水、土石流、乾旱、野火、沙塵暴等災害，更是不計其數，受害的群眾動輒以千萬人計，其為害的程度常是數十年或數百年來僅見。讓我們先來回顧一下前年在日本發生的福島核災。</a:t>
            </a:r>
          </a:p>
        </p:txBody>
      </p:sp>
    </p:spTree>
    <p:extLst>
      <p:ext uri="{BB962C8B-B14F-4D97-AF65-F5344CB8AC3E}">
        <p14:creationId xmlns:p14="http://schemas.microsoft.com/office/powerpoint/2010/main" val="112791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b="0" i="0" kern="1200" dirty="0" smtClean="0">
                <a:solidFill>
                  <a:schemeClr val="tx1"/>
                </a:solidFill>
                <a:effectLst/>
                <a:latin typeface="Microsoft JhengHei" charset="-120"/>
                <a:ea typeface="Microsoft JhengHei" charset="-120"/>
                <a:cs typeface="Microsoft JhengHei" charset="-120"/>
              </a:rPr>
              <a:t>4. </a:t>
            </a:r>
            <a:r>
              <a:rPr lang="zh-TW" altLang="en-US" sz="1400" b="0" i="0" kern="1200" dirty="0" smtClean="0">
                <a:solidFill>
                  <a:schemeClr val="tx1"/>
                </a:solidFill>
                <a:effectLst/>
                <a:latin typeface="Microsoft JhengHei" charset="-120"/>
                <a:ea typeface="Microsoft JhengHei" charset="-120"/>
                <a:cs typeface="Microsoft JhengHei" charset="-120"/>
              </a:rPr>
              <a:t>這是我在三年前收到的ｌｉｎｅ訊息，當時我還在原子能委員會</a:t>
            </a:r>
            <a:r>
              <a:rPr lang="zh-TW" altLang="en-US" sz="1400" b="0" i="0" kern="1200" dirty="0" smtClean="0">
                <a:solidFill>
                  <a:schemeClr val="tx1"/>
                </a:solidFill>
                <a:effectLst/>
                <a:latin typeface="新細明體" panose="02020500000000000000" pitchFamily="18" charset="-120"/>
                <a:ea typeface="新細明體" panose="02020500000000000000" pitchFamily="18"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訊息內容是以一位女性的口吻敘述她個人的經歷</a:t>
            </a:r>
            <a:r>
              <a:rPr lang="zh-TW" altLang="en-US" sz="1400" b="0" i="0" kern="1200" dirty="0" smtClean="0">
                <a:solidFill>
                  <a:schemeClr val="tx1"/>
                </a:solidFill>
                <a:effectLst/>
                <a:latin typeface="新細明體" panose="02020500000000000000" pitchFamily="18" charset="-120"/>
                <a:ea typeface="新細明體" panose="02020500000000000000" pitchFamily="18" charset="-120"/>
                <a:cs typeface="Microsoft JhengHei" charset="-120"/>
              </a:rPr>
              <a:t>，頗能增加可信度的</a:t>
            </a:r>
            <a:r>
              <a:rPr lang="zh-TW" altLang="en-US" sz="1400" b="0" i="0" kern="1200" dirty="0" smtClean="0">
                <a:solidFill>
                  <a:schemeClr val="tx1"/>
                </a:solidFill>
                <a:effectLst/>
                <a:latin typeface="Microsoft JhengHei" charset="-120"/>
                <a:ea typeface="Microsoft JhengHei" charset="-120"/>
                <a:cs typeface="Microsoft JhengHei" charset="-120"/>
              </a:rPr>
              <a:t>。她說她上週三在一個婦女節目中看到奧茲醫生的演講，奧茲醫生提到從美國的癌症統計資料發現在女性癌症中增長最快速的是甲狀腺癌，他認為可能跟病人在照牙科的</a:t>
            </a:r>
            <a:r>
              <a:rPr lang="en-US" altLang="zh-TW" sz="1400" b="0" i="0" kern="1200" dirty="0" smtClean="0">
                <a:solidFill>
                  <a:schemeClr val="tx1"/>
                </a:solidFill>
                <a:effectLst/>
                <a:latin typeface="Microsoft JhengHei" charset="-120"/>
                <a:ea typeface="Microsoft JhengHei" charset="-120"/>
                <a:cs typeface="Microsoft JhengHei" charset="-120"/>
              </a:rPr>
              <a:t>X</a:t>
            </a:r>
            <a:r>
              <a:rPr lang="zh-TW" altLang="en-US" sz="1400" b="0" i="0" kern="1200" dirty="0" smtClean="0">
                <a:solidFill>
                  <a:schemeClr val="tx1"/>
                </a:solidFill>
                <a:effectLst/>
                <a:latin typeface="Microsoft JhengHei" charset="-120"/>
                <a:ea typeface="Microsoft JhengHei" charset="-120"/>
                <a:cs typeface="Microsoft JhengHei" charset="-120"/>
              </a:rPr>
              <a:t>光和乳房</a:t>
            </a:r>
            <a:r>
              <a:rPr lang="en-US" altLang="zh-TW" sz="1400" b="0" i="0" kern="1200" dirty="0" smtClean="0">
                <a:solidFill>
                  <a:schemeClr val="tx1"/>
                </a:solidFill>
                <a:effectLst/>
                <a:latin typeface="Microsoft JhengHei" charset="-120"/>
                <a:ea typeface="Microsoft JhengHei" charset="-120"/>
                <a:cs typeface="Microsoft JhengHei" charset="-120"/>
              </a:rPr>
              <a:t>X</a:t>
            </a:r>
            <a:r>
              <a:rPr lang="zh-TW" altLang="en-US" sz="1400" b="0" i="0" kern="1200" dirty="0" smtClean="0">
                <a:solidFill>
                  <a:schemeClr val="tx1"/>
                </a:solidFill>
                <a:effectLst/>
                <a:latin typeface="Microsoft JhengHei" charset="-120"/>
                <a:ea typeface="Microsoft JhengHei" charset="-120"/>
                <a:cs typeface="Microsoft JhengHei" charset="-120"/>
              </a:rPr>
              <a:t>光檢查有關。</a:t>
            </a:r>
          </a:p>
          <a:p>
            <a:r>
              <a:rPr lang="zh-TW" altLang="en-US" sz="1400" b="0" i="0" kern="1200" dirty="0" smtClean="0">
                <a:solidFill>
                  <a:schemeClr val="tx1"/>
                </a:solidFill>
                <a:effectLst/>
                <a:latin typeface="Microsoft JhengHei" charset="-120"/>
                <a:ea typeface="Microsoft JhengHei" charset="-120"/>
                <a:cs typeface="Microsoft JhengHei" charset="-120"/>
              </a:rPr>
              <a:t>奧茲醫生指出，當牙醫幫您的牙齒照</a:t>
            </a:r>
            <a:r>
              <a:rPr lang="en-US" altLang="zh-TW" sz="1400" b="0" i="0" kern="1200" dirty="0" smtClean="0">
                <a:solidFill>
                  <a:schemeClr val="tx1"/>
                </a:solidFill>
                <a:effectLst/>
                <a:latin typeface="Microsoft JhengHei" charset="-120"/>
                <a:ea typeface="Microsoft JhengHei" charset="-120"/>
                <a:cs typeface="Microsoft JhengHei" charset="-120"/>
              </a:rPr>
              <a:t>X</a:t>
            </a:r>
            <a:r>
              <a:rPr lang="zh-TW" altLang="en-US" sz="1400" b="0" i="0" kern="1200" dirty="0" smtClean="0">
                <a:solidFill>
                  <a:schemeClr val="tx1"/>
                </a:solidFill>
                <a:effectLst/>
                <a:latin typeface="Microsoft JhengHei" charset="-120"/>
                <a:ea typeface="Microsoft JhengHei" charset="-120"/>
                <a:cs typeface="Microsoft JhengHei" charset="-120"/>
              </a:rPr>
              <a:t>片時，那個</a:t>
            </a:r>
            <a:r>
              <a:rPr lang="en-US" altLang="zh-TW" sz="1400" b="0" i="0" kern="1200" dirty="0" smtClean="0">
                <a:solidFill>
                  <a:schemeClr val="tx1"/>
                </a:solidFill>
                <a:effectLst/>
                <a:latin typeface="Microsoft JhengHei" charset="-120"/>
                <a:ea typeface="Microsoft JhengHei" charset="-120"/>
                <a:cs typeface="Microsoft JhengHei" charset="-120"/>
              </a:rPr>
              <a:t>X</a:t>
            </a:r>
            <a:r>
              <a:rPr lang="zh-TW" altLang="en-US" sz="1400" b="0" i="0" kern="1200" dirty="0" smtClean="0">
                <a:solidFill>
                  <a:schemeClr val="tx1"/>
                </a:solidFill>
                <a:effectLst/>
                <a:latin typeface="Microsoft JhengHei" charset="-120"/>
                <a:ea typeface="Microsoft JhengHei" charset="-120"/>
                <a:cs typeface="Microsoft JhengHei" charset="-120"/>
              </a:rPr>
              <a:t>光機設備配有一個活動兜罩，可以舉起包裹在你的脖子上保護甲狀腺，但是許多牙醫懶得去使用它。此外，還有一種叫做</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甲狀腺護罩</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為病人在做乳房</a:t>
            </a:r>
            <a:r>
              <a:rPr lang="en-US" altLang="zh-TW" sz="1400" b="0" i="0" kern="1200" dirty="0" smtClean="0">
                <a:solidFill>
                  <a:schemeClr val="tx1"/>
                </a:solidFill>
                <a:effectLst/>
                <a:latin typeface="Microsoft JhengHei" charset="-120"/>
                <a:ea typeface="Microsoft JhengHei" charset="-120"/>
                <a:cs typeface="Microsoft JhengHei" charset="-120"/>
              </a:rPr>
              <a:t>X</a:t>
            </a:r>
            <a:r>
              <a:rPr lang="zh-TW" altLang="en-US" sz="1400" b="0" i="0" kern="1200" dirty="0" smtClean="0">
                <a:solidFill>
                  <a:schemeClr val="tx1"/>
                </a:solidFill>
                <a:effectLst/>
                <a:latin typeface="Microsoft JhengHei" charset="-120"/>
                <a:ea typeface="Microsoft JhengHei" charset="-120"/>
                <a:cs typeface="Microsoft JhengHei" charset="-120"/>
              </a:rPr>
              <a:t>光檢查時用，但很多時都沒有使用。</a:t>
            </a:r>
          </a:p>
          <a:p>
            <a:r>
              <a:rPr lang="zh-TW" altLang="en-US" sz="1400" b="0" i="0" kern="1200" dirty="0" smtClean="0">
                <a:solidFill>
                  <a:schemeClr val="tx1"/>
                </a:solidFill>
                <a:effectLst/>
                <a:latin typeface="Microsoft JhengHei" charset="-120"/>
                <a:ea typeface="Microsoft JhengHei" charset="-120"/>
                <a:cs typeface="Microsoft JhengHei" charset="-120"/>
              </a:rPr>
              <a:t>這位女士說：很巧合的是，她昨天正好去醫院做每年乳房</a:t>
            </a:r>
            <a:r>
              <a:rPr lang="en-US" altLang="zh-TW" sz="1400" b="0" i="0" kern="1200" dirty="0" smtClean="0">
                <a:solidFill>
                  <a:schemeClr val="tx1"/>
                </a:solidFill>
                <a:effectLst/>
                <a:latin typeface="Microsoft JhengHei" charset="-120"/>
                <a:ea typeface="Microsoft JhengHei" charset="-120"/>
                <a:cs typeface="Microsoft JhengHei" charset="-120"/>
              </a:rPr>
              <a:t>X</a:t>
            </a:r>
            <a:r>
              <a:rPr lang="zh-TW" altLang="en-US" sz="1400" b="0" i="0" kern="1200" dirty="0" smtClean="0">
                <a:solidFill>
                  <a:schemeClr val="tx1"/>
                </a:solidFill>
                <a:effectLst/>
                <a:latin typeface="Microsoft JhengHei" charset="-120"/>
                <a:ea typeface="Microsoft JhengHei" charset="-120"/>
                <a:cs typeface="Microsoft JhengHei" charset="-120"/>
              </a:rPr>
              <a:t>光健康檢查。她問照</a:t>
            </a:r>
            <a:r>
              <a:rPr lang="en-US" altLang="zh-TW" sz="1400" b="0" i="0" kern="1200" dirty="0" smtClean="0">
                <a:solidFill>
                  <a:schemeClr val="tx1"/>
                </a:solidFill>
                <a:effectLst/>
                <a:latin typeface="Microsoft JhengHei" charset="-120"/>
                <a:ea typeface="Microsoft JhengHei" charset="-120"/>
                <a:cs typeface="Microsoft JhengHei" charset="-120"/>
              </a:rPr>
              <a:t>X</a:t>
            </a:r>
            <a:r>
              <a:rPr lang="zh-TW" altLang="en-US" sz="1400" b="0" i="0" kern="1200" dirty="0" smtClean="0">
                <a:solidFill>
                  <a:schemeClr val="tx1"/>
                </a:solidFill>
                <a:effectLst/>
                <a:latin typeface="Microsoft JhengHei" charset="-120"/>
                <a:ea typeface="Microsoft JhengHei" charset="-120"/>
                <a:cs typeface="Microsoft JhengHei" charset="-120"/>
              </a:rPr>
              <a:t>光的技師說：</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有沒有</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甲狀腺護罩</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，技術員說：</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有，只是一直放在抽屜裡，不經常使用。</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她問為什麼，技術員答：</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我不知道。病人要問才會用</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嗯，如果我沒有看過奧茲醫生這個節目，我怎麼懂得去問？</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她說：由於</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甲狀腺</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位於頸部下前方，雖然照</a:t>
            </a:r>
            <a:r>
              <a:rPr lang="en-US" altLang="zh-TW" sz="1400" b="0" i="0" kern="1200" dirty="0" smtClean="0">
                <a:solidFill>
                  <a:schemeClr val="tx1"/>
                </a:solidFill>
                <a:effectLst/>
                <a:latin typeface="Microsoft JhengHei" charset="-120"/>
                <a:ea typeface="Microsoft JhengHei" charset="-120"/>
                <a:cs typeface="Microsoft JhengHei" charset="-120"/>
              </a:rPr>
              <a:t>X</a:t>
            </a:r>
            <a:r>
              <a:rPr lang="zh-TW" altLang="en-US" sz="1400" b="0" i="0" kern="1200" dirty="0" smtClean="0">
                <a:solidFill>
                  <a:schemeClr val="tx1"/>
                </a:solidFill>
                <a:effectLst/>
                <a:latin typeface="Microsoft JhengHei" charset="-120"/>
                <a:ea typeface="Microsoft JhengHei" charset="-120"/>
                <a:cs typeface="Microsoft JhengHei" charset="-120"/>
              </a:rPr>
              <a:t>光檢查牙齒和乳房只需要幾秒到幾分鐘，但</a:t>
            </a:r>
            <a:r>
              <a:rPr lang="en-US" altLang="zh-TW" sz="1400" b="0" i="0" kern="1200" dirty="0" smtClean="0">
                <a:solidFill>
                  <a:schemeClr val="tx1"/>
                </a:solidFill>
                <a:effectLst/>
                <a:latin typeface="Microsoft JhengHei" charset="-120"/>
                <a:ea typeface="Microsoft JhengHei" charset="-120"/>
                <a:cs typeface="Microsoft JhengHei" charset="-120"/>
              </a:rPr>
              <a:t>X</a:t>
            </a:r>
            <a:r>
              <a:rPr lang="zh-TW" altLang="en-US" sz="1400" b="0" i="0" kern="1200" dirty="0" smtClean="0">
                <a:solidFill>
                  <a:schemeClr val="tx1"/>
                </a:solidFill>
                <a:effectLst/>
                <a:latin typeface="Microsoft JhengHei" charset="-120"/>
                <a:ea typeface="Microsoft JhengHei" charset="-120"/>
                <a:cs typeface="Microsoft JhengHei" charset="-120"/>
              </a:rPr>
              <a:t>光的輻射很容易影響到</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甲狀腺</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。因此他提醒女性朋友們以後要記得：每當要照</a:t>
            </a:r>
            <a:r>
              <a:rPr lang="en-US" altLang="zh-TW" sz="1400" b="0" i="0" kern="1200" dirty="0" smtClean="0">
                <a:solidFill>
                  <a:schemeClr val="tx1"/>
                </a:solidFill>
                <a:effectLst/>
                <a:latin typeface="Microsoft JhengHei" charset="-120"/>
                <a:ea typeface="Microsoft JhengHei" charset="-120"/>
                <a:cs typeface="Microsoft JhengHei" charset="-120"/>
              </a:rPr>
              <a:t>X</a:t>
            </a:r>
            <a:r>
              <a:rPr lang="zh-TW" altLang="en-US" sz="1400" b="0" i="0" kern="1200" dirty="0" smtClean="0">
                <a:solidFill>
                  <a:schemeClr val="tx1"/>
                </a:solidFill>
                <a:effectLst/>
                <a:latin typeface="Microsoft JhengHei" charset="-120"/>
                <a:ea typeface="Microsoft JhengHei" charset="-120"/>
                <a:cs typeface="Microsoft JhengHei" charset="-120"/>
              </a:rPr>
              <a:t>光檢查牙齒和乳房時，記得提出要用</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甲狀腺護罩</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圍在脖子上。</a:t>
            </a:r>
          </a:p>
          <a:p>
            <a:r>
              <a:rPr lang="zh-TW" altLang="en-US" sz="1400" b="1" i="0" kern="1200" dirty="0" smtClean="0">
                <a:solidFill>
                  <a:schemeClr val="tx1"/>
                </a:solidFill>
                <a:effectLst/>
                <a:latin typeface="Microsoft JhengHei" charset="-120"/>
                <a:ea typeface="Microsoft JhengHei" charset="-120"/>
                <a:cs typeface="Microsoft JhengHei" charset="-120"/>
              </a:rPr>
              <a:t>曾經收到過這個訊息的請舉手</a:t>
            </a:r>
            <a:r>
              <a:rPr lang="zh-TW" altLang="en-US" sz="1400" b="0" i="0" kern="1200" dirty="0" smtClean="0">
                <a:solidFill>
                  <a:schemeClr val="tx1"/>
                </a:solidFill>
                <a:effectLst/>
                <a:latin typeface="Microsoft JhengHei" charset="-120"/>
                <a:ea typeface="Microsoft JhengHei" charset="-120"/>
                <a:cs typeface="Microsoft JhengHei" charset="-120"/>
              </a:rPr>
              <a:t>。</a:t>
            </a:r>
          </a:p>
          <a:p>
            <a:r>
              <a:rPr lang="zh-TW" altLang="en-US" sz="1400" b="1" i="0" kern="1200" dirty="0" smtClean="0">
                <a:solidFill>
                  <a:schemeClr val="tx1"/>
                </a:solidFill>
                <a:effectLst/>
                <a:latin typeface="Microsoft JhengHei" charset="-120"/>
                <a:ea typeface="Microsoft JhengHei" charset="-120"/>
                <a:cs typeface="Microsoft JhengHei" charset="-120"/>
              </a:rPr>
              <a:t>收到這樣的手機訊息會轉傳分享出去的請舉手</a:t>
            </a:r>
            <a:r>
              <a:rPr lang="zh-TW" altLang="en-US" sz="1400" b="0" i="0" kern="1200" dirty="0" smtClean="0">
                <a:solidFill>
                  <a:schemeClr val="tx1"/>
                </a:solidFill>
                <a:effectLst/>
                <a:latin typeface="Microsoft JhengHei" charset="-120"/>
                <a:ea typeface="Microsoft JhengHei" charset="-120"/>
                <a:cs typeface="Microsoft JhengHei" charset="-120"/>
              </a:rPr>
              <a:t>。</a:t>
            </a:r>
          </a:p>
          <a:p>
            <a:r>
              <a:rPr lang="zh-TW" altLang="en-US" sz="1400" b="0" i="0" kern="1200" dirty="0" smtClean="0">
                <a:solidFill>
                  <a:schemeClr val="tx1"/>
                </a:solidFill>
                <a:effectLst/>
                <a:latin typeface="Microsoft JhengHei" charset="-120"/>
                <a:ea typeface="Microsoft JhengHei" charset="-120"/>
                <a:cs typeface="Microsoft JhengHei" charset="-120"/>
              </a:rPr>
              <a:t>我立即問原能會輻射防護處的同仁</a:t>
            </a:r>
            <a:r>
              <a:rPr lang="zh-TW" altLang="en-US" sz="1400" b="0" i="0" kern="1200" dirty="0" smtClean="0">
                <a:solidFill>
                  <a:schemeClr val="tx1"/>
                </a:solidFill>
                <a:effectLst/>
                <a:latin typeface="新細明體" panose="02020500000000000000" pitchFamily="18" charset="-120"/>
                <a:ea typeface="新細明體" panose="02020500000000000000" pitchFamily="18" charset="-120"/>
                <a:cs typeface="Microsoft JhengHei" charset="-120"/>
              </a:rPr>
              <a:t>，他們</a:t>
            </a:r>
            <a:r>
              <a:rPr lang="zh-TW" altLang="en-US" sz="1400" b="0" i="0" kern="1200" dirty="0" smtClean="0">
                <a:solidFill>
                  <a:schemeClr val="tx1"/>
                </a:solidFill>
                <a:effectLst/>
                <a:latin typeface="Microsoft JhengHei" charset="-120"/>
                <a:ea typeface="Microsoft JhengHei" charset="-120"/>
                <a:cs typeface="Microsoft JhengHei" charset="-120"/>
              </a:rPr>
              <a:t>很快就提供給我衛福部國健署發布的一份澄清新聞，</a:t>
            </a:r>
            <a:r>
              <a:rPr lang="zh-TW" altLang="en-US" sz="1400" b="1" i="0" kern="1200" dirty="0" smtClean="0">
                <a:solidFill>
                  <a:schemeClr val="tx1"/>
                </a:solidFill>
                <a:effectLst/>
                <a:latin typeface="Microsoft JhengHei" charset="-120"/>
                <a:ea typeface="Microsoft JhengHei" charset="-120"/>
                <a:cs typeface="Microsoft JhengHei" charset="-120"/>
              </a:rPr>
              <a:t>有看過的請舉手</a:t>
            </a:r>
            <a:r>
              <a:rPr lang="zh-TW" altLang="en-US" sz="1400" b="0" i="0" kern="1200" dirty="0" smtClean="0">
                <a:solidFill>
                  <a:schemeClr val="tx1"/>
                </a:solidFill>
                <a:effectLst/>
                <a:latin typeface="Microsoft JhengHei" charset="-120"/>
                <a:ea typeface="Microsoft JhengHei" charset="-120"/>
                <a:cs typeface="Microsoft JhengHei" charset="-120"/>
              </a:rPr>
              <a:t>。國建署主要是引用美國放射學會和美國醫學物理學會的建議，認為乳房</a:t>
            </a:r>
            <a:r>
              <a:rPr lang="en-US" altLang="zh-TW" sz="1400" b="0" i="0" kern="1200" dirty="0" smtClean="0">
                <a:solidFill>
                  <a:schemeClr val="tx1"/>
                </a:solidFill>
                <a:effectLst/>
                <a:latin typeface="Microsoft JhengHei" charset="-120"/>
                <a:ea typeface="Microsoft JhengHei" charset="-120"/>
                <a:cs typeface="Microsoft JhengHei" charset="-120"/>
              </a:rPr>
              <a:t>X</a:t>
            </a:r>
            <a:r>
              <a:rPr lang="zh-TW" altLang="en-US" sz="1400" b="0" i="0" kern="1200" dirty="0" smtClean="0">
                <a:solidFill>
                  <a:schemeClr val="tx1"/>
                </a:solidFill>
                <a:effectLst/>
                <a:latin typeface="Microsoft JhengHei" charset="-120"/>
                <a:ea typeface="Microsoft JhengHei" charset="-120"/>
                <a:cs typeface="Microsoft JhengHei" charset="-120"/>
              </a:rPr>
              <a:t>光攝影的照射範圍是胸部，而在甲狀腺位置的劑量只相當於自然背景輻射暴露</a:t>
            </a:r>
            <a:r>
              <a:rPr lang="en-US" altLang="zh-TW" sz="1400" b="0" i="0" kern="1200" dirty="0" smtClean="0">
                <a:solidFill>
                  <a:schemeClr val="tx1"/>
                </a:solidFill>
                <a:effectLst/>
                <a:latin typeface="Microsoft JhengHei" charset="-120"/>
                <a:ea typeface="Microsoft JhengHei" charset="-120"/>
                <a:cs typeface="Microsoft JhengHei" charset="-120"/>
              </a:rPr>
              <a:t>30</a:t>
            </a:r>
            <a:r>
              <a:rPr lang="zh-TW" altLang="en-US" sz="1400" b="0" i="0" kern="1200" dirty="0" smtClean="0">
                <a:solidFill>
                  <a:schemeClr val="tx1"/>
                </a:solidFill>
                <a:effectLst/>
                <a:latin typeface="Microsoft JhengHei" charset="-120"/>
                <a:ea typeface="Microsoft JhengHei" charset="-120"/>
                <a:cs typeface="Microsoft JhengHei" charset="-120"/>
              </a:rPr>
              <a:t>分鐘，劑量很低。若使用甲狀腺護罩因為會遮蓋到乳房上方，反而會影響檢查的結果。這個澄清新聞的內容提到多少毫西弗的輻射劑量單位，我待會兒會跟各位做說明</a:t>
            </a:r>
            <a:r>
              <a:rPr lang="en-US" altLang="zh-TW" sz="1400" b="0" i="0" kern="1200" dirty="0" smtClean="0">
                <a:solidFill>
                  <a:schemeClr val="tx1"/>
                </a:solidFill>
                <a:effectLst/>
                <a:latin typeface="Microsoft JhengHei" charset="-120"/>
                <a:ea typeface="Microsoft JhengHei" charset="-120"/>
                <a:cs typeface="Microsoft JhengHei" charset="-120"/>
              </a:rPr>
              <a:t>…</a:t>
            </a:r>
            <a:endParaRPr lang="zh-TW" altLang="en-US" sz="1400" b="0" i="0" kern="1200" dirty="0" smtClean="0">
              <a:solidFill>
                <a:schemeClr val="tx1"/>
              </a:solidFill>
              <a:effectLst/>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4</a:t>
            </a:fld>
            <a:endParaRPr kumimoji="1" lang="zh-TW" altLang="en-US"/>
          </a:p>
        </p:txBody>
      </p:sp>
    </p:spTree>
    <p:extLst>
      <p:ext uri="{BB962C8B-B14F-4D97-AF65-F5344CB8AC3E}">
        <p14:creationId xmlns:p14="http://schemas.microsoft.com/office/powerpoint/2010/main" val="1179055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xfrm>
            <a:off x="93663" y="741363"/>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p:cNvSpPr>
          <p:nvPr>
            <p:ph type="body" idx="1"/>
          </p:nvPr>
        </p:nvSpPr>
        <p:spPr>
          <a:xfrm>
            <a:off x="679003" y="4714913"/>
            <a:ext cx="5439670" cy="4471560"/>
          </a:xfrm>
          <a:noFill/>
        </p:spPr>
        <p:txBody>
          <a:bodyPr/>
          <a:lstStyle/>
          <a:p>
            <a:r>
              <a:rPr lang="en-US" altLang="zh-TW" dirty="0" smtClean="0"/>
              <a:t>40. </a:t>
            </a:r>
            <a:r>
              <a:rPr lang="zh-TW" altLang="en-US" dirty="0" smtClean="0"/>
              <a:t>福島事故後民眾常會問到”</a:t>
            </a:r>
            <a:r>
              <a:rPr lang="zh-TW" altLang="en-US" b="1" dirty="0" smtClean="0"/>
              <a:t>台灣核電廠與日本同屬於歐亞板塊地震帶，是世界上最危險的核電廠</a:t>
            </a:r>
            <a:r>
              <a:rPr lang="zh-TW" altLang="en-US" dirty="0" smtClean="0"/>
              <a:t>”。民眾會有這種想法的原因，一方面是因為住在台灣的民眾都有親身的體驗，一方面是因為媒體多次引用華爾街日報</a:t>
            </a:r>
            <a:r>
              <a:rPr lang="en-US" altLang="zh-TW" dirty="0" smtClean="0"/>
              <a:t>2011</a:t>
            </a:r>
            <a:r>
              <a:rPr lang="zh-TW" altLang="en-US" dirty="0" smtClean="0"/>
              <a:t>年</a:t>
            </a:r>
            <a:r>
              <a:rPr lang="en-US" altLang="zh-TW" dirty="0" smtClean="0"/>
              <a:t>3</a:t>
            </a:r>
            <a:r>
              <a:rPr lang="zh-TW" altLang="en-US" dirty="0" smtClean="0"/>
              <a:t>月</a:t>
            </a:r>
            <a:r>
              <a:rPr lang="en-US" altLang="zh-TW" dirty="0" smtClean="0"/>
              <a:t>19</a:t>
            </a:r>
            <a:r>
              <a:rPr lang="zh-TW" altLang="en-US" dirty="0" smtClean="0"/>
              <a:t>日的文章。但是假如各位仔細去讀華爾街日報文章的內容，它指出全世界有</a:t>
            </a:r>
            <a:r>
              <a:rPr lang="en-US" altLang="zh-TW" dirty="0" smtClean="0"/>
              <a:t>34</a:t>
            </a:r>
            <a:r>
              <a:rPr lang="zh-TW" altLang="en-US" dirty="0" smtClean="0"/>
              <a:t>座座落於</a:t>
            </a:r>
            <a:r>
              <a:rPr lang="en-US" altLang="zh-TW" dirty="0" smtClean="0"/>
              <a:t>”</a:t>
            </a:r>
            <a:r>
              <a:rPr lang="zh-TW" altLang="en-US" dirty="0" smtClean="0"/>
              <a:t>高危險區”</a:t>
            </a:r>
            <a:r>
              <a:rPr lang="en-US" altLang="zh-TW" dirty="0" smtClean="0"/>
              <a:t>(high-hazard areas)</a:t>
            </a:r>
            <a:r>
              <a:rPr lang="zh-TW" altLang="en-US" dirty="0" smtClean="0"/>
              <a:t>的依據是從</a:t>
            </a:r>
            <a:r>
              <a:rPr lang="en-US" altLang="zh-TW" dirty="0" smtClean="0"/>
              <a:t>1999</a:t>
            </a:r>
            <a:r>
              <a:rPr lang="zh-TW" altLang="en-US" dirty="0" smtClean="0"/>
              <a:t>年</a:t>
            </a:r>
            <a:r>
              <a:rPr lang="en-US" altLang="zh-TW" dirty="0" smtClean="0"/>
              <a:t>US Geological Survey and the Swiss Seismological Service</a:t>
            </a:r>
            <a:r>
              <a:rPr lang="zh-TW" altLang="en-US" dirty="0" smtClean="0"/>
              <a:t>的研究，將其中有核能電廠在地震活動力</a:t>
            </a:r>
            <a:r>
              <a:rPr lang="en-US" altLang="zh-TW" dirty="0" smtClean="0"/>
              <a:t>(activity,</a:t>
            </a:r>
            <a:r>
              <a:rPr lang="zh-TW" altLang="en-US" dirty="0" smtClean="0"/>
              <a:t>相當於頻率</a:t>
            </a:r>
            <a:r>
              <a:rPr lang="en-US" altLang="zh-TW" dirty="0" smtClean="0"/>
              <a:t>)</a:t>
            </a:r>
            <a:r>
              <a:rPr lang="zh-TW" altLang="en-US" dirty="0" smtClean="0"/>
              <a:t>高的區域找出來，加上廠房離海岸距離一英哩的電廠，就認定它們是最危險的核電廠。但事實上核能電廠的耐震設計是根據當地區歷史上最高地震規模再加一個適當的餘裕作為設計的基準，請注意，是根據最高地震規模作為耐震設計的基準，同樣的，也不是看廠房與海岸的距離，而是要看最高的海嘯上朔高度以及廠房離海平面的高度。換言之，核電廠是否安全</a:t>
            </a:r>
            <a:r>
              <a:rPr lang="en-US" altLang="zh-TW" dirty="0" smtClean="0"/>
              <a:t>﹙</a:t>
            </a:r>
            <a:r>
              <a:rPr lang="zh-TW" altLang="en-US" dirty="0" smtClean="0"/>
              <a:t>或危險</a:t>
            </a:r>
            <a:r>
              <a:rPr lang="en-US" altLang="zh-TW" dirty="0" smtClean="0"/>
              <a:t>﹚</a:t>
            </a:r>
            <a:r>
              <a:rPr lang="zh-TW" altLang="en-US" dirty="0" smtClean="0"/>
              <a:t>是要看它對於所在廠址可能發生的最大規模地震和海嘯的抵抗力夠不夠，而不是只看當地發生地震的頻率或廠房離海岸的距離。 </a:t>
            </a:r>
            <a:endParaRPr lang="zh-TW" altLang="zh-TW" dirty="0" smtClean="0"/>
          </a:p>
        </p:txBody>
      </p:sp>
    </p:spTree>
    <p:extLst>
      <p:ext uri="{BB962C8B-B14F-4D97-AF65-F5344CB8AC3E}">
        <p14:creationId xmlns:p14="http://schemas.microsoft.com/office/powerpoint/2010/main" val="3407760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xfrm>
            <a:off x="93663" y="744538"/>
            <a:ext cx="66151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p:cNvSpPr>
          <p:nvPr>
            <p:ph type="body" idx="1"/>
          </p:nvPr>
        </p:nvSpPr>
        <p:spPr>
          <a:noFill/>
        </p:spPr>
        <p:txBody>
          <a:bodyPr/>
          <a:lstStyle/>
          <a:p>
            <a:r>
              <a:rPr lang="en-US" altLang="zh-TW" dirty="0" smtClean="0"/>
              <a:t>41. </a:t>
            </a:r>
            <a:r>
              <a:rPr lang="zh-TW" altLang="en-US" dirty="0" smtClean="0"/>
              <a:t>台灣與日本雖然同屬太平洋板塊與歐亞板塊的交界</a:t>
            </a:r>
            <a:r>
              <a:rPr lang="en-US" altLang="zh-TW" dirty="0" smtClean="0"/>
              <a:t>(</a:t>
            </a:r>
            <a:r>
              <a:rPr lang="zh-TW" altLang="en-US" dirty="0" smtClean="0"/>
              <a:t>台灣另外又加上菲律賓板塊</a:t>
            </a:r>
            <a:r>
              <a:rPr lang="en-US" altLang="zh-TW" dirty="0" smtClean="0"/>
              <a:t>)</a:t>
            </a:r>
            <a:r>
              <a:rPr lang="zh-TW" altLang="en-US" dirty="0" smtClean="0"/>
              <a:t>，但是若比較兩個區域的板塊或斷層的錯動面積，則有很大的差異。這次發生福島事故的日本大東北地區地殼錯動面積最大達</a:t>
            </a:r>
            <a:r>
              <a:rPr lang="en-US" altLang="zh-TW" dirty="0" smtClean="0"/>
              <a:t>500</a:t>
            </a:r>
            <a:r>
              <a:rPr lang="zh-TW" altLang="en-US" dirty="0" smtClean="0"/>
              <a:t>公里長</a:t>
            </a:r>
            <a:r>
              <a:rPr lang="en-US" altLang="zh-TW" dirty="0" smtClean="0"/>
              <a:t>,200</a:t>
            </a:r>
            <a:r>
              <a:rPr lang="zh-TW" altLang="en-US" dirty="0" smtClean="0"/>
              <a:t>公里寬，而台灣東北和西南海域的地殼錯動最大只有</a:t>
            </a:r>
            <a:r>
              <a:rPr lang="en-US" altLang="zh-TW" dirty="0" smtClean="0"/>
              <a:t>100X20</a:t>
            </a:r>
            <a:r>
              <a:rPr lang="zh-TW" altLang="en-US" dirty="0" smtClean="0"/>
              <a:t>公里，大約是日本大東北的</a:t>
            </a:r>
            <a:r>
              <a:rPr lang="en-US" altLang="zh-TW" dirty="0" smtClean="0"/>
              <a:t>50</a:t>
            </a:r>
            <a:r>
              <a:rPr lang="zh-TW" altLang="en-US" dirty="0" smtClean="0"/>
              <a:t>分之一。板塊或斷層錯動所釋放出來的能量就是我們通常說的地震規模，它的大小大約是和它錯動的面積成正比，因此台灣可能發生的最大地震規模比日本東北海岸要少至少一個級數。假如考慮台灣內部的斷層也是如此。</a:t>
            </a:r>
            <a:r>
              <a:rPr lang="en-US" altLang="zh-TW" dirty="0" smtClean="0"/>
              <a:t>10</a:t>
            </a:r>
            <a:r>
              <a:rPr lang="zh-TW" altLang="en-US" dirty="0" smtClean="0"/>
              <a:t>幾年前在中部集集的</a:t>
            </a:r>
            <a:r>
              <a:rPr lang="en-US" altLang="zh-TW" dirty="0" smtClean="0"/>
              <a:t>921</a:t>
            </a:r>
            <a:r>
              <a:rPr lang="zh-TW" altLang="en-US" dirty="0" smtClean="0"/>
              <a:t>地震規模是歷史上最大的，只有</a:t>
            </a:r>
            <a:r>
              <a:rPr lang="en-US" altLang="zh-TW" dirty="0" smtClean="0"/>
              <a:t>7.3</a:t>
            </a:r>
            <a:r>
              <a:rPr lang="zh-TW" altLang="en-US" dirty="0" smtClean="0"/>
              <a:t>規模 ，比福島的</a:t>
            </a:r>
            <a:r>
              <a:rPr lang="en-US" altLang="zh-TW" dirty="0" smtClean="0"/>
              <a:t>9.0</a:t>
            </a:r>
            <a:r>
              <a:rPr lang="zh-TW" altLang="en-US" dirty="0" smtClean="0"/>
              <a:t>少了好幾十倍。</a:t>
            </a:r>
          </a:p>
        </p:txBody>
      </p:sp>
    </p:spTree>
    <p:extLst>
      <p:ext uri="{BB962C8B-B14F-4D97-AF65-F5344CB8AC3E}">
        <p14:creationId xmlns:p14="http://schemas.microsoft.com/office/powerpoint/2010/main" val="22996717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xfrm>
            <a:off x="93663" y="744538"/>
            <a:ext cx="66151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p:cNvSpPr>
          <p:nvPr>
            <p:ph type="body" idx="1"/>
          </p:nvPr>
        </p:nvSpPr>
        <p:spPr>
          <a:noFill/>
        </p:spPr>
        <p:txBody>
          <a:bodyPr/>
          <a:lstStyle/>
          <a:p>
            <a:r>
              <a:rPr lang="en-US" altLang="zh-TW" dirty="0" smtClean="0"/>
              <a:t>42. </a:t>
            </a:r>
            <a:r>
              <a:rPr lang="zh-TW" altLang="en-US" dirty="0" smtClean="0"/>
              <a:t>我們再來比較台灣和日本可能發生的最大海嘯有何不同。海嘯的發生大多緣自海底的斷層或海溝發生錯動的地震所引起，所以海嘯的大小決定於這個地震的規模；第二個影響海嘯大小的因素是：這個斷層或海溝必須和海案線平行，也就是地震所引發地震波或海浪行進的方向必須是朝海岸的方向行進，海嘯到達海岸時，若近海和海岸的地形平坦而寬廣才會形成浪高且上朔高度高且寬遠的巨大海嘯。從這幾個條件來看，台灣海岸會發生的最大海嘯將遠小於日本。</a:t>
            </a:r>
          </a:p>
        </p:txBody>
      </p:sp>
    </p:spTree>
    <p:extLst>
      <p:ext uri="{BB962C8B-B14F-4D97-AF65-F5344CB8AC3E}">
        <p14:creationId xmlns:p14="http://schemas.microsoft.com/office/powerpoint/2010/main" val="1145819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xfrm>
            <a:off x="93663" y="744538"/>
            <a:ext cx="66151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a:noFill/>
        </p:spPr>
        <p:txBody>
          <a:bodyPr/>
          <a:lstStyle/>
          <a:p>
            <a:r>
              <a:rPr lang="en-US" altLang="zh-TW" dirty="0" smtClean="0"/>
              <a:t>43. </a:t>
            </a:r>
            <a:r>
              <a:rPr lang="zh-TW" altLang="en-US" dirty="0" smtClean="0"/>
              <a:t>譬如說，參考</a:t>
            </a:r>
            <a:r>
              <a:rPr lang="en-US" altLang="zh-TW" dirty="0" smtClean="0"/>
              <a:t>1960</a:t>
            </a:r>
            <a:r>
              <a:rPr lang="zh-TW" altLang="en-US" dirty="0" smtClean="0"/>
              <a:t>年智利海嘯的實際案例，當時到達日本東海岸的最大潮高為</a:t>
            </a:r>
            <a:r>
              <a:rPr lang="en-US" altLang="zh-TW" dirty="0" smtClean="0"/>
              <a:t>6.4</a:t>
            </a:r>
            <a:r>
              <a:rPr lang="zh-TW" altLang="en-US" dirty="0" smtClean="0"/>
              <a:t>公尺，而到達台灣東南海岸的最大潮高僅</a:t>
            </a:r>
            <a:r>
              <a:rPr lang="en-US" altLang="zh-TW" dirty="0" smtClean="0"/>
              <a:t>1.1</a:t>
            </a:r>
            <a:r>
              <a:rPr lang="zh-TW" altLang="en-US" dirty="0" smtClean="0"/>
              <a:t>公尺。這次日本福島電廠的海嘯高度</a:t>
            </a:r>
            <a:r>
              <a:rPr lang="en-US" altLang="zh-TW" dirty="0" smtClean="0"/>
              <a:t>15</a:t>
            </a:r>
            <a:r>
              <a:rPr lang="zh-TW" altLang="en-US" dirty="0" smtClean="0"/>
              <a:t>公尺若發生於台灣東部海岸，高度僅</a:t>
            </a:r>
            <a:r>
              <a:rPr lang="en-US" altLang="zh-TW" dirty="0" smtClean="0"/>
              <a:t>5</a:t>
            </a:r>
            <a:r>
              <a:rPr lang="zh-TW" altLang="en-US" dirty="0" smtClean="0"/>
              <a:t>公尺，若發生在西南海岸地形較平坦也不會超過</a:t>
            </a:r>
            <a:r>
              <a:rPr lang="en-US" altLang="zh-TW" dirty="0" smtClean="0"/>
              <a:t>10</a:t>
            </a:r>
            <a:r>
              <a:rPr lang="zh-TW" altLang="en-US" dirty="0" smtClean="0"/>
              <a:t>公尺。</a:t>
            </a:r>
          </a:p>
        </p:txBody>
      </p:sp>
    </p:spTree>
    <p:extLst>
      <p:ext uri="{BB962C8B-B14F-4D97-AF65-F5344CB8AC3E}">
        <p14:creationId xmlns:p14="http://schemas.microsoft.com/office/powerpoint/2010/main" val="3346279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xfrm>
            <a:off x="93663" y="744538"/>
            <a:ext cx="66151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a:noFill/>
        </p:spPr>
        <p:txBody>
          <a:bodyPr/>
          <a:lstStyle/>
          <a:p>
            <a:r>
              <a:rPr lang="en-US" altLang="zh-TW" dirty="0" smtClean="0"/>
              <a:t>44. </a:t>
            </a:r>
            <a:r>
              <a:rPr lang="zh-TW" altLang="en-US" dirty="0" smtClean="0"/>
              <a:t>從歷史紀錄來看，</a:t>
            </a:r>
            <a:r>
              <a:rPr lang="zh-TW" altLang="en-US" dirty="0" smtClean="0">
                <a:solidFill>
                  <a:srgbClr val="000099"/>
                </a:solidFill>
              </a:rPr>
              <a:t>中央氣象局地震測報中心</a:t>
            </a:r>
            <a:r>
              <a:rPr lang="zh-TW" altLang="en-US" dirty="0" smtClean="0"/>
              <a:t> 的資料顯示：</a:t>
            </a:r>
            <a:r>
              <a:rPr lang="zh-TW" altLang="en-US" sz="1000" dirty="0">
                <a:solidFill>
                  <a:srgbClr val="000099"/>
                </a:solidFill>
                <a:latin typeface="標楷體" pitchFamily="65" charset="-120"/>
              </a:rPr>
              <a:t>全世界從西元</a:t>
            </a:r>
            <a:r>
              <a:rPr lang="en-US" altLang="zh-TW" sz="1000" dirty="0">
                <a:solidFill>
                  <a:srgbClr val="000099"/>
                </a:solidFill>
                <a:latin typeface="標楷體" pitchFamily="65" charset="-120"/>
              </a:rPr>
              <a:t>680</a:t>
            </a:r>
            <a:r>
              <a:rPr lang="zh-TW" altLang="en-US" sz="1000" dirty="0">
                <a:solidFill>
                  <a:srgbClr val="000099"/>
                </a:solidFill>
                <a:latin typeface="標楷體" pitchFamily="65" charset="-120"/>
              </a:rPr>
              <a:t>年到</a:t>
            </a:r>
            <a:r>
              <a:rPr lang="en-US" altLang="zh-TW" sz="1000" dirty="0">
                <a:solidFill>
                  <a:srgbClr val="000099"/>
                </a:solidFill>
                <a:latin typeface="標楷體" pitchFamily="65" charset="-120"/>
              </a:rPr>
              <a:t>2011</a:t>
            </a:r>
            <a:r>
              <a:rPr lang="zh-TW" altLang="en-US" sz="1000" dirty="0">
                <a:solidFill>
                  <a:srgbClr val="000099"/>
                </a:solidFill>
                <a:latin typeface="標楷體" pitchFamily="65" charset="-120"/>
              </a:rPr>
              <a:t>年最大地震和海嘯</a:t>
            </a:r>
            <a:r>
              <a:rPr lang="en-US" altLang="zh-TW" sz="1000" dirty="0">
                <a:solidFill>
                  <a:srgbClr val="000099"/>
                </a:solidFill>
                <a:latin typeface="標楷體" pitchFamily="65" charset="-120"/>
              </a:rPr>
              <a:t>48</a:t>
            </a:r>
            <a:r>
              <a:rPr lang="zh-TW" altLang="en-US" sz="1000" dirty="0">
                <a:solidFill>
                  <a:srgbClr val="000099"/>
                </a:solidFill>
                <a:latin typeface="標楷體" pitchFamily="65" charset="-120"/>
              </a:rPr>
              <a:t>次紀錄中，日本就占了</a:t>
            </a:r>
            <a:r>
              <a:rPr lang="en-US" altLang="zh-TW" sz="1000" dirty="0">
                <a:solidFill>
                  <a:srgbClr val="000099"/>
                </a:solidFill>
                <a:latin typeface="標楷體" pitchFamily="65" charset="-120"/>
              </a:rPr>
              <a:t>23</a:t>
            </a:r>
            <a:r>
              <a:rPr lang="zh-TW" altLang="en-US" sz="1000" dirty="0">
                <a:solidFill>
                  <a:srgbClr val="000099"/>
                </a:solidFill>
                <a:latin typeface="標楷體" pitchFamily="65" charset="-120"/>
              </a:rPr>
              <a:t>個，大多數海嘯波高沒有紀錄；</a:t>
            </a:r>
            <a:r>
              <a:rPr lang="en-US" altLang="zh-TW" sz="1000" dirty="0">
                <a:solidFill>
                  <a:srgbClr val="000099"/>
                </a:solidFill>
                <a:latin typeface="標楷體" pitchFamily="65" charset="-120"/>
              </a:rPr>
              <a:t>1771</a:t>
            </a:r>
            <a:r>
              <a:rPr lang="zh-TW" altLang="en-US" sz="1000" dirty="0">
                <a:solidFill>
                  <a:srgbClr val="000099"/>
                </a:solidFill>
                <a:latin typeface="標楷體" pitchFamily="65" charset="-120"/>
              </a:rPr>
              <a:t>年沖繩八重山地震的海嘯波高</a:t>
            </a:r>
            <a:r>
              <a:rPr lang="en-US" altLang="zh-TW" sz="1000" dirty="0">
                <a:solidFill>
                  <a:srgbClr val="000099"/>
                </a:solidFill>
                <a:latin typeface="標楷體" pitchFamily="65" charset="-120"/>
              </a:rPr>
              <a:t>80</a:t>
            </a:r>
            <a:r>
              <a:rPr lang="zh-TW" altLang="en-US" sz="1000" dirty="0">
                <a:solidFill>
                  <a:srgbClr val="000099"/>
                </a:solidFill>
                <a:latin typeface="標楷體" pitchFamily="65" charset="-120"/>
              </a:rPr>
              <a:t>公尺為日本史上最高海嘯；而</a:t>
            </a:r>
            <a:r>
              <a:rPr lang="en-US" altLang="zh-TW" sz="1000" dirty="0">
                <a:solidFill>
                  <a:srgbClr val="000099"/>
                </a:solidFill>
                <a:latin typeface="標楷體" pitchFamily="65" charset="-120"/>
              </a:rPr>
              <a:t>台</a:t>
            </a:r>
            <a:r>
              <a:rPr lang="zh-TW" altLang="en-US" sz="1000" dirty="0">
                <a:solidFill>
                  <a:srgbClr val="000099"/>
                </a:solidFill>
                <a:latin typeface="標楷體" pitchFamily="65" charset="-120"/>
              </a:rPr>
              <a:t>灣歷史記載僅有</a:t>
            </a:r>
            <a:r>
              <a:rPr lang="en-US" altLang="zh-TW" sz="1000" dirty="0">
                <a:solidFill>
                  <a:srgbClr val="000099"/>
                </a:solidFill>
                <a:latin typeface="標楷體" pitchFamily="65" charset="-120"/>
              </a:rPr>
              <a:t>1867</a:t>
            </a:r>
            <a:r>
              <a:rPr lang="zh-TW" altLang="en-US" sz="1000" dirty="0">
                <a:solidFill>
                  <a:srgbClr val="000099"/>
                </a:solidFill>
                <a:latin typeface="標楷體" pitchFamily="65" charset="-120"/>
              </a:rPr>
              <a:t>年基隆地區之海嘯災害</a:t>
            </a:r>
            <a:r>
              <a:rPr lang="en-US" altLang="en-US" sz="1000" dirty="0">
                <a:latin typeface="標楷體" pitchFamily="65" charset="-120"/>
                <a:ea typeface="新細明體" pitchFamily="18" charset="-120"/>
              </a:rPr>
              <a:t>，</a:t>
            </a:r>
            <a:r>
              <a:rPr lang="zh-TW" altLang="en-US" sz="1000" dirty="0">
                <a:solidFill>
                  <a:srgbClr val="000099"/>
                </a:solidFill>
                <a:latin typeface="標楷體" pitchFamily="65" charset="-120"/>
              </a:rPr>
              <a:t>其餘不是缺乏量化描述，就是波高僅十數公分，未釀成災害</a:t>
            </a:r>
            <a:r>
              <a:rPr lang="zh-TW" altLang="en-US" dirty="0" smtClean="0"/>
              <a:t>。至於</a:t>
            </a:r>
            <a:r>
              <a:rPr lang="en-US" altLang="zh-TW" sz="1000" dirty="0">
                <a:solidFill>
                  <a:srgbClr val="000099"/>
                </a:solidFill>
                <a:latin typeface="標楷體" pitchFamily="65" charset="-120"/>
              </a:rPr>
              <a:t>1867</a:t>
            </a:r>
            <a:r>
              <a:rPr lang="zh-TW" altLang="en-US" sz="1000" dirty="0">
                <a:solidFill>
                  <a:srgbClr val="000099"/>
                </a:solidFill>
                <a:latin typeface="標楷體" pitchFamily="65" charset="-120"/>
              </a:rPr>
              <a:t>年基隆海嘯有多高，歷史也沒有記載，不過根據最近的古海嘯調查似乎在</a:t>
            </a:r>
            <a:r>
              <a:rPr lang="en-US" altLang="zh-TW" sz="1000" dirty="0">
                <a:solidFill>
                  <a:srgbClr val="000099"/>
                </a:solidFill>
                <a:latin typeface="標楷體" pitchFamily="65" charset="-120"/>
              </a:rPr>
              <a:t>5~8</a:t>
            </a:r>
            <a:r>
              <a:rPr lang="zh-TW" altLang="en-US" sz="1000" dirty="0">
                <a:solidFill>
                  <a:srgbClr val="000099"/>
                </a:solidFill>
                <a:latin typeface="標楷體" pitchFamily="65" charset="-120"/>
              </a:rPr>
              <a:t>公尺之間。</a:t>
            </a:r>
            <a:r>
              <a:rPr lang="zh-TW" altLang="en-US" dirty="0" smtClean="0"/>
              <a:t>事實上，在大前年</a:t>
            </a:r>
            <a:r>
              <a:rPr lang="en-US" altLang="zh-TW" dirty="0" smtClean="0"/>
              <a:t>311</a:t>
            </a:r>
            <a:r>
              <a:rPr lang="zh-TW" altLang="en-US" dirty="0" smtClean="0"/>
              <a:t>地震和海嘯發生後，國科會成立的海嘯專家小組針對台灣周圍的</a:t>
            </a:r>
            <a:r>
              <a:rPr lang="en-US" altLang="zh-TW" dirty="0" smtClean="0"/>
              <a:t>20</a:t>
            </a:r>
            <a:r>
              <a:rPr lang="zh-TW" altLang="en-US" dirty="0" smtClean="0"/>
              <a:t>幾個海嘯源作過分析，也證實了學理的推測和實際的歷史紀錄，那就是台灣海岸所可能發生的最大海嘯高度都在</a:t>
            </a:r>
            <a:r>
              <a:rPr lang="en-US" altLang="zh-TW" dirty="0" smtClean="0"/>
              <a:t>10</a:t>
            </a:r>
            <a:r>
              <a:rPr lang="zh-TW" altLang="en-US" dirty="0" smtClean="0"/>
              <a:t>公尺之下。</a:t>
            </a:r>
          </a:p>
        </p:txBody>
      </p:sp>
    </p:spTree>
    <p:extLst>
      <p:ext uri="{BB962C8B-B14F-4D97-AF65-F5344CB8AC3E}">
        <p14:creationId xmlns:p14="http://schemas.microsoft.com/office/powerpoint/2010/main" val="2082691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xfrm>
            <a:off x="93663" y="744538"/>
            <a:ext cx="66151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a:noFill/>
        </p:spPr>
        <p:txBody>
          <a:bodyPr/>
          <a:lstStyle/>
          <a:p>
            <a:r>
              <a:rPr lang="en-US" altLang="zh-TW" dirty="0" smtClean="0"/>
              <a:t>45. </a:t>
            </a:r>
            <a:r>
              <a:rPr lang="zh-TW" altLang="en-US" dirty="0" smtClean="0"/>
              <a:t>在日本東海岸海嘯影響地區，另外還有北邊的女川核電廠和南邊的福島二廠與東海電廠，各位注意到位於福島一廠北邊</a:t>
            </a:r>
            <a:r>
              <a:rPr lang="en-US" altLang="zh-TW" dirty="0" smtClean="0"/>
              <a:t>120</a:t>
            </a:r>
            <a:r>
              <a:rPr lang="zh-TW" altLang="en-US" dirty="0" smtClean="0"/>
              <a:t>公里的女川核電廠，距離</a:t>
            </a:r>
            <a:r>
              <a:rPr lang="en-US" altLang="zh-TW" dirty="0" smtClean="0"/>
              <a:t>311</a:t>
            </a:r>
            <a:r>
              <a:rPr lang="zh-TW" altLang="en-US" dirty="0" smtClean="0"/>
              <a:t>當時大地震的震央僅</a:t>
            </a:r>
            <a:r>
              <a:rPr lang="en-US" altLang="zh-TW" dirty="0" smtClean="0"/>
              <a:t>20</a:t>
            </a:r>
            <a:r>
              <a:rPr lang="zh-TW" altLang="en-US" dirty="0" smtClean="0"/>
              <a:t>公里，比福島一廠</a:t>
            </a:r>
            <a:r>
              <a:rPr lang="en-US" altLang="zh-TW" dirty="0" smtClean="0"/>
              <a:t>(</a:t>
            </a:r>
            <a:r>
              <a:rPr lang="zh-TW" altLang="en-US" dirty="0" smtClean="0"/>
              <a:t>距離震央</a:t>
            </a:r>
            <a:r>
              <a:rPr lang="en-US" altLang="zh-TW" dirty="0" smtClean="0"/>
              <a:t>120</a:t>
            </a:r>
            <a:r>
              <a:rPr lang="zh-TW" altLang="en-US" dirty="0" smtClean="0"/>
              <a:t>公里</a:t>
            </a:r>
            <a:r>
              <a:rPr lang="en-US" altLang="zh-TW" dirty="0" smtClean="0"/>
              <a:t>)</a:t>
            </a:r>
            <a:r>
              <a:rPr lang="zh-TW" altLang="en-US" dirty="0" smtClean="0"/>
              <a:t>還更近，在女川電廠的海嘯上溯高度也達到</a:t>
            </a:r>
            <a:r>
              <a:rPr lang="en-US" altLang="zh-TW" dirty="0" smtClean="0"/>
              <a:t>13</a:t>
            </a:r>
            <a:r>
              <a:rPr lang="zh-TW" altLang="en-US" dirty="0" smtClean="0"/>
              <a:t>公尺，但是因為女川電廠的海嘯牆高度為</a:t>
            </a:r>
            <a:r>
              <a:rPr lang="en-US" altLang="zh-TW" dirty="0" smtClean="0"/>
              <a:t>14.8</a:t>
            </a:r>
            <a:r>
              <a:rPr lang="zh-TW" altLang="en-US" dirty="0" smtClean="0"/>
              <a:t>公尺，所以女川核電廠沒有發生任何事故。另外，在福島一廠南邊</a:t>
            </a:r>
            <a:r>
              <a:rPr lang="en-US" altLang="zh-TW" dirty="0" smtClean="0"/>
              <a:t>15</a:t>
            </a:r>
            <a:r>
              <a:rPr lang="zh-TW" altLang="en-US" dirty="0" smtClean="0"/>
              <a:t>公里的福島二廠也被海嘯淹沒，照片左邊是福島一廠的空照圖，一廠廠址有</a:t>
            </a:r>
            <a:r>
              <a:rPr lang="en-US" altLang="zh-TW" dirty="0" smtClean="0"/>
              <a:t>6</a:t>
            </a:r>
            <a:r>
              <a:rPr lang="zh-TW" altLang="en-US" dirty="0" smtClean="0"/>
              <a:t>部機組，深藍色部份表示</a:t>
            </a:r>
            <a:r>
              <a:rPr lang="en-US" altLang="zh-TW" dirty="0" smtClean="0"/>
              <a:t>6</a:t>
            </a:r>
            <a:r>
              <a:rPr lang="zh-TW" altLang="en-US" dirty="0" smtClean="0"/>
              <a:t>部機組全被海水淹沒，但其中</a:t>
            </a:r>
            <a:r>
              <a:rPr lang="en-US" altLang="zh-TW" dirty="0" smtClean="0"/>
              <a:t>5,6</a:t>
            </a:r>
            <a:r>
              <a:rPr lang="zh-TW" altLang="en-US" dirty="0" smtClean="0"/>
              <a:t>號機藉著</a:t>
            </a:r>
            <a:r>
              <a:rPr lang="en-US" altLang="zh-TW" dirty="0" smtClean="0"/>
              <a:t>6</a:t>
            </a:r>
            <a:r>
              <a:rPr lang="zh-TW" altLang="en-US" dirty="0" smtClean="0"/>
              <a:t>號機有一台被混凝土廠房保護的氣冷式緊急柴油發電機，可同時提供</a:t>
            </a:r>
            <a:r>
              <a:rPr lang="en-US" altLang="zh-TW" dirty="0" smtClean="0"/>
              <a:t>5,6</a:t>
            </a:r>
            <a:r>
              <a:rPr lang="zh-TW" altLang="en-US" dirty="0" smtClean="0"/>
              <a:t>號機安全注水的緊急電源，因此未發生事故。右邊是福島二廠，有</a:t>
            </a:r>
            <a:r>
              <a:rPr lang="en-US" altLang="zh-TW" dirty="0" smtClean="0"/>
              <a:t>4</a:t>
            </a:r>
            <a:r>
              <a:rPr lang="zh-TW" altLang="en-US" dirty="0" smtClean="0"/>
              <a:t>部機組，海水雖沒有直接淹到廠房，但也上朔到廠房區域，可是福島二廠因未喪失外電，所有機組都安全停機。</a:t>
            </a:r>
          </a:p>
        </p:txBody>
      </p:sp>
    </p:spTree>
    <p:extLst>
      <p:ext uri="{BB962C8B-B14F-4D97-AF65-F5344CB8AC3E}">
        <p14:creationId xmlns:p14="http://schemas.microsoft.com/office/powerpoint/2010/main" val="12175488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xfrm>
            <a:off x="79375" y="741363"/>
            <a:ext cx="6578600" cy="3700462"/>
          </a:xfrm>
          <a:ln/>
        </p:spPr>
      </p:sp>
      <p:sp>
        <p:nvSpPr>
          <p:cNvPr id="269315" name="Rectangle 3"/>
          <p:cNvSpPr>
            <a:spLocks noGrp="1" noChangeArrowheads="1"/>
          </p:cNvSpPr>
          <p:nvPr>
            <p:ph type="body" idx="1"/>
          </p:nvPr>
        </p:nvSpPr>
        <p:spPr>
          <a:xfrm>
            <a:off x="673100" y="4687888"/>
            <a:ext cx="5387975" cy="4437062"/>
          </a:xfrm>
        </p:spPr>
        <p:txBody>
          <a:bodyPr/>
          <a:lstStyle/>
          <a:p>
            <a:r>
              <a:rPr lang="en-US" altLang="zh-TW" dirty="0" smtClean="0">
                <a:latin typeface="Arial" panose="020B0604020202020204" pitchFamily="34" charset="0"/>
              </a:rPr>
              <a:t>46. </a:t>
            </a:r>
            <a:r>
              <a:rPr lang="zh-TW" altLang="en-US" dirty="0" smtClean="0">
                <a:latin typeface="Arial" panose="020B0604020202020204" pitchFamily="34" charset="0"/>
              </a:rPr>
              <a:t>從事故發生的後果可以看到，只有一廠的</a:t>
            </a:r>
            <a:r>
              <a:rPr lang="en-US" altLang="zh-TW" dirty="0" smtClean="0">
                <a:latin typeface="Arial" panose="020B0604020202020204" pitchFamily="34" charset="0"/>
              </a:rPr>
              <a:t>1</a:t>
            </a:r>
            <a:r>
              <a:rPr lang="zh-TW" altLang="en-US" dirty="0" smtClean="0">
                <a:latin typeface="Arial" panose="020B0604020202020204" pitchFamily="34" charset="0"/>
              </a:rPr>
              <a:t>到</a:t>
            </a:r>
            <a:r>
              <a:rPr lang="en-US" altLang="zh-TW" dirty="0" smtClean="0">
                <a:latin typeface="Arial" panose="020B0604020202020204" pitchFamily="34" charset="0"/>
              </a:rPr>
              <a:t>4</a:t>
            </a:r>
            <a:r>
              <a:rPr lang="zh-TW" altLang="en-US" dirty="0" smtClean="0">
                <a:latin typeface="Arial" panose="020B0604020202020204" pitchFamily="34" charset="0"/>
              </a:rPr>
              <a:t>號機有受損。簡而言之，福島一廠的事故原因完全是因海嘯預防的準備不足，而在防震的部份，一方面因為電廠有強震急停系統，且所有安全系統和廠房結構並未因地震而受損，所以女川和福島二廠雖然地震規模均超出設計基準，但地震本身並未造成傷害。重點是女川電廠的海嘯牆是日本東北電力公司因應地震</a:t>
            </a:r>
            <a:r>
              <a:rPr lang="en-US" altLang="zh-TW" dirty="0" smtClean="0">
                <a:latin typeface="Arial" panose="020B0604020202020204" pitchFamily="34" charset="0"/>
              </a:rPr>
              <a:t>/</a:t>
            </a:r>
            <a:r>
              <a:rPr lang="zh-TW" altLang="en-US" dirty="0" smtClean="0">
                <a:latin typeface="Arial" panose="020B0604020202020204" pitchFamily="34" charset="0"/>
              </a:rPr>
              <a:t>海嘯評估結果所增建的，而東京電力公司卻對福島一廠類似的評估結果沒有採取即時的改善行動，日本當時的安全管制機關</a:t>
            </a:r>
            <a:r>
              <a:rPr lang="en-US" altLang="zh-TW" dirty="0" smtClean="0">
                <a:latin typeface="Arial" panose="020B0604020202020204" pitchFamily="34" charset="0"/>
              </a:rPr>
              <a:t>NISA</a:t>
            </a:r>
            <a:r>
              <a:rPr lang="zh-TW" altLang="en-US" dirty="0" smtClean="0">
                <a:latin typeface="Arial" panose="020B0604020202020204" pitchFamily="34" charset="0"/>
              </a:rPr>
              <a:t>也沒有作要求。</a:t>
            </a:r>
          </a:p>
        </p:txBody>
      </p:sp>
    </p:spTree>
    <p:extLst>
      <p:ext uri="{BB962C8B-B14F-4D97-AF65-F5344CB8AC3E}">
        <p14:creationId xmlns:p14="http://schemas.microsoft.com/office/powerpoint/2010/main" val="21744065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bwMode="auto">
          <a:xfrm>
            <a:off x="93663" y="744538"/>
            <a:ext cx="66151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a:noFill/>
        </p:spPr>
        <p:txBody>
          <a:bodyPr/>
          <a:lstStyle/>
          <a:p>
            <a:r>
              <a:rPr lang="en-US" altLang="zh-TW" dirty="0" smtClean="0"/>
              <a:t>47. </a:t>
            </a:r>
            <a:r>
              <a:rPr lang="zh-TW" altLang="en-US" dirty="0" smtClean="0"/>
              <a:t>所以可以說：“福島核災發生的原因不是因為地震” ，雖然</a:t>
            </a:r>
            <a:r>
              <a:rPr lang="zh-TW" altLang="en-US" dirty="0" smtClean="0">
                <a:solidFill>
                  <a:srgbClr val="7030A0"/>
                </a:solidFill>
                <a:latin typeface="標楷體" pitchFamily="65" charset="-120"/>
              </a:rPr>
              <a:t>規模</a:t>
            </a:r>
            <a:r>
              <a:rPr lang="en-US" altLang="zh-TW" dirty="0" smtClean="0">
                <a:solidFill>
                  <a:srgbClr val="7030A0"/>
                </a:solidFill>
                <a:latin typeface="標楷體" pitchFamily="65" charset="-120"/>
              </a:rPr>
              <a:t>9.0</a:t>
            </a:r>
            <a:r>
              <a:rPr lang="zh-TW" altLang="en-US" dirty="0" smtClean="0">
                <a:solidFill>
                  <a:srgbClr val="7030A0"/>
                </a:solidFill>
                <a:latin typeface="標楷體" pitchFamily="65" charset="-120"/>
              </a:rPr>
              <a:t>地震已遠超過福島一廠之設計基準，但並未破壞設計安全系統功能</a:t>
            </a:r>
            <a:r>
              <a:rPr lang="zh-TW" altLang="en-US" b="1" dirty="0" smtClean="0">
                <a:solidFill>
                  <a:srgbClr val="7030A0"/>
                </a:solidFill>
                <a:latin typeface="標楷體" pitchFamily="65" charset="-120"/>
              </a:rPr>
              <a:t> </a:t>
            </a:r>
            <a:r>
              <a:rPr lang="zh-TW" altLang="en-US" dirty="0" smtClean="0"/>
              <a:t>。當然直接的原因我剛剛已經講了，是海嘯防護不足，而且管制機關並沒有要求東西電力公司要改善。事實上，真正的原因還牽涉到日本整體的核安文化和體制上的問題；第一，日本在過去三四十年因為對自己的核能技術太有自信，所以當三哩島事故後國際上都在作檢討都進行許多硬體設施的改善和事故分析技術的開發，而唯獨日本核能工業界認為他們設備的可靠度、人員訓練的嚴謹程度可以保證“嚴重事故”</a:t>
            </a:r>
            <a:r>
              <a:rPr lang="en-US" altLang="zh-TW" dirty="0" smtClean="0"/>
              <a:t>(</a:t>
            </a:r>
            <a:r>
              <a:rPr lang="zh-TW" altLang="en-US" dirty="0" smtClean="0"/>
              <a:t>也就是爐心熔毀、圍阻體失效的事故</a:t>
            </a:r>
            <a:r>
              <a:rPr lang="en-US" altLang="zh-TW" dirty="0" smtClean="0"/>
              <a:t>)</a:t>
            </a:r>
            <a:r>
              <a:rPr lang="zh-TW" altLang="en-US" dirty="0" smtClean="0"/>
              <a:t>不可能發生，因此，當世界各國都在發展“機率性風險分析技術</a:t>
            </a:r>
            <a:r>
              <a:rPr lang="en-US" altLang="zh-TW" dirty="0" smtClean="0"/>
              <a:t>(PRA)”</a:t>
            </a:r>
            <a:r>
              <a:rPr lang="zh-TW" altLang="en-US" dirty="0" smtClean="0"/>
              <a:t>和“嚴重事故導則”加強對避免嚴重事故的改善和應變能力的時候，只有日本沒有跟進。第二，車諾比事故後國際原子能總署</a:t>
            </a:r>
            <a:r>
              <a:rPr lang="en-US" altLang="zh-TW" dirty="0" smtClean="0"/>
              <a:t>(IAEA)</a:t>
            </a:r>
            <a:r>
              <a:rPr lang="zh-TW" altLang="en-US" dirty="0" smtClean="0"/>
              <a:t>積極推動“核安文化”，可是日本對自己的管理和人員遵守程序書的精神很有信心，殊不知“核安文化”強調的不只是管理和守法，也注重上下的溝通、尤其鼓勵基層第一線工作人員發掘問題不斷的改善，這個部分正好和日本強調由上而下的管理與服從、固守成規、及強調團隊精神至上的日本文化是完全不容的。這幾個原因不只是使包括東京電力公司和日本政府在福島事故發生時喪失了應有的應變能力、造成應變指標體系的僵化和紊亂，而且也是造成日本核電廠多年來的運轉績效一直維持在“末段班”的主要原因。最後一個因素是安全管制機關失能，這點我剛剛已經提到。因此，國際原子能總署</a:t>
            </a:r>
            <a:r>
              <a:rPr lang="en-US" altLang="zh-TW" dirty="0" smtClean="0"/>
              <a:t>(IAEA)</a:t>
            </a:r>
            <a:r>
              <a:rPr lang="zh-TW" altLang="en-US" dirty="0" smtClean="0"/>
              <a:t>的福島事故調查報告說</a:t>
            </a:r>
            <a:r>
              <a:rPr lang="en-US" altLang="zh-TW" dirty="0" smtClean="0"/>
              <a:t>︰</a:t>
            </a:r>
            <a:r>
              <a:rPr lang="zh-TW" altLang="en-US" dirty="0" smtClean="0"/>
              <a:t>福島事故“不是不可避免的</a:t>
            </a:r>
            <a:r>
              <a:rPr lang="en-US" altLang="zh-TW" dirty="0" smtClean="0"/>
              <a:t>(Not Unpreventable)”</a:t>
            </a:r>
            <a:r>
              <a:rPr lang="zh-TW" altLang="en-US" dirty="0" smtClean="0"/>
              <a:t>；日本國會調查報告也直指：福島事故是日本自己製造的</a:t>
            </a:r>
            <a:r>
              <a:rPr lang="en-US" altLang="zh-TW" dirty="0" smtClean="0"/>
              <a:t>(Made in Japan)</a:t>
            </a:r>
            <a:r>
              <a:rPr lang="zh-TW" altLang="en-US" dirty="0" smtClean="0"/>
              <a:t>。 </a:t>
            </a:r>
          </a:p>
        </p:txBody>
      </p:sp>
    </p:spTree>
    <p:extLst>
      <p:ext uri="{BB962C8B-B14F-4D97-AF65-F5344CB8AC3E}">
        <p14:creationId xmlns:p14="http://schemas.microsoft.com/office/powerpoint/2010/main" val="7052880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bwMode="auto">
          <a:xfrm>
            <a:off x="88900" y="744538"/>
            <a:ext cx="6621463"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Rectangle 3"/>
          <p:cNvSpPr>
            <a:spLocks noGrp="1"/>
          </p:cNvSpPr>
          <p:nvPr>
            <p:ph type="body" idx="1"/>
          </p:nvPr>
        </p:nvSpPr>
        <p:spPr>
          <a:noFill/>
        </p:spPr>
        <p:txBody>
          <a:bodyPr/>
          <a:lstStyle/>
          <a:p>
            <a:r>
              <a:rPr lang="en-US" altLang="zh-TW" dirty="0" smtClean="0"/>
              <a:t>48. </a:t>
            </a:r>
            <a:r>
              <a:rPr lang="zh-TW" altLang="en-US" dirty="0" smtClean="0"/>
              <a:t>總結剛剛講到的安全防護總體檢的幾個重要項目，我把它整理成這張表格。首先在福島事故前，比較國內核電廠和福島一廠的差異：</a:t>
            </a:r>
          </a:p>
          <a:p>
            <a:r>
              <a:rPr lang="zh-TW" altLang="en-US" dirty="0" smtClean="0"/>
              <a:t>日本福島一廠的廠房高程比國內電廠的高程低，抗海嘯能力不足。</a:t>
            </a:r>
          </a:p>
          <a:p>
            <a:r>
              <a:rPr lang="zh-TW" altLang="en-US" dirty="0" smtClean="0"/>
              <a:t>提供爐心冷卻最終熱沉的緊要海水泵，福島一廠是裸露的，而國內電廠有鋼筋混凝土建築保護。</a:t>
            </a:r>
          </a:p>
          <a:p>
            <a:r>
              <a:rPr lang="zh-TW" altLang="en-US" dirty="0" smtClean="0"/>
              <a:t>福島電廠的緊急柴油發電機因設置在地下層，海嘯來就被淹沒，而我們電廠每個機組兩部共有四部設在地面層。</a:t>
            </a:r>
          </a:p>
          <a:p>
            <a:r>
              <a:rPr lang="zh-TW" altLang="en-US" dirty="0" smtClean="0"/>
              <a:t>另外還有多</a:t>
            </a:r>
            <a:r>
              <a:rPr lang="en-US" altLang="zh-TW" dirty="0" smtClean="0"/>
              <a:t>1</a:t>
            </a:r>
            <a:r>
              <a:rPr lang="zh-TW" altLang="en-US" dirty="0" smtClean="0"/>
              <a:t>部氣冷式柴油發電機和</a:t>
            </a:r>
            <a:r>
              <a:rPr lang="en-US" altLang="zh-TW" dirty="0" smtClean="0"/>
              <a:t>2</a:t>
            </a:r>
            <a:r>
              <a:rPr lang="zh-TW" altLang="en-US" dirty="0" smtClean="0"/>
              <a:t>部氣渦輪發電機作為後備電源。</a:t>
            </a:r>
          </a:p>
          <a:p>
            <a:r>
              <a:rPr lang="zh-TW" altLang="en-US" dirty="0" smtClean="0"/>
              <a:t>最後再加上生水池，可以靠重力不需電力提供後備水源。</a:t>
            </a:r>
          </a:p>
          <a:p>
            <a:r>
              <a:rPr lang="zh-TW" altLang="en-US" dirty="0" smtClean="0"/>
              <a:t>福島事故後，總體檢強化措施包括：增置海嘯牆和增強廠房和後備系統建築的水密性、增加蓄電池能力和後備移動式電源車、並且加強氣冷式氣渦輪發電機和生水池的耐震能力。所以台灣的核電廠不可能發生像日本福島核電廠的事故。萬一台灣的核電廠發生像日本福島核電廠的事故會產生甚麼後果？</a:t>
            </a:r>
          </a:p>
        </p:txBody>
      </p:sp>
    </p:spTree>
    <p:extLst>
      <p:ext uri="{BB962C8B-B14F-4D97-AF65-F5344CB8AC3E}">
        <p14:creationId xmlns:p14="http://schemas.microsoft.com/office/powerpoint/2010/main" val="40508192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xfrm>
            <a:off x="88900" y="744538"/>
            <a:ext cx="6621463"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p:cNvSpPr>
          <p:nvPr>
            <p:ph type="body" idx="1"/>
          </p:nvPr>
        </p:nvSpPr>
        <p:spPr>
          <a:noFill/>
        </p:spPr>
        <p:txBody>
          <a:bodyPr/>
          <a:lstStyle/>
          <a:p>
            <a:r>
              <a:rPr lang="en-US" altLang="zh-TW" dirty="0" smtClean="0"/>
              <a:t>49. </a:t>
            </a:r>
            <a:r>
              <a:rPr lang="zh-TW" altLang="en-US" dirty="0" smtClean="0"/>
              <a:t>反核團體也常引用“自然</a:t>
            </a:r>
            <a:r>
              <a:rPr lang="en-US" altLang="zh-TW" dirty="0" smtClean="0"/>
              <a:t>(Nature)”</a:t>
            </a:r>
            <a:r>
              <a:rPr lang="zh-TW" altLang="en-US" dirty="0" smtClean="0"/>
              <a:t>期刊說：“台灣的國聖</a:t>
            </a:r>
            <a:r>
              <a:rPr lang="en-US" altLang="zh-TW" dirty="0" smtClean="0"/>
              <a:t>(</a:t>
            </a:r>
            <a:r>
              <a:rPr lang="zh-TW" altLang="en-US" dirty="0" smtClean="0"/>
              <a:t>核二廠</a:t>
            </a:r>
            <a:r>
              <a:rPr lang="en-US" altLang="zh-TW" dirty="0" smtClean="0"/>
              <a:t>)</a:t>
            </a:r>
            <a:r>
              <a:rPr lang="zh-TW" altLang="en-US" dirty="0" smtClean="0"/>
              <a:t>和金山</a:t>
            </a:r>
            <a:r>
              <a:rPr lang="en-US" altLang="zh-TW" dirty="0" smtClean="0"/>
              <a:t>(</a:t>
            </a:r>
            <a:r>
              <a:rPr lang="zh-TW" altLang="en-US" dirty="0" smtClean="0"/>
              <a:t>核一廠</a:t>
            </a:r>
            <a:r>
              <a:rPr lang="en-US" altLang="zh-TW" dirty="0" smtClean="0"/>
              <a:t>)</a:t>
            </a:r>
            <a:r>
              <a:rPr lang="zh-TW" altLang="en-US" dirty="0" smtClean="0"/>
              <a:t>為高危險核電廠”。這是</a:t>
            </a:r>
            <a:r>
              <a:rPr lang="en-US" altLang="zh-TW" dirty="0" smtClean="0"/>
              <a:t>Nature</a:t>
            </a:r>
            <a:r>
              <a:rPr lang="zh-TW" altLang="en-US" dirty="0" smtClean="0"/>
              <a:t>在</a:t>
            </a:r>
            <a:r>
              <a:rPr lang="en-US" altLang="zh-TW" dirty="0" smtClean="0"/>
              <a:t>2011</a:t>
            </a:r>
            <a:r>
              <a:rPr lang="zh-TW" altLang="en-US" dirty="0" smtClean="0"/>
              <a:t>年</a:t>
            </a:r>
            <a:r>
              <a:rPr lang="en-US" altLang="zh-TW" dirty="0" smtClean="0"/>
              <a:t>4</a:t>
            </a:r>
            <a:r>
              <a:rPr lang="zh-TW" altLang="en-US" dirty="0" smtClean="0"/>
              <a:t>月</a:t>
            </a:r>
            <a:r>
              <a:rPr lang="en-US" altLang="zh-TW" dirty="0" smtClean="0"/>
              <a:t>21</a:t>
            </a:r>
            <a:r>
              <a:rPr lang="zh-TW" altLang="en-US" dirty="0" smtClean="0"/>
              <a:t>日電子報的一篇文章，它是根據核電廠廠區範圍</a:t>
            </a:r>
            <a:r>
              <a:rPr lang="en-US" altLang="zh-TW" dirty="0" smtClean="0"/>
              <a:t>75</a:t>
            </a:r>
            <a:r>
              <a:rPr lang="zh-TW" altLang="en-US" dirty="0" smtClean="0"/>
              <a:t>公里和</a:t>
            </a:r>
            <a:r>
              <a:rPr lang="en-US" altLang="zh-TW" dirty="0" smtClean="0"/>
              <a:t>30</a:t>
            </a:r>
            <a:r>
              <a:rPr lang="zh-TW" altLang="en-US" dirty="0" smtClean="0"/>
              <a:t>公里的人口數</a:t>
            </a:r>
            <a:r>
              <a:rPr lang="en-US" altLang="zh-TW" dirty="0" smtClean="0"/>
              <a:t>(</a:t>
            </a:r>
            <a:r>
              <a:rPr lang="zh-TW" altLang="en-US" dirty="0" smtClean="0"/>
              <a:t>也就是電廠事故可能帶來威脅的人數</a:t>
            </a:r>
            <a:r>
              <a:rPr lang="en-US" altLang="zh-TW" dirty="0" smtClean="0"/>
              <a:t>)</a:t>
            </a:r>
            <a:r>
              <a:rPr lang="zh-TW" altLang="en-US" dirty="0" smtClean="0"/>
              <a:t>來評論核能電廠的危險，這裡面提到全世界在電廠</a:t>
            </a:r>
            <a:r>
              <a:rPr lang="en-US" altLang="zh-TW" dirty="0" smtClean="0"/>
              <a:t>30</a:t>
            </a:r>
            <a:r>
              <a:rPr lang="zh-TW" altLang="en-US" dirty="0" smtClean="0"/>
              <a:t>公里範圍內人口數超過</a:t>
            </a:r>
            <a:r>
              <a:rPr lang="en-US" altLang="zh-TW" dirty="0" smtClean="0"/>
              <a:t>100</a:t>
            </a:r>
            <a:r>
              <a:rPr lang="zh-TW" altLang="en-US" dirty="0" smtClean="0"/>
              <a:t>萬人的有</a:t>
            </a:r>
            <a:r>
              <a:rPr lang="en-US" altLang="zh-TW" dirty="0" smtClean="0"/>
              <a:t>21</a:t>
            </a:r>
            <a:r>
              <a:rPr lang="zh-TW" altLang="en-US" dirty="0" smtClean="0"/>
              <a:t>座，超過</a:t>
            </a:r>
            <a:r>
              <a:rPr lang="en-US" altLang="zh-TW" dirty="0" smtClean="0"/>
              <a:t>300</a:t>
            </a:r>
            <a:r>
              <a:rPr lang="zh-TW" altLang="en-US" dirty="0" smtClean="0"/>
              <a:t>萬人的有</a:t>
            </a:r>
            <a:r>
              <a:rPr lang="en-US" altLang="zh-TW" dirty="0" smtClean="0"/>
              <a:t>6</a:t>
            </a:r>
            <a:r>
              <a:rPr lang="zh-TW" altLang="en-US" dirty="0" smtClean="0"/>
              <a:t>座，其中包括核一和核二兩座電廠。但是文章裡面也提到“人口數”並非影響電廠危險度的唯一因素，因此它也探討了像“外部威脅”</a:t>
            </a:r>
            <a:r>
              <a:rPr lang="en-US" altLang="zh-TW" dirty="0" smtClean="0"/>
              <a:t>(</a:t>
            </a:r>
            <a:r>
              <a:rPr lang="zh-TW" altLang="en-US" dirty="0" smtClean="0"/>
              <a:t>包括地震、海嘯、火災、洪水、龍捲風、恐怖攻擊</a:t>
            </a:r>
            <a:r>
              <a:rPr lang="en-US" altLang="zh-TW" dirty="0" smtClean="0"/>
              <a:t>…</a:t>
            </a:r>
            <a:r>
              <a:rPr lang="zh-TW" altLang="en-US" dirty="0" smtClean="0"/>
              <a:t>等</a:t>
            </a:r>
            <a:r>
              <a:rPr lang="en-US" altLang="zh-TW" dirty="0" smtClean="0"/>
              <a:t>)</a:t>
            </a:r>
            <a:r>
              <a:rPr lang="zh-TW" altLang="en-US" dirty="0" smtClean="0"/>
              <a:t>、電廠設計與老化、文化等因素，但是媒體都只引用“人口數”的部分。其實問題不在於“人口數”是不是唯一的因素，而是</a:t>
            </a:r>
            <a:r>
              <a:rPr lang="zh-TW" altLang="en-US" b="1" dirty="0" smtClean="0"/>
              <a:t>是否應該使用</a:t>
            </a:r>
            <a:r>
              <a:rPr lang="en-US" altLang="zh-TW" b="1" dirty="0" smtClean="0"/>
              <a:t>30</a:t>
            </a:r>
            <a:r>
              <a:rPr lang="zh-TW" altLang="en-US" b="1" dirty="0" smtClean="0"/>
              <a:t>公里範圍當作共同的標準</a:t>
            </a:r>
            <a:r>
              <a:rPr lang="zh-TW" altLang="en-US" dirty="0" smtClean="0"/>
              <a:t>？以及</a:t>
            </a:r>
            <a:r>
              <a:rPr lang="zh-TW" altLang="en-US" b="1" dirty="0" smtClean="0"/>
              <a:t>是否可以單單使用“人口數”作為風險的比較基準</a:t>
            </a:r>
            <a:r>
              <a:rPr lang="zh-TW" altLang="en-US" dirty="0" smtClean="0"/>
              <a:t>？ </a:t>
            </a:r>
          </a:p>
        </p:txBody>
      </p:sp>
    </p:spTree>
    <p:extLst>
      <p:ext uri="{BB962C8B-B14F-4D97-AF65-F5344CB8AC3E}">
        <p14:creationId xmlns:p14="http://schemas.microsoft.com/office/powerpoint/2010/main" val="3302771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sz="1400" dirty="0" smtClean="0">
                <a:latin typeface="Microsoft JhengHei" charset="-120"/>
                <a:ea typeface="Microsoft JhengHei" charset="-120"/>
                <a:cs typeface="Microsoft JhengHei" charset="-120"/>
              </a:rPr>
              <a:t>5.</a:t>
            </a:r>
            <a:r>
              <a:rPr kumimoji="1" lang="zh-TW" altLang="en-US" sz="1400" dirty="0" smtClean="0">
                <a:latin typeface="Microsoft JhengHei" charset="-120"/>
                <a:ea typeface="Microsoft JhengHei" charset="-120"/>
                <a:cs typeface="Microsoft JhengHei" charset="-120"/>
              </a:rPr>
              <a:t>我前年為了到扶輪社去演講</a:t>
            </a:r>
            <a:r>
              <a:rPr kumimoji="1" lang="zh-TW" altLang="en-US" sz="1400" dirty="0" smtClean="0">
                <a:latin typeface="新細明體" panose="02020500000000000000" pitchFamily="18" charset="-120"/>
                <a:ea typeface="新細明體" panose="02020500000000000000" pitchFamily="18" charset="-120"/>
                <a:cs typeface="Microsoft JhengHei" charset="-120"/>
              </a:rPr>
              <a:t>，</a:t>
            </a:r>
            <a:r>
              <a:rPr kumimoji="1" lang="zh-TW" altLang="en-US" sz="1400" dirty="0" smtClean="0">
                <a:latin typeface="Microsoft JhengHei" charset="-120"/>
                <a:ea typeface="Microsoft JhengHei" charset="-120"/>
                <a:cs typeface="Microsoft JhengHei" charset="-120"/>
              </a:rPr>
              <a:t>隨便在網路上</a:t>
            </a:r>
            <a:r>
              <a:rPr kumimoji="1" lang="en-US" altLang="zh-TW" sz="1400" dirty="0" smtClean="0">
                <a:latin typeface="Microsoft JhengHei" charset="-120"/>
                <a:ea typeface="Microsoft JhengHei" charset="-120"/>
                <a:cs typeface="Microsoft JhengHei" charset="-120"/>
              </a:rPr>
              <a:t>google</a:t>
            </a:r>
            <a:r>
              <a:rPr kumimoji="1" lang="zh-TW" altLang="en-US" sz="1400" dirty="0" smtClean="0">
                <a:latin typeface="Microsoft JhengHei" charset="-120"/>
                <a:ea typeface="Microsoft JhengHei" charset="-120"/>
                <a:cs typeface="Microsoft JhengHei" charset="-120"/>
              </a:rPr>
              <a:t>一下就可以找到很多「輻射會致癌」的報導，左邊是蘋果日報引用英國每日郵報的新聞，報導一位</a:t>
            </a:r>
            <a:r>
              <a:rPr kumimoji="1" lang="en-US" altLang="zh-TW" sz="1400" dirty="0" smtClean="0">
                <a:latin typeface="Microsoft JhengHei" charset="-120"/>
                <a:ea typeface="Microsoft JhengHei" charset="-120"/>
                <a:cs typeface="Microsoft JhengHei" charset="-120"/>
              </a:rPr>
              <a:t>44</a:t>
            </a:r>
            <a:r>
              <a:rPr kumimoji="1" lang="zh-TW" altLang="en-US" sz="1400" dirty="0" smtClean="0">
                <a:latin typeface="Microsoft JhengHei" charset="-120"/>
                <a:ea typeface="Microsoft JhengHei" charset="-120"/>
                <a:cs typeface="Microsoft JhengHei" charset="-120"/>
              </a:rPr>
              <a:t>歲的英國商人因腦癌病逝，懷疑是因為每天都用手機講電話超過</a:t>
            </a:r>
            <a:r>
              <a:rPr kumimoji="1" lang="en-US" altLang="zh-TW" sz="1400" dirty="0" smtClean="0">
                <a:latin typeface="Microsoft JhengHei" charset="-120"/>
                <a:ea typeface="Microsoft JhengHei" charset="-120"/>
                <a:cs typeface="Microsoft JhengHei" charset="-120"/>
              </a:rPr>
              <a:t>6</a:t>
            </a:r>
            <a:r>
              <a:rPr kumimoji="1" lang="zh-TW" altLang="en-US" sz="1400" dirty="0" smtClean="0">
                <a:latin typeface="Microsoft JhengHei" charset="-120"/>
                <a:ea typeface="Microsoft JhengHei" charset="-120"/>
                <a:cs typeface="Microsoft JhengHei" charset="-120"/>
              </a:rPr>
              <a:t>小時，以致受到手機電磁波的傷害；右邊也是蘋果日報的報導，記者綜合全台</a:t>
            </a:r>
            <a:r>
              <a:rPr kumimoji="1" lang="en-US" altLang="zh-TW" sz="1400" dirty="0" smtClean="0">
                <a:latin typeface="Microsoft JhengHei" charset="-120"/>
                <a:ea typeface="Microsoft JhengHei" charset="-120"/>
                <a:cs typeface="Microsoft JhengHei" charset="-120"/>
              </a:rPr>
              <a:t>588</a:t>
            </a:r>
            <a:r>
              <a:rPr kumimoji="1" lang="zh-TW" altLang="en-US" sz="1400" dirty="0" smtClean="0">
                <a:latin typeface="Microsoft JhengHei" charset="-120"/>
                <a:ea typeface="Microsoft JhengHei" charset="-120"/>
                <a:cs typeface="Microsoft JhengHei" charset="-120"/>
              </a:rPr>
              <a:t>座變電所的電磁波監測數據，發現電磁波強度瞬間最高可達到</a:t>
            </a:r>
            <a:r>
              <a:rPr kumimoji="1" lang="en-US" altLang="zh-TW" sz="1400" dirty="0" smtClean="0">
                <a:latin typeface="Microsoft JhengHei" charset="-120"/>
                <a:ea typeface="Microsoft JhengHei" charset="-120"/>
                <a:cs typeface="Microsoft JhengHei" charset="-120"/>
              </a:rPr>
              <a:t>194</a:t>
            </a:r>
            <a:r>
              <a:rPr kumimoji="1" lang="zh-TW" altLang="en-US" sz="1400" dirty="0" smtClean="0">
                <a:latin typeface="Microsoft JhengHei" charset="-120"/>
                <a:ea typeface="Microsoft JhengHei" charset="-120"/>
                <a:cs typeface="Microsoft JhengHei" charset="-120"/>
              </a:rPr>
              <a:t>毫高斯，在標題還加註「不時聽說鄰居罹癌」。</a:t>
            </a:r>
            <a:r>
              <a:rPr kumimoji="1" lang="zh-TW" altLang="en-US" sz="1400" b="1" dirty="0" smtClean="0">
                <a:latin typeface="Microsoft JhengHei" charset="-120"/>
                <a:ea typeface="Microsoft JhengHei" charset="-120"/>
                <a:cs typeface="Microsoft JhengHei" charset="-120"/>
              </a:rPr>
              <a:t>這則新聞還提到「國際癌症研究署多年前已將電磁波列為可能致癌因子」。</a:t>
            </a:r>
            <a:r>
              <a:rPr kumimoji="1" lang="zh-TW" altLang="en-US" sz="1400" dirty="0" smtClean="0">
                <a:latin typeface="Microsoft JhengHei" charset="-120"/>
                <a:ea typeface="Microsoft JhengHei" charset="-120"/>
                <a:cs typeface="Microsoft JhengHei" charset="-120"/>
              </a:rPr>
              <a:t>果真如此嗎？</a:t>
            </a:r>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solidFill>
                  <a:prstClr val="black"/>
                </a:solidFill>
              </a:rPr>
              <a:pPr/>
              <a:t>5</a:t>
            </a:fld>
            <a:endParaRPr kumimoji="1" lang="zh-TW" altLang="en-US">
              <a:solidFill>
                <a:prstClr val="black"/>
              </a:solidFill>
            </a:endParaRPr>
          </a:p>
        </p:txBody>
      </p:sp>
    </p:spTree>
    <p:extLst>
      <p:ext uri="{BB962C8B-B14F-4D97-AF65-F5344CB8AC3E}">
        <p14:creationId xmlns:p14="http://schemas.microsoft.com/office/powerpoint/2010/main" val="6103019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50. 2011</a:t>
            </a:r>
            <a:r>
              <a:rPr lang="zh-TW" altLang="en-US" dirty="0" smtClean="0"/>
              <a:t>年日本福島一廠因地震和海嘯導致</a:t>
            </a:r>
            <a:r>
              <a:rPr lang="en-US" altLang="zh-TW" dirty="0" smtClean="0"/>
              <a:t>6</a:t>
            </a:r>
            <a:r>
              <a:rPr lang="zh-TW" altLang="en-US" dirty="0" smtClean="0"/>
              <a:t>部機組中有</a:t>
            </a:r>
            <a:r>
              <a:rPr lang="en-US" altLang="zh-TW" dirty="0" smtClean="0"/>
              <a:t>3</a:t>
            </a:r>
            <a:r>
              <a:rPr lang="zh-TW" altLang="en-US" dirty="0" smtClean="0"/>
              <a:t>部機組爐心熔毀、</a:t>
            </a:r>
            <a:r>
              <a:rPr lang="en-US" altLang="zh-TW" dirty="0" smtClean="0"/>
              <a:t>4</a:t>
            </a:r>
            <a:r>
              <a:rPr lang="zh-TW" altLang="en-US" dirty="0" smtClean="0"/>
              <a:t>部機組氫爆造成大量輻射物質外洩。一般民眾之所以會有「台灣禁不起發生一次核電廠事故」的印象是因為媒體常引用反核團體的說法「核電廠一旦出事周邊至少三十公里都會受影響，而核一、二附近三十公里大約有五、六百萬人口」。「三十公里逃命圈」最早是引自車諾比事故的影響範圍，但因車諾比電廠沒有圍阻體，且實際上核電廠事故影響的範圍和放射性物質外釋量的多少及外釋途徑密切相關，不能把車諾比事故影響範圍三十公里直接引用在所有核電廠。車諾比事故後國際原子能總署推動嚴重事故機率風險評估，各國執行緊急應變區計算的結果，從</a:t>
            </a:r>
            <a:r>
              <a:rPr lang="en-US" altLang="zh-TW" dirty="0" smtClean="0"/>
              <a:t>2</a:t>
            </a:r>
            <a:r>
              <a:rPr lang="zh-TW" altLang="en-US" dirty="0" smtClean="0"/>
              <a:t>公里到</a:t>
            </a:r>
            <a:r>
              <a:rPr lang="en-US" altLang="zh-TW" dirty="0" smtClean="0"/>
              <a:t>30</a:t>
            </a:r>
            <a:r>
              <a:rPr lang="zh-TW" altLang="en-US" dirty="0" smtClean="0"/>
              <a:t>公里都有，主要是因核電廠的設計、廠區特性、地形、氣候、人口</a:t>
            </a:r>
            <a:r>
              <a:rPr lang="en-US" altLang="zh-TW" dirty="0" smtClean="0"/>
              <a:t>…</a:t>
            </a:r>
            <a:r>
              <a:rPr lang="zh-TW" altLang="en-US" dirty="0" smtClean="0"/>
              <a:t>等因素而異。福島電廠事故後，我國將原先的五公里擴大到八公里，同時增加到十六公里的緊急應變準備區。值得注意的是，福島事故的經驗顯示，事故影響區域並非以電廠為中心的圓，而是依風向而有不同範圍的影響，福島電廠西北方向的輻射影響區甚至遠到三十多公里外的飯館村都有超高劑量，而其他方向影響範圍則不到十公里。福島電廠廠址中六部機組有四部機組受事故影響，而國內核電廠廠址內則只有兩部機組，即使發生同樣的事故外釋的輻射量也不會相同，更何況福島事故後國內核電廠執行安全強化，所以「台灣禁不起發生一次核電廠事故」的說法是不正確的。</a:t>
            </a:r>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50</a:t>
            </a:fld>
            <a:endParaRPr kumimoji="1" lang="zh-TW" altLang="en-US"/>
          </a:p>
        </p:txBody>
      </p:sp>
    </p:spTree>
    <p:extLst>
      <p:ext uri="{BB962C8B-B14F-4D97-AF65-F5344CB8AC3E}">
        <p14:creationId xmlns:p14="http://schemas.microsoft.com/office/powerpoint/2010/main" val="4201653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Grp="1" noRot="1" noChangeAspect="1" noChangeArrowheads="1" noTextEdit="1"/>
          </p:cNvSpPr>
          <p:nvPr>
            <p:ph type="sldImg"/>
          </p:nvPr>
        </p:nvSpPr>
        <p:spPr>
          <a:xfrm>
            <a:off x="92075" y="744538"/>
            <a:ext cx="6615113" cy="3721100"/>
          </a:xfrm>
          <a:ln/>
        </p:spPr>
      </p:sp>
      <p:sp>
        <p:nvSpPr>
          <p:cNvPr id="660483" name="Rectangle 3"/>
          <p:cNvSpPr>
            <a:spLocks noGrp="1" noChangeArrowheads="1"/>
          </p:cNvSpPr>
          <p:nvPr>
            <p:ph type="body" idx="1"/>
          </p:nvPr>
        </p:nvSpPr>
        <p:spPr>
          <a:xfrm>
            <a:off x="679288" y="4713437"/>
            <a:ext cx="5439101" cy="4469143"/>
          </a:xfrm>
        </p:spPr>
        <p:txBody>
          <a:bodyPr/>
          <a:lstStyle/>
          <a:p>
            <a:r>
              <a:rPr lang="en-US" altLang="zh-TW" dirty="0" smtClean="0">
                <a:latin typeface="Arial" pitchFamily="34" charset="0"/>
              </a:rPr>
              <a:t>51. </a:t>
            </a:r>
            <a:r>
              <a:rPr lang="zh-TW" altLang="en-US" dirty="0" smtClean="0">
                <a:latin typeface="Arial" pitchFamily="34" charset="0"/>
              </a:rPr>
              <a:t>國際上較具權威性而且較嚴謹的研究是國際衛生組織</a:t>
            </a:r>
            <a:r>
              <a:rPr lang="en-US" altLang="zh-TW" dirty="0" smtClean="0">
                <a:latin typeface="Arial" pitchFamily="34" charset="0"/>
              </a:rPr>
              <a:t>WHO</a:t>
            </a:r>
            <a:r>
              <a:rPr lang="zh-TW" altLang="en-US" dirty="0" smtClean="0">
                <a:latin typeface="Arial" pitchFamily="34" charset="0"/>
              </a:rPr>
              <a:t>分別在</a:t>
            </a:r>
            <a:r>
              <a:rPr lang="en-US" altLang="zh-TW" dirty="0" smtClean="0">
                <a:latin typeface="Arial" pitchFamily="34" charset="0"/>
              </a:rPr>
              <a:t>2012</a:t>
            </a:r>
            <a:r>
              <a:rPr lang="zh-TW" altLang="en-US" dirty="0" smtClean="0">
                <a:latin typeface="Arial" pitchFamily="34" charset="0"/>
              </a:rPr>
              <a:t>年</a:t>
            </a:r>
            <a:r>
              <a:rPr lang="en-US" altLang="zh-TW" dirty="0" smtClean="0">
                <a:latin typeface="Arial" pitchFamily="34" charset="0"/>
              </a:rPr>
              <a:t>5</a:t>
            </a:r>
            <a:r>
              <a:rPr lang="zh-TW" altLang="en-US" dirty="0" smtClean="0">
                <a:latin typeface="Arial" pitchFamily="34" charset="0"/>
              </a:rPr>
              <a:t>月和</a:t>
            </a:r>
            <a:r>
              <a:rPr lang="en-US" altLang="zh-TW" dirty="0" smtClean="0">
                <a:latin typeface="Arial" pitchFamily="34" charset="0"/>
              </a:rPr>
              <a:t>2013</a:t>
            </a:r>
            <a:r>
              <a:rPr lang="zh-TW" altLang="en-US" dirty="0" smtClean="0">
                <a:latin typeface="Arial" pitchFamily="34" charset="0"/>
              </a:rPr>
              <a:t>年</a:t>
            </a:r>
            <a:r>
              <a:rPr lang="en-US" altLang="zh-TW" dirty="0" smtClean="0">
                <a:latin typeface="Arial" pitchFamily="34" charset="0"/>
              </a:rPr>
              <a:t>2</a:t>
            </a:r>
            <a:r>
              <a:rPr lang="zh-TW" altLang="en-US" dirty="0" smtClean="0">
                <a:latin typeface="Arial" pitchFamily="34" charset="0"/>
              </a:rPr>
              <a:t>月發表的兩篇報告，第一篇先評估事故發生一年內全世界民眾因核災所造成的劑量，第二篇再從這個結果去推算民眾的健康風險。第二篇報告除了民眾之外，也估算參與搶救的工作人員的罹癌風險。請注意民眾健康風險和搶救人員健康風險計算基礎的不同是，搶救人員劑量是測量的實際劑量，而一般民眾劑量是推估的值。研究結果顯示：對搶救人員而言，共</a:t>
            </a:r>
            <a:r>
              <a:rPr lang="zh-TW" altLang="en-US" sz="900" dirty="0">
                <a:latin typeface="標楷體" pitchFamily="65" charset="-120"/>
                <a:ea typeface="標楷體" pitchFamily="65" charset="-120"/>
                <a:cs typeface="Times New Roman" pitchFamily="18" charset="0"/>
              </a:rPr>
              <a:t>1</a:t>
            </a:r>
            <a:r>
              <a:rPr lang="en-US" altLang="zh-TW" sz="900" dirty="0">
                <a:latin typeface="標楷體" pitchFamily="65" charset="-120"/>
                <a:ea typeface="標楷體" pitchFamily="65" charset="-120"/>
                <a:cs typeface="Times New Roman" pitchFamily="18" charset="0"/>
              </a:rPr>
              <a:t>6000</a:t>
            </a:r>
            <a:r>
              <a:rPr lang="zh-TW" altLang="en-US" sz="900" dirty="0">
                <a:latin typeface="標楷體" pitchFamily="65" charset="-120"/>
                <a:ea typeface="標楷體" pitchFamily="65" charset="-120"/>
                <a:cs typeface="Times New Roman" pitchFamily="18" charset="0"/>
              </a:rPr>
              <a:t>人搶救人員中</a:t>
            </a:r>
            <a:r>
              <a:rPr lang="en-US" altLang="zh-TW" sz="900" dirty="0">
                <a:latin typeface="標楷體" pitchFamily="65" charset="-120"/>
                <a:ea typeface="標楷體" pitchFamily="65" charset="-120"/>
                <a:cs typeface="Times New Roman" pitchFamily="18" charset="0"/>
              </a:rPr>
              <a:t>99%</a:t>
            </a:r>
            <a:r>
              <a:rPr lang="zh-TW" altLang="en-US" sz="900" dirty="0">
                <a:latin typeface="標楷體" pitchFamily="65" charset="-120"/>
                <a:ea typeface="標楷體" pitchFamily="65" charset="-120"/>
                <a:cs typeface="Times New Roman" pitchFamily="18" charset="0"/>
              </a:rPr>
              <a:t>劑量小於</a:t>
            </a:r>
            <a:r>
              <a:rPr lang="en-US" altLang="zh-TW" sz="900" dirty="0">
                <a:latin typeface="標楷體" pitchFamily="65" charset="-120"/>
                <a:ea typeface="標楷體" pitchFamily="65" charset="-120"/>
                <a:cs typeface="Times New Roman" pitchFamily="18" charset="0"/>
              </a:rPr>
              <a:t>30</a:t>
            </a:r>
            <a:r>
              <a:rPr lang="zh-TW" altLang="en-US" sz="900" dirty="0">
                <a:latin typeface="標楷體" pitchFamily="65" charset="-120"/>
                <a:ea typeface="標楷體" pitchFamily="65" charset="-120"/>
                <a:cs typeface="Times New Roman" pitchFamily="18" charset="0"/>
              </a:rPr>
              <a:t>毫西弗，並無健康風險</a:t>
            </a:r>
            <a:r>
              <a:rPr lang="zh-TW" altLang="en-US" dirty="0" smtClean="0">
                <a:latin typeface="Arial" pitchFamily="34" charset="0"/>
              </a:rPr>
              <a:t>；而</a:t>
            </a:r>
            <a:r>
              <a:rPr lang="zh-TW" altLang="en-US" sz="900" dirty="0">
                <a:latin typeface="標楷體" pitchFamily="65" charset="-120"/>
                <a:ea typeface="標楷體" pitchFamily="65" charset="-120"/>
              </a:rPr>
              <a:t>約</a:t>
            </a:r>
            <a:r>
              <a:rPr lang="en-US" altLang="zh-TW" sz="900" dirty="0">
                <a:latin typeface="標楷體" pitchFamily="65" charset="-120"/>
                <a:ea typeface="標楷體" pitchFamily="65" charset="-120"/>
              </a:rPr>
              <a:t>200</a:t>
            </a:r>
            <a:r>
              <a:rPr lang="zh-TW" altLang="en-US" sz="900" dirty="0">
                <a:latin typeface="標楷體" pitchFamily="65" charset="-120"/>
                <a:ea typeface="標楷體" pitchFamily="65" charset="-120"/>
              </a:rPr>
              <a:t>人高於</a:t>
            </a:r>
            <a:r>
              <a:rPr lang="en-US" altLang="zh-TW" sz="900" dirty="0">
                <a:latin typeface="標楷體" pitchFamily="65" charset="-120"/>
                <a:ea typeface="標楷體" pitchFamily="65" charset="-120"/>
              </a:rPr>
              <a:t>200</a:t>
            </a:r>
            <a:r>
              <a:rPr lang="zh-TW" altLang="en-US" sz="900" dirty="0">
                <a:latin typeface="標楷體" pitchFamily="65" charset="-120"/>
                <a:ea typeface="標楷體" pitchFamily="65" charset="-120"/>
              </a:rPr>
              <a:t>毫西弗搶救人員中，</a:t>
            </a:r>
            <a:r>
              <a:rPr lang="en-US" altLang="zh-TW" sz="900" dirty="0">
                <a:latin typeface="標楷體" pitchFamily="65" charset="-120"/>
                <a:ea typeface="標楷體" pitchFamily="65" charset="-120"/>
              </a:rPr>
              <a:t>20</a:t>
            </a:r>
            <a:r>
              <a:rPr lang="zh-TW" altLang="en-US" sz="900" dirty="0">
                <a:latin typeface="標楷體" pitchFamily="65" charset="-120"/>
                <a:ea typeface="標楷體" pitchFamily="65" charset="-120"/>
              </a:rPr>
              <a:t>歲者罹患血癌及甲狀腺癌風險會較基準風險增加</a:t>
            </a:r>
            <a:r>
              <a:rPr lang="en-US" altLang="zh-TW" sz="900" dirty="0">
                <a:latin typeface="標楷體" pitchFamily="65" charset="-120"/>
                <a:ea typeface="標楷體" pitchFamily="65" charset="-120"/>
              </a:rPr>
              <a:t>28%</a:t>
            </a:r>
            <a:r>
              <a:rPr lang="zh-TW" altLang="zh-TW" sz="900" dirty="0">
                <a:latin typeface="Arial" pitchFamily="34" charset="0"/>
                <a:ea typeface="標楷體" pitchFamily="65" charset="-120"/>
              </a:rPr>
              <a:t>。</a:t>
            </a:r>
            <a:r>
              <a:rPr lang="zh-TW" altLang="en-US" dirty="0" smtClean="0">
                <a:latin typeface="Arial" pitchFamily="34" charset="0"/>
              </a:rPr>
              <a:t>對一般民眾而言，</a:t>
            </a:r>
            <a:r>
              <a:rPr lang="zh-TW" altLang="en-US" sz="900" dirty="0">
                <a:latin typeface="標楷體" pitchFamily="65" charset="-120"/>
                <a:ea typeface="標楷體" pitchFamily="65" charset="-120"/>
              </a:rPr>
              <a:t>除浪江町外，</a:t>
            </a:r>
            <a:r>
              <a:rPr lang="zh-TW" altLang="en-US" dirty="0" smtClean="0">
                <a:latin typeface="Arial" pitchFamily="34" charset="0"/>
              </a:rPr>
              <a:t>預估其他地區所接受的輻射劑量均小於</a:t>
            </a:r>
            <a:r>
              <a:rPr lang="en-US" altLang="zh-TW" dirty="0" smtClean="0">
                <a:latin typeface="Arial" pitchFamily="34" charset="0"/>
              </a:rPr>
              <a:t>10 </a:t>
            </a:r>
            <a:r>
              <a:rPr lang="zh-TW" altLang="en-US" dirty="0" smtClean="0">
                <a:latin typeface="Arial" pitchFamily="34" charset="0"/>
              </a:rPr>
              <a:t>毫西弗，對於日本其他地區之民眾健康風險很低，不會增加額外的癌症風險，也不會影響胚胎發育與妊娠</a:t>
            </a:r>
            <a:r>
              <a:rPr lang="zh-TW" altLang="en-US" sz="900" dirty="0">
                <a:latin typeface="標楷體" pitchFamily="65" charset="-120"/>
                <a:ea typeface="標楷體" pitchFamily="65" charset="-120"/>
              </a:rPr>
              <a:t>，即使在福島縣內其他區域也是如此</a:t>
            </a:r>
            <a:r>
              <a:rPr lang="zh-TW" altLang="zh-TW" sz="900" dirty="0" smtClean="0">
                <a:latin typeface="Arial" pitchFamily="34" charset="0"/>
                <a:ea typeface="標楷體" pitchFamily="65" charset="-120"/>
              </a:rPr>
              <a:t>。</a:t>
            </a:r>
            <a:endParaRPr lang="en-US" altLang="zh-TW" sz="900" dirty="0" smtClean="0">
              <a:latin typeface="Arial" pitchFamily="34" charset="0"/>
              <a:ea typeface="標楷體" pitchFamily="65" charset="-120"/>
            </a:endParaRPr>
          </a:p>
          <a:p>
            <a:r>
              <a:rPr lang="en-US" altLang="zh-TW" sz="900" dirty="0" smtClean="0">
                <a:latin typeface="Arial" pitchFamily="34" charset="0"/>
                <a:ea typeface="標楷體" pitchFamily="65" charset="-120"/>
              </a:rPr>
              <a:t>UNSCEAR</a:t>
            </a:r>
            <a:r>
              <a:rPr lang="zh-TW" altLang="en-US" sz="900" dirty="0" smtClean="0">
                <a:latin typeface="Arial" pitchFamily="34" charset="0"/>
                <a:ea typeface="標楷體" pitchFamily="65" charset="-120"/>
              </a:rPr>
              <a:t>最近出了</a:t>
            </a:r>
            <a:r>
              <a:rPr lang="en-US" altLang="zh-TW" sz="900" dirty="0" smtClean="0">
                <a:latin typeface="Arial" pitchFamily="34" charset="0"/>
                <a:ea typeface="標楷體" pitchFamily="65" charset="-120"/>
              </a:rPr>
              <a:t>2016</a:t>
            </a:r>
            <a:r>
              <a:rPr lang="zh-TW" altLang="en-US" sz="900" dirty="0" smtClean="0">
                <a:latin typeface="Arial" pitchFamily="34" charset="0"/>
                <a:ea typeface="標楷體" pitchFamily="65" charset="-120"/>
              </a:rPr>
              <a:t>的福島事件白皮書，結論是確認</a:t>
            </a:r>
            <a:r>
              <a:rPr lang="en-US" altLang="zh-TW" sz="900" dirty="0" smtClean="0">
                <a:latin typeface="Arial" pitchFamily="34" charset="0"/>
                <a:ea typeface="標楷體" pitchFamily="65" charset="-120"/>
              </a:rPr>
              <a:t>2013</a:t>
            </a:r>
            <a:r>
              <a:rPr lang="zh-TW" altLang="en-US" sz="900" dirty="0" smtClean="0">
                <a:latin typeface="Arial" pitchFamily="34" charset="0"/>
                <a:ea typeface="標楷體" pitchFamily="65" charset="-120"/>
              </a:rPr>
              <a:t>年報告的假設和結論仍然正確</a:t>
            </a:r>
            <a:r>
              <a:rPr lang="zh-TW" altLang="en-US" sz="900" dirty="0" smtClean="0">
                <a:latin typeface="Microsoft JhengHei"/>
                <a:ea typeface="Microsoft JhengHei"/>
              </a:rPr>
              <a:t>，那</a:t>
            </a:r>
            <a:r>
              <a:rPr lang="zh-TW" altLang="en-US" sz="900" dirty="0" smtClean="0">
                <a:latin typeface="Arial" pitchFamily="34" charset="0"/>
                <a:ea typeface="標楷體" pitchFamily="65" charset="-120"/>
              </a:rPr>
              <a:t>就是：民眾與工人接受的劑量很低所以風險也低，癌症發生率不會有變化，也不會因此產生畸形兒或遺傳性疾病。預計未來也不會有所改變。</a:t>
            </a:r>
          </a:p>
          <a:p>
            <a:r>
              <a:rPr lang="zh-TW" altLang="en-US" sz="900" dirty="0" smtClean="0">
                <a:latin typeface="Arial" pitchFamily="34" charset="0"/>
                <a:ea typeface="標楷體" pitchFamily="65" charset="-120"/>
              </a:rPr>
              <a:t>這份報告有以下國際組織的參與，聯合國糧食及農業組織</a:t>
            </a:r>
            <a:r>
              <a:rPr lang="en-US" altLang="zh-TW" sz="900" dirty="0" smtClean="0">
                <a:latin typeface="Arial" pitchFamily="34" charset="0"/>
                <a:ea typeface="標楷體" pitchFamily="65" charset="-120"/>
              </a:rPr>
              <a:t>(FAO)</a:t>
            </a:r>
            <a:r>
              <a:rPr lang="zh-TW" altLang="en-US" sz="900" dirty="0" smtClean="0">
                <a:latin typeface="Arial" pitchFamily="34" charset="0"/>
                <a:ea typeface="標楷體" pitchFamily="65" charset="-120"/>
              </a:rPr>
              <a:t>、國際原子能總署</a:t>
            </a:r>
            <a:r>
              <a:rPr lang="en-US" altLang="zh-TW" sz="900" dirty="0" smtClean="0">
                <a:latin typeface="Arial" pitchFamily="34" charset="0"/>
                <a:ea typeface="標楷體" pitchFamily="65" charset="-120"/>
              </a:rPr>
              <a:t>(IAEA)</a:t>
            </a:r>
            <a:r>
              <a:rPr lang="zh-TW" altLang="en-US" sz="900" dirty="0" smtClean="0">
                <a:latin typeface="Arial" pitchFamily="34" charset="0"/>
                <a:ea typeface="標楷體" pitchFamily="65" charset="-120"/>
              </a:rPr>
              <a:t>、世界衛生組織</a:t>
            </a:r>
            <a:r>
              <a:rPr lang="en-US" altLang="zh-TW" sz="900" dirty="0" smtClean="0">
                <a:latin typeface="Arial" pitchFamily="34" charset="0"/>
                <a:ea typeface="標楷體" pitchFamily="65" charset="-120"/>
              </a:rPr>
              <a:t>(WHO)</a:t>
            </a:r>
            <a:r>
              <a:rPr lang="zh-TW" altLang="en-US" sz="900" dirty="0" smtClean="0">
                <a:latin typeface="Arial" pitchFamily="34" charset="0"/>
                <a:ea typeface="標楷體" pitchFamily="65" charset="-120"/>
              </a:rPr>
              <a:t>和世界氣象組織</a:t>
            </a:r>
            <a:r>
              <a:rPr lang="en-US" altLang="zh-TW" sz="900" dirty="0" smtClean="0">
                <a:latin typeface="Arial" pitchFamily="34" charset="0"/>
                <a:ea typeface="標楷體" pitchFamily="65" charset="-120"/>
              </a:rPr>
              <a:t>(WMO)</a:t>
            </a:r>
            <a:r>
              <a:rPr lang="zh-TW" altLang="en-US" sz="900" dirty="0" smtClean="0">
                <a:latin typeface="Arial" pitchFamily="34" charset="0"/>
                <a:ea typeface="標楷體" pitchFamily="65" charset="-120"/>
              </a:rPr>
              <a:t>，這份結論也是上述組織的共識。</a:t>
            </a:r>
          </a:p>
          <a:p>
            <a:r>
              <a:rPr lang="zh-TW" altLang="en-US" sz="900" dirty="0" smtClean="0">
                <a:latin typeface="Arial" pitchFamily="34" charset="0"/>
                <a:ea typeface="標楷體" pitchFamily="65" charset="-120"/>
              </a:rPr>
              <a:t>報告連結：</a:t>
            </a:r>
          </a:p>
          <a:p>
            <a:r>
              <a:rPr lang="en-US" altLang="zh-TW" sz="900" dirty="0" smtClean="0">
                <a:latin typeface="Arial" pitchFamily="34" charset="0"/>
                <a:ea typeface="標楷體" pitchFamily="65" charset="-120"/>
              </a:rPr>
              <a:t>http://www.unscear.org/unscear/en/fukushima.html</a:t>
            </a:r>
          </a:p>
          <a:p>
            <a:r>
              <a:rPr lang="en-US" altLang="zh-TW" sz="900" dirty="0" smtClean="0">
                <a:latin typeface="Arial" pitchFamily="34" charset="0"/>
                <a:ea typeface="標楷體" pitchFamily="65" charset="-120"/>
              </a:rPr>
              <a:t>UNSCEAR Fukushima</a:t>
            </a:r>
          </a:p>
          <a:p>
            <a:r>
              <a:rPr lang="en-US" altLang="zh-TW" sz="900" dirty="0" smtClean="0">
                <a:latin typeface="Arial" pitchFamily="34" charset="0"/>
                <a:ea typeface="標楷體" pitchFamily="65" charset="-120"/>
              </a:rPr>
              <a:t>www.unscear.org</a:t>
            </a:r>
          </a:p>
          <a:p>
            <a:r>
              <a:rPr lang="en-US" altLang="zh-TW" sz="900" dirty="0" smtClean="0">
                <a:latin typeface="Arial" pitchFamily="34" charset="0"/>
                <a:ea typeface="標楷體" pitchFamily="65" charset="-120"/>
              </a:rPr>
              <a:t>The Fukushima-Daiichi nuclear power plant accident UNSCEAR's assessment of levels and effects of radiation exposure due to the nuclear accident after the 2011 great ..</a:t>
            </a:r>
            <a:r>
              <a:rPr lang="zh-TW" altLang="en-US" sz="900" dirty="0" smtClean="0">
                <a:latin typeface="Arial" pitchFamily="34" charset="0"/>
                <a:ea typeface="標楷體" pitchFamily="65" charset="-120"/>
              </a:rPr>
              <a:t>。</a:t>
            </a:r>
          </a:p>
          <a:p>
            <a:endParaRPr lang="zh-TW" altLang="en-US" sz="900" dirty="0">
              <a:latin typeface="Arial" pitchFamily="34" charset="0"/>
              <a:ea typeface="標楷體" pitchFamily="65" charset="-120"/>
            </a:endParaRPr>
          </a:p>
        </p:txBody>
      </p:sp>
    </p:spTree>
    <p:extLst>
      <p:ext uri="{BB962C8B-B14F-4D97-AF65-F5344CB8AC3E}">
        <p14:creationId xmlns:p14="http://schemas.microsoft.com/office/powerpoint/2010/main" val="34348874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p:cNvSpPr>
          <p:nvPr>
            <p:ph type="body" idx="1"/>
          </p:nvPr>
        </p:nvSpPr>
        <p:spPr/>
        <p:txBody>
          <a:bodyPr/>
          <a:lstStyle/>
          <a:p>
            <a:r>
              <a:rPr lang="en-US" altLang="zh-TW" sz="1400" dirty="0" smtClean="0"/>
              <a:t>52. </a:t>
            </a:r>
            <a:r>
              <a:rPr lang="zh-TW" altLang="en-US" sz="1400" dirty="0" smtClean="0"/>
              <a:t>在</a:t>
            </a:r>
            <a:r>
              <a:rPr lang="zh-TW" altLang="en-US" sz="1400" dirty="0" smtClean="0"/>
              <a:t>日本福島核災後，已將緊急應變計畫區範圍調整擴大為</a:t>
            </a:r>
            <a:r>
              <a:rPr lang="en-US" altLang="zh-TW" sz="1400" dirty="0" smtClean="0"/>
              <a:t>8</a:t>
            </a:r>
            <a:r>
              <a:rPr lang="zh-TW" altLang="en-US" sz="1400" dirty="0" smtClean="0"/>
              <a:t>公里，</a:t>
            </a:r>
          </a:p>
          <a:p>
            <a:r>
              <a:rPr lang="zh-TW" altLang="en-US" sz="1400" b="1" dirty="0" smtClean="0"/>
              <a:t>「緊急應變計畫區」不等同於「實際的疏散範圍」</a:t>
            </a:r>
            <a:r>
              <a:rPr lang="zh-TW" altLang="en-US" sz="1400" dirty="0" smtClean="0"/>
              <a:t>，萬一發生核子事故且因放射性物質外釋會影響到民眾輻射安全，而需進行民眾疏散時，「實際疏散範圍」除考量事故當時機組狀況外，並須視放射性物質外釋情形及當時氣象條件來評估決定疏散範圍；以日本福島事故為例，其疏散範圍是從事故發生時的</a:t>
            </a:r>
            <a:r>
              <a:rPr lang="en-US" altLang="zh-TW" sz="1400" dirty="0" smtClean="0"/>
              <a:t>3</a:t>
            </a:r>
            <a:r>
              <a:rPr lang="zh-TW" altLang="en-US" sz="1400" dirty="0" smtClean="0"/>
              <a:t>公里，因事故惡化逐步擴大到</a:t>
            </a:r>
            <a:r>
              <a:rPr lang="en-US" altLang="zh-TW" sz="1400" dirty="0" smtClean="0"/>
              <a:t>10</a:t>
            </a:r>
            <a:r>
              <a:rPr lang="zh-TW" altLang="en-US" sz="1400" dirty="0" smtClean="0"/>
              <a:t>、</a:t>
            </a:r>
            <a:r>
              <a:rPr lang="en-US" altLang="zh-TW" sz="1400" dirty="0" smtClean="0"/>
              <a:t>20</a:t>
            </a:r>
            <a:r>
              <a:rPr lang="zh-TW" altLang="en-US" sz="1400" dirty="0" smtClean="0"/>
              <a:t>公里。而放射性物質的外釋會因氣象狀況，尤其風向產生不同的分布，主要影響是下風向地區，以日本福島事故為例，放射性物質的外釋分布並不是整個全區，而是西北方的扇形區域。  </a:t>
            </a:r>
          </a:p>
          <a:p>
            <a:r>
              <a:rPr lang="en-US" altLang="zh-TW" sz="1400" b="1" dirty="0" smtClean="0"/>
              <a:t>3</a:t>
            </a:r>
            <a:r>
              <a:rPr lang="zh-TW" altLang="en-US" sz="1400" b="1" dirty="0" smtClean="0"/>
              <a:t>公里預防疏散區：</a:t>
            </a:r>
            <a:r>
              <a:rPr lang="zh-TW" altLang="en-US" sz="1400" dirty="0" smtClean="0"/>
              <a:t>指核子事故發生時，考量事故嚴重性，經評估機組系統恐無法有效控制，或有些微放射性物質外釋或外釋之虞，由核子事故中央災害應變中心指揮官下令疏散。 </a:t>
            </a:r>
          </a:p>
          <a:p>
            <a:r>
              <a:rPr lang="en-US" altLang="zh-TW" sz="1400" b="1" dirty="0" smtClean="0"/>
              <a:t>8</a:t>
            </a:r>
            <a:r>
              <a:rPr lang="zh-TW" altLang="en-US" sz="1400" b="1" dirty="0" smtClean="0"/>
              <a:t>公里緊急應變區：</a:t>
            </a:r>
            <a:r>
              <a:rPr lang="zh-TW" altLang="en-US" sz="1400" dirty="0" smtClean="0"/>
              <a:t>指核子事故發生時，必須實施核子事故緊急應變計畫及即時採取民眾防護措施之區域。</a:t>
            </a:r>
          </a:p>
          <a:p>
            <a:r>
              <a:rPr lang="en-US" altLang="zh-TW" sz="1400" b="1" dirty="0" smtClean="0"/>
              <a:t>16</a:t>
            </a:r>
            <a:r>
              <a:rPr lang="zh-TW" altLang="en-US" sz="1400" b="1" dirty="0" smtClean="0"/>
              <a:t>公里防護準備區：</a:t>
            </a:r>
            <a:r>
              <a:rPr lang="zh-TW" altLang="en-US" sz="1400" dirty="0" smtClean="0"/>
              <a:t>指緊接緊急應變計畫區之區域，為因應核子事故持續惡化而預為規劃民眾防護措施之區域，其範圍為緊急應變計畫區半徑之二倍。 </a:t>
            </a:r>
          </a:p>
        </p:txBody>
      </p:sp>
    </p:spTree>
    <p:extLst>
      <p:ext uri="{BB962C8B-B14F-4D97-AF65-F5344CB8AC3E}">
        <p14:creationId xmlns:p14="http://schemas.microsoft.com/office/powerpoint/2010/main" val="4687104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53.</a:t>
            </a:r>
            <a:r>
              <a:rPr lang="zh-TW" altLang="en-US" dirty="0" smtClean="0"/>
              <a:t>最後我們來談核廢料。至於說「核廢料無解」指的是核廢料長期處置場所還沒找到，究其原因實不是技術上的問題，也不是在國內找不到可以長期安全處置的場址，而是因為問題被泛政治化。</a:t>
            </a:r>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53</a:t>
            </a:fld>
            <a:endParaRPr kumimoji="1" lang="zh-TW" altLang="en-US"/>
          </a:p>
        </p:txBody>
      </p:sp>
    </p:spTree>
    <p:extLst>
      <p:ext uri="{BB962C8B-B14F-4D97-AF65-F5344CB8AC3E}">
        <p14:creationId xmlns:p14="http://schemas.microsoft.com/office/powerpoint/2010/main" val="14330577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Rectangle 3"/>
          <p:cNvSpPr>
            <a:spLocks noGrp="1" noChangeArrowheads="1"/>
          </p:cNvSpPr>
          <p:nvPr>
            <p:ph type="body" idx="1"/>
          </p:nvPr>
        </p:nvSpPr>
        <p:spPr/>
        <p:txBody>
          <a:bodyPr/>
          <a:lstStyle/>
          <a:p>
            <a:pPr>
              <a:spcBef>
                <a:spcPct val="0"/>
              </a:spcBef>
            </a:pPr>
            <a:r>
              <a:rPr lang="en-US" altLang="zh-TW" sz="1400" dirty="0" smtClean="0">
                <a:latin typeface="新細明體" panose="02020500000000000000" pitchFamily="18" charset="-120"/>
                <a:ea typeface="Mangal" pitchFamily="2" charset="-120"/>
              </a:rPr>
              <a:t>54. </a:t>
            </a:r>
            <a:r>
              <a:rPr lang="zh-TW" altLang="hi-IN" sz="1400" dirty="0" smtClean="0">
                <a:latin typeface="新細明體" panose="02020500000000000000" pitchFamily="18" charset="-120"/>
                <a:ea typeface="Mangal" pitchFamily="2" charset="-120"/>
              </a:rPr>
              <a:t>低</a:t>
            </a:r>
            <a:r>
              <a:rPr lang="zh-TW" altLang="en-US" sz="1400" dirty="0" smtClean="0">
                <a:latin typeface="新細明體" panose="02020500000000000000" pitchFamily="18" charset="-120"/>
              </a:rPr>
              <a:t>階</a:t>
            </a:r>
            <a:r>
              <a:rPr lang="zh-TW" altLang="hi-IN" sz="1400" dirty="0" smtClean="0">
                <a:latin typeface="新細明體" panose="02020500000000000000" pitchFamily="18" charset="-120"/>
                <a:ea typeface="Mangal" pitchFamily="2" charset="-120"/>
              </a:rPr>
              <a:t>核廢料，</a:t>
            </a:r>
            <a:r>
              <a:rPr lang="zh-TW" altLang="en-US" sz="1400" dirty="0" smtClean="0">
                <a:latin typeface="新細明體" panose="02020500000000000000" pitchFamily="18" charset="-120"/>
                <a:ea typeface="Mangal" pitchFamily="2" charset="-120"/>
              </a:rPr>
              <a:t>與</a:t>
            </a:r>
            <a:r>
              <a:rPr lang="zh-TW" altLang="hi-IN" sz="1400" dirty="0" smtClean="0">
                <a:latin typeface="新細明體" panose="02020500000000000000" pitchFamily="18" charset="-120"/>
                <a:ea typeface="Mangal" pitchFamily="2" charset="-120"/>
              </a:rPr>
              <a:t>有別於備供最終處置之用過核子燃料，主要來源為核能電廠之受污染衣物、工具及廢棄的零組件等，約占</a:t>
            </a:r>
            <a:r>
              <a:rPr lang="hi-IN" altLang="zh-TW" sz="1400" dirty="0" smtClean="0">
                <a:latin typeface="新細明體" panose="02020500000000000000" pitchFamily="18" charset="-120"/>
                <a:ea typeface="Mangal" pitchFamily="2" charset="-120"/>
              </a:rPr>
              <a:t>90</a:t>
            </a:r>
            <a:r>
              <a:rPr lang="en-US" altLang="zh-TW" sz="1400" dirty="0" smtClean="0">
                <a:latin typeface="新細明體" panose="02020500000000000000" pitchFamily="18" charset="-120"/>
              </a:rPr>
              <a:t>%</a:t>
            </a:r>
            <a:r>
              <a:rPr lang="zh-TW" altLang="en-US" sz="1400" dirty="0" smtClean="0">
                <a:latin typeface="新細明體" panose="02020500000000000000" pitchFamily="18" charset="-120"/>
              </a:rPr>
              <a:t>；而來自醫、農、工、研等放射性物質小產源計有</a:t>
            </a:r>
            <a:r>
              <a:rPr lang="hi-IN" altLang="zh-TW" sz="1400" dirty="0" smtClean="0">
                <a:latin typeface="新細明體" panose="02020500000000000000" pitchFamily="18" charset="-120"/>
                <a:ea typeface="Mangal" pitchFamily="2" charset="-120"/>
              </a:rPr>
              <a:t>700</a:t>
            </a:r>
            <a:r>
              <a:rPr lang="zh-TW" altLang="en-US" sz="1400" dirty="0" smtClean="0">
                <a:latin typeface="新細明體" panose="02020500000000000000" pitchFamily="18" charset="-120"/>
              </a:rPr>
              <a:t>多個機構，約占</a:t>
            </a:r>
            <a:r>
              <a:rPr lang="hi-IN" altLang="zh-TW" sz="1400" dirty="0" smtClean="0">
                <a:latin typeface="新細明體" panose="02020500000000000000" pitchFamily="18" charset="-120"/>
                <a:ea typeface="Mangal" pitchFamily="2" charset="-120"/>
              </a:rPr>
              <a:t>10</a:t>
            </a:r>
            <a:r>
              <a:rPr lang="en-US" altLang="zh-TW" sz="1400" dirty="0" smtClean="0">
                <a:latin typeface="新細明體" panose="02020500000000000000" pitchFamily="18" charset="-120"/>
              </a:rPr>
              <a:t>%</a:t>
            </a:r>
            <a:r>
              <a:rPr lang="zh-TW" altLang="en-US" sz="1400" dirty="0" smtClean="0">
                <a:latin typeface="新細明體" panose="02020500000000000000" pitchFamily="18" charset="-120"/>
              </a:rPr>
              <a:t>。這些具有放射性或受放射性物質汙染之廢棄物，應予以妥善處理。</a:t>
            </a:r>
          </a:p>
          <a:p>
            <a:pPr>
              <a:spcBef>
                <a:spcPct val="0"/>
              </a:spcBef>
            </a:pPr>
            <a:r>
              <a:rPr lang="zh-TW" altLang="hi-IN" sz="1400" dirty="0" smtClean="0">
                <a:latin typeface="新細明體" panose="02020500000000000000" pitchFamily="18" charset="-120"/>
                <a:ea typeface="Mangal" pitchFamily="2" charset="-120"/>
              </a:rPr>
              <a:t>用過核燃料從反應器爐心退出後，因為具有很高的衰變熱及放射性，必須先貯存在廠房內的燃料池，經過一段時間的冷卻，以利後續的作業。</a:t>
            </a:r>
            <a:r>
              <a:rPr lang="zh-TW" altLang="en-US" sz="1400" dirty="0" smtClean="0">
                <a:latin typeface="新細明體" panose="02020500000000000000" pitchFamily="18" charset="-120"/>
              </a:rPr>
              <a:t> </a:t>
            </a:r>
            <a:endParaRPr lang="zh-TW" altLang="en-US" sz="1400" dirty="0" smtClean="0">
              <a:solidFill>
                <a:schemeClr val="accent2"/>
              </a:solidFill>
              <a:latin typeface="新細明體" panose="02020500000000000000" pitchFamily="18" charset="-120"/>
            </a:endParaRPr>
          </a:p>
          <a:p>
            <a:pPr>
              <a:spcBef>
                <a:spcPct val="0"/>
              </a:spcBef>
            </a:pPr>
            <a:r>
              <a:rPr lang="zh-TW" altLang="en-US" sz="1400" dirty="0" smtClean="0">
                <a:solidFill>
                  <a:schemeClr val="accent2"/>
                </a:solidFill>
                <a:latin typeface="新細明體" panose="02020500000000000000" pitchFamily="18" charset="-120"/>
              </a:rPr>
              <a:t>核廢料議題本質；</a:t>
            </a:r>
            <a:r>
              <a:rPr lang="zh-TW" altLang="en-US" sz="1400" dirty="0" smtClean="0">
                <a:latin typeface="新細明體" panose="02020500000000000000" pitchFamily="18" charset="-120"/>
              </a:rPr>
              <a:t>國內外核能發電國家多面臨困難，技術層面有解，非技術層面難解。</a:t>
            </a:r>
          </a:p>
          <a:p>
            <a:pPr marL="358775" lvl="1">
              <a:spcBef>
                <a:spcPct val="0"/>
              </a:spcBef>
            </a:pPr>
            <a:r>
              <a:rPr lang="zh-TW" altLang="en-US" sz="1400" dirty="0" smtClean="0">
                <a:latin typeface="新細明體" panose="02020500000000000000" pitchFamily="18" charset="-120"/>
              </a:rPr>
              <a:t>非技術層面的因素，包括環保、社會、政治、世代</a:t>
            </a:r>
            <a:r>
              <a:rPr lang="zh-TW" altLang="zh-TW" sz="1400" dirty="0" smtClean="0">
                <a:latin typeface="新細明體" panose="02020500000000000000" pitchFamily="18" charset="-120"/>
              </a:rPr>
              <a:t>正</a:t>
            </a:r>
            <a:r>
              <a:rPr lang="zh-TW" altLang="en-US" sz="1400" dirty="0" smtClean="0">
                <a:latin typeface="新細明體" panose="02020500000000000000" pitchFamily="18" charset="-120"/>
              </a:rPr>
              <a:t>義等， 不易達成共識。</a:t>
            </a:r>
          </a:p>
          <a:p>
            <a:pPr marL="358775" lvl="1">
              <a:spcBef>
                <a:spcPct val="0"/>
              </a:spcBef>
            </a:pPr>
            <a:r>
              <a:rPr lang="zh-TW" altLang="en-US" sz="1400" dirty="0" smtClean="0">
                <a:latin typeface="新細明體" panose="02020500000000000000" pitchFamily="18" charset="-120"/>
              </a:rPr>
              <a:t>處置</a:t>
            </a:r>
            <a:r>
              <a:rPr lang="zh-TW" altLang="zh-TW" sz="1400" dirty="0" smtClean="0">
                <a:latin typeface="新細明體" panose="02020500000000000000" pitchFamily="18" charset="-120"/>
              </a:rPr>
              <a:t>場</a:t>
            </a:r>
            <a:r>
              <a:rPr lang="zh-TW" altLang="en-US" sz="1400" dirty="0" smtClean="0">
                <a:latin typeface="新細明體" panose="02020500000000000000" pitchFamily="18" charset="-120"/>
              </a:rPr>
              <a:t>選址</a:t>
            </a:r>
            <a:r>
              <a:rPr lang="zh-TW" altLang="zh-TW" sz="1400" dirty="0" smtClean="0">
                <a:latin typeface="新細明體" panose="02020500000000000000" pitchFamily="18" charset="-120"/>
              </a:rPr>
              <a:t>面臨</a:t>
            </a:r>
            <a:r>
              <a:rPr lang="zh-TW" altLang="en-US" sz="1400" dirty="0" smtClean="0">
                <a:latin typeface="新細明體" panose="02020500000000000000" pitchFamily="18" charset="-120"/>
              </a:rPr>
              <a:t>困境的主因</a:t>
            </a:r>
            <a:r>
              <a:rPr lang="en-US" altLang="zh-TW" sz="1400" dirty="0" smtClean="0">
                <a:latin typeface="新細明體" panose="02020500000000000000" pitchFamily="18" charset="-120"/>
              </a:rPr>
              <a:t>:</a:t>
            </a:r>
          </a:p>
          <a:p>
            <a:pPr marL="358775" lvl="1">
              <a:spcBef>
                <a:spcPct val="0"/>
              </a:spcBef>
            </a:pPr>
            <a:r>
              <a:rPr lang="zh-TW" altLang="en-US" sz="1400" dirty="0" smtClean="0">
                <a:latin typeface="新細明體" panose="02020500000000000000" pitchFamily="18" charset="-120"/>
              </a:rPr>
              <a:t>  </a:t>
            </a:r>
            <a:r>
              <a:rPr lang="en-US" altLang="zh-TW" sz="1400" dirty="0" smtClean="0">
                <a:latin typeface="新細明體" panose="02020500000000000000" pitchFamily="18" charset="-120"/>
              </a:rPr>
              <a:t>--</a:t>
            </a:r>
            <a:r>
              <a:rPr lang="zh-TW" altLang="en-US" sz="1400" dirty="0" smtClean="0">
                <a:latin typeface="新細明體" panose="02020500000000000000" pitchFamily="18" charset="-120"/>
              </a:rPr>
              <a:t>民眾：別在我家後院</a:t>
            </a:r>
            <a:r>
              <a:rPr lang="en-US" altLang="zh-TW" sz="1400" dirty="0" smtClean="0">
                <a:latin typeface="新細明體" panose="02020500000000000000" pitchFamily="18" charset="-120"/>
              </a:rPr>
              <a:t>(NOT IN MY BACKYARD</a:t>
            </a:r>
            <a:r>
              <a:rPr lang="zh-TW" altLang="en-US" sz="1400" dirty="0" smtClean="0">
                <a:latin typeface="新細明體" panose="02020500000000000000" pitchFamily="18" charset="-120"/>
              </a:rPr>
              <a:t>鄰避效應</a:t>
            </a:r>
            <a:r>
              <a:rPr lang="en-US" altLang="zh-TW" sz="1400" dirty="0" smtClean="0">
                <a:latin typeface="新細明體" panose="02020500000000000000" pitchFamily="18" charset="-120"/>
              </a:rPr>
              <a:t>)</a:t>
            </a:r>
            <a:r>
              <a:rPr lang="zh-TW" altLang="en-US" sz="1400" dirty="0" smtClean="0">
                <a:latin typeface="新細明體" panose="02020500000000000000" pitchFamily="18" charset="-120"/>
              </a:rPr>
              <a:t>。</a:t>
            </a:r>
          </a:p>
          <a:p>
            <a:pPr marL="358775" lvl="1">
              <a:spcBef>
                <a:spcPct val="0"/>
              </a:spcBef>
            </a:pPr>
            <a:r>
              <a:rPr lang="zh-TW" altLang="en-US" sz="1400" dirty="0" smtClean="0">
                <a:latin typeface="新細明體" panose="02020500000000000000" pitchFamily="18" charset="-120"/>
              </a:rPr>
              <a:t>  </a:t>
            </a:r>
            <a:r>
              <a:rPr lang="en-US" altLang="zh-TW" sz="1400" dirty="0" smtClean="0">
                <a:latin typeface="新細明體" panose="02020500000000000000" pitchFamily="18" charset="-120"/>
              </a:rPr>
              <a:t>--</a:t>
            </a:r>
            <a:r>
              <a:rPr lang="zh-TW" altLang="zh-TW" sz="1400" dirty="0" smtClean="0">
                <a:latin typeface="新細明體" panose="02020500000000000000" pitchFamily="18" charset="-120"/>
              </a:rPr>
              <a:t>官員：</a:t>
            </a:r>
            <a:r>
              <a:rPr lang="zh-TW" altLang="en-US" sz="1400" dirty="0" smtClean="0">
                <a:latin typeface="新細明體" panose="02020500000000000000" pitchFamily="18" charset="-120"/>
              </a:rPr>
              <a:t>別在我</a:t>
            </a:r>
            <a:r>
              <a:rPr lang="zh-TW" altLang="zh-TW" sz="1400" dirty="0" smtClean="0">
                <a:latin typeface="新細明體" panose="02020500000000000000" pitchFamily="18" charset="-120"/>
              </a:rPr>
              <a:t>的</a:t>
            </a:r>
            <a:r>
              <a:rPr lang="zh-TW" altLang="en-US" sz="1400" dirty="0" smtClean="0">
                <a:latin typeface="新細明體" panose="02020500000000000000" pitchFamily="18" charset="-120"/>
              </a:rPr>
              <a:t>任內</a:t>
            </a:r>
            <a:r>
              <a:rPr lang="en-US" altLang="zh-TW" sz="1400" dirty="0" smtClean="0">
                <a:latin typeface="新細明體" panose="02020500000000000000" pitchFamily="18" charset="-120"/>
              </a:rPr>
              <a:t>(NOT IN MY TURN)</a:t>
            </a:r>
          </a:p>
          <a:p>
            <a:pPr marL="358775" lvl="1">
              <a:spcBef>
                <a:spcPct val="0"/>
              </a:spcBef>
            </a:pPr>
            <a:r>
              <a:rPr lang="en-US" altLang="zh-TW" sz="1400" dirty="0" smtClean="0">
                <a:latin typeface="新細明體" panose="02020500000000000000" pitchFamily="18" charset="-120"/>
              </a:rPr>
              <a:t>  --</a:t>
            </a:r>
            <a:r>
              <a:rPr lang="zh-TW" altLang="en-US" sz="1400" dirty="0" smtClean="0">
                <a:latin typeface="新細明體" panose="02020500000000000000" pitchFamily="18" charset="-120"/>
              </a:rPr>
              <a:t>法律：地方公投</a:t>
            </a:r>
            <a:r>
              <a:rPr lang="en-US" altLang="zh-TW" sz="1400" dirty="0" smtClean="0">
                <a:latin typeface="新細明體" panose="02020500000000000000" pitchFamily="18" charset="-120"/>
              </a:rPr>
              <a:t>﹙</a:t>
            </a:r>
            <a:r>
              <a:rPr lang="zh-TW" altLang="en-US" sz="1400" dirty="0" smtClean="0">
                <a:latin typeface="新細明體" panose="02020500000000000000" pitchFamily="18" charset="-120"/>
              </a:rPr>
              <a:t>韓國成功、瑞士</a:t>
            </a:r>
            <a:r>
              <a:rPr lang="zh-TW" altLang="zh-TW" sz="1400" dirty="0" smtClean="0">
                <a:latin typeface="新細明體" panose="02020500000000000000" pitchFamily="18" charset="-120"/>
              </a:rPr>
              <a:t>仍</a:t>
            </a:r>
            <a:r>
              <a:rPr lang="zh-TW" altLang="en-US" sz="1400" dirty="0" smtClean="0">
                <a:latin typeface="新細明體" panose="02020500000000000000" pitchFamily="18" charset="-120"/>
              </a:rPr>
              <a:t>在努力</a:t>
            </a:r>
            <a:r>
              <a:rPr lang="en-US" altLang="zh-TW" sz="1400" dirty="0" smtClean="0">
                <a:latin typeface="新細明體" panose="02020500000000000000" pitchFamily="18" charset="-120"/>
              </a:rPr>
              <a:t>﹚</a:t>
            </a:r>
          </a:p>
          <a:p>
            <a:pPr>
              <a:spcBef>
                <a:spcPct val="0"/>
              </a:spcBef>
            </a:pPr>
            <a:endParaRPr lang="zh-TW" altLang="en-US" sz="1400" dirty="0" smtClean="0">
              <a:latin typeface="Arial" panose="020B0604020202020204" pitchFamily="34" charset="0"/>
            </a:endParaRPr>
          </a:p>
        </p:txBody>
      </p:sp>
      <p:sp>
        <p:nvSpPr>
          <p:cNvPr id="33795" name="頁尾版面配置區 3"/>
          <p:cNvSpPr>
            <a:spLocks noGrp="1"/>
          </p:cNvSpPr>
          <p:nvPr>
            <p:ph type="ftr" sz="quarter" idx="4"/>
          </p:nvPr>
        </p:nvSpPr>
        <p:spPr>
          <a:noFill/>
        </p:spPr>
        <p:txBody>
          <a:bodyPr/>
          <a:lstStyle>
            <a:lvl1pPr defTabSz="947738">
              <a:defRPr kumimoji="1">
                <a:solidFill>
                  <a:schemeClr val="tx1"/>
                </a:solidFill>
                <a:latin typeface="Arial" panose="020B0604020202020204" pitchFamily="34" charset="0"/>
                <a:ea typeface="新細明體" panose="02020500000000000000" pitchFamily="18" charset="-120"/>
              </a:defRPr>
            </a:lvl1pPr>
            <a:lvl2pPr marL="776288" indent="-298450" defTabSz="947738">
              <a:defRPr kumimoji="1">
                <a:solidFill>
                  <a:schemeClr val="tx1"/>
                </a:solidFill>
                <a:latin typeface="Arial" panose="020B0604020202020204" pitchFamily="34" charset="0"/>
                <a:ea typeface="新細明體" panose="02020500000000000000" pitchFamily="18" charset="-120"/>
              </a:defRPr>
            </a:lvl2pPr>
            <a:lvl3pPr marL="1193800" indent="-239713" defTabSz="947738">
              <a:defRPr kumimoji="1">
                <a:solidFill>
                  <a:schemeClr val="tx1"/>
                </a:solidFill>
                <a:latin typeface="Arial" panose="020B0604020202020204" pitchFamily="34" charset="0"/>
                <a:ea typeface="新細明體" panose="02020500000000000000" pitchFamily="18" charset="-120"/>
              </a:defRPr>
            </a:lvl3pPr>
            <a:lvl4pPr marL="1670050" indent="-238125" defTabSz="947738">
              <a:defRPr kumimoji="1">
                <a:solidFill>
                  <a:schemeClr val="tx1"/>
                </a:solidFill>
                <a:latin typeface="Arial" panose="020B0604020202020204" pitchFamily="34" charset="0"/>
                <a:ea typeface="新細明體" panose="02020500000000000000" pitchFamily="18" charset="-120"/>
              </a:defRPr>
            </a:lvl4pPr>
            <a:lvl5pPr marL="2147888" indent="-238125" defTabSz="947738">
              <a:defRPr kumimoji="1">
                <a:solidFill>
                  <a:schemeClr val="tx1"/>
                </a:solidFill>
                <a:latin typeface="Arial" panose="020B0604020202020204" pitchFamily="34" charset="0"/>
                <a:ea typeface="新細明體" panose="02020500000000000000" pitchFamily="18" charset="-120"/>
              </a:defRPr>
            </a:lvl5pPr>
            <a:lvl6pPr marL="2605088" indent="-238125" defTabSz="9477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62288" indent="-238125" defTabSz="9477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19488" indent="-238125" defTabSz="9477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76688" indent="-238125" defTabSz="9477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en-US" altLang="zh-TW"/>
          </a:p>
        </p:txBody>
      </p:sp>
    </p:spTree>
    <p:extLst>
      <p:ext uri="{BB962C8B-B14F-4D97-AF65-F5344CB8AC3E}">
        <p14:creationId xmlns:p14="http://schemas.microsoft.com/office/powerpoint/2010/main" val="3424982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p:cNvSpPr>
          <p:nvPr>
            <p:ph type="body" idx="1"/>
          </p:nvPr>
        </p:nvSpPr>
        <p:spPr/>
        <p:txBody>
          <a:bodyPr/>
          <a:lstStyle/>
          <a:p>
            <a:r>
              <a:rPr lang="en-US" altLang="zh-TW" sz="1400" dirty="0" smtClean="0"/>
              <a:t>55. </a:t>
            </a:r>
            <a:r>
              <a:rPr lang="zh-TW" altLang="en-US" sz="1400" dirty="0" smtClean="0"/>
              <a:t>各廠現代化倉庫且容量足夠，貯存安全無虞！蘭嶼桶檢整重裝完畢，恢復靜態貯存，無安全疑慮</a:t>
            </a:r>
          </a:p>
        </p:txBody>
      </p:sp>
    </p:spTree>
    <p:extLst>
      <p:ext uri="{BB962C8B-B14F-4D97-AF65-F5344CB8AC3E}">
        <p14:creationId xmlns:p14="http://schemas.microsoft.com/office/powerpoint/2010/main" val="4655213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Rectangle 3"/>
          <p:cNvSpPr>
            <a:spLocks noGrp="1"/>
          </p:cNvSpPr>
          <p:nvPr>
            <p:ph type="body" idx="1"/>
          </p:nvPr>
        </p:nvSpPr>
        <p:spPr/>
        <p:txBody>
          <a:bodyPr/>
          <a:lstStyle/>
          <a:p>
            <a:pPr>
              <a:lnSpc>
                <a:spcPct val="120000"/>
              </a:lnSpc>
              <a:spcBef>
                <a:spcPct val="0"/>
              </a:spcBef>
            </a:pPr>
            <a:r>
              <a:rPr lang="en-US" altLang="zh-TW" sz="1400" dirty="0" smtClean="0"/>
              <a:t>56. </a:t>
            </a:r>
            <a:r>
              <a:rPr lang="zh-TW" altLang="en-US" sz="1400" dirty="0" smtClean="0"/>
              <a:t>低放廢棄物處置必須配合環境與廢棄物特性等進行通盤考量，所以各國採取的作法不盡相同，惟均採多重障壁概念來處置其低放射性廢棄物，使其與人類生活圈隔絕。</a:t>
            </a:r>
            <a:endParaRPr lang="en-US" altLang="zh-TW" sz="1400" dirty="0" smtClean="0"/>
          </a:p>
          <a:p>
            <a:pPr>
              <a:spcBef>
                <a:spcPct val="0"/>
              </a:spcBef>
            </a:pPr>
            <a:r>
              <a:rPr lang="zh-TW" altLang="en-US" sz="1400" dirty="0" smtClean="0">
                <a:latin typeface="新細明體" panose="02020500000000000000" pitchFamily="18" charset="-120"/>
              </a:rPr>
              <a:t>國外低放處置場 </a:t>
            </a:r>
            <a:r>
              <a:rPr lang="zh-TW" altLang="en-US" sz="1400" dirty="0" smtClean="0"/>
              <a:t>：</a:t>
            </a:r>
            <a:r>
              <a:rPr lang="zh-TW" altLang="en-US" sz="1400" dirty="0" smtClean="0">
                <a:latin typeface="新細明體" panose="02020500000000000000" pitchFamily="18" charset="-120"/>
              </a:rPr>
              <a:t>目前美國、日本、法國、英國、瑞典及芬蘭等有</a:t>
            </a:r>
            <a:r>
              <a:rPr lang="en-US" altLang="zh-TW" sz="1400" dirty="0" smtClean="0">
                <a:latin typeface="新細明體" panose="02020500000000000000" pitchFamily="18" charset="-120"/>
              </a:rPr>
              <a:t>34 </a:t>
            </a:r>
            <a:r>
              <a:rPr lang="zh-TW" altLang="en-US" sz="1400" dirty="0" smtClean="0">
                <a:latin typeface="新細明體" panose="02020500000000000000" pitchFamily="18" charset="-120"/>
              </a:rPr>
              <a:t>個國家，都已興建低放射性廢棄物最終處置場， 迄今共計有</a:t>
            </a:r>
            <a:r>
              <a:rPr lang="en-US" altLang="zh-TW" sz="1400" dirty="0" smtClean="0">
                <a:latin typeface="新細明體" panose="02020500000000000000" pitchFamily="18" charset="-120"/>
              </a:rPr>
              <a:t>80 </a:t>
            </a:r>
            <a:r>
              <a:rPr lang="zh-TW" altLang="en-US" sz="1400" dirty="0" smtClean="0">
                <a:latin typeface="新細明體" panose="02020500000000000000" pitchFamily="18" charset="-120"/>
              </a:rPr>
              <a:t>個處置場，均在安全運轉中。美國南卡羅萊州 </a:t>
            </a:r>
            <a:r>
              <a:rPr lang="en-US" altLang="zh-TW" sz="1400" dirty="0" smtClean="0">
                <a:latin typeface="新細明體" panose="02020500000000000000" pitchFamily="18" charset="-120"/>
              </a:rPr>
              <a:t>Barnwell</a:t>
            </a:r>
            <a:r>
              <a:rPr lang="zh-TW" altLang="en-US" sz="1400" dirty="0" smtClean="0">
                <a:latin typeface="新細明體" panose="02020500000000000000" pitchFamily="18" charset="-120"/>
              </a:rPr>
              <a:t>處置場 自</a:t>
            </a:r>
            <a:r>
              <a:rPr lang="en-US" altLang="zh-TW" sz="1400" dirty="0" smtClean="0">
                <a:latin typeface="新細明體" panose="02020500000000000000" pitchFamily="18" charset="-120"/>
              </a:rPr>
              <a:t>1971</a:t>
            </a:r>
            <a:r>
              <a:rPr lang="zh-TW" altLang="en-US" sz="1400" dirty="0" smtClean="0">
                <a:latin typeface="新細明體" panose="02020500000000000000" pitchFamily="18" charset="-120"/>
              </a:rPr>
              <a:t>年即開始運轉。</a:t>
            </a:r>
            <a:r>
              <a:rPr lang="zh-TW" altLang="en-US" sz="1400" dirty="0" smtClean="0"/>
              <a:t>鄰近的南韓亦於</a:t>
            </a:r>
            <a:r>
              <a:rPr lang="en-US" altLang="zh-TW" sz="1400" dirty="0" smtClean="0"/>
              <a:t>2005</a:t>
            </a:r>
            <a:r>
              <a:rPr lang="zh-TW" altLang="en-US" sz="1400" dirty="0" smtClean="0"/>
              <a:t>年經由公民投票順利選出中低放射性廢棄物最終處置場址。</a:t>
            </a:r>
            <a:endParaRPr lang="en-US" altLang="zh-TW" sz="1400" dirty="0" smtClean="0"/>
          </a:p>
          <a:p>
            <a:pPr>
              <a:spcBef>
                <a:spcPct val="0"/>
              </a:spcBef>
            </a:pPr>
            <a:endParaRPr lang="zh-TW" altLang="en-US" sz="1400" dirty="0" smtClean="0"/>
          </a:p>
          <a:p>
            <a:pPr>
              <a:spcBef>
                <a:spcPct val="0"/>
              </a:spcBef>
            </a:pPr>
            <a:r>
              <a:rPr lang="zh-TW" altLang="en-US" sz="1400" dirty="0" smtClean="0"/>
              <a:t>美國自</a:t>
            </a:r>
            <a:r>
              <a:rPr lang="en-US" altLang="zh-TW" sz="1400" dirty="0" smtClean="0"/>
              <a:t>1962</a:t>
            </a:r>
            <a:r>
              <a:rPr lang="zh-TW" altLang="en-US" sz="1400" dirty="0" smtClean="0"/>
              <a:t>年開始，陸續有多座最終處置場開始商業運轉，第一座為</a:t>
            </a:r>
            <a:r>
              <a:rPr lang="en-US" altLang="zh-TW" sz="1400" dirty="0" smtClean="0"/>
              <a:t>Beatty(1962~1991)</a:t>
            </a:r>
            <a:r>
              <a:rPr lang="zh-TW" altLang="en-US" sz="1400" dirty="0" smtClean="0"/>
              <a:t>處置場位於內華達州，第二座</a:t>
            </a:r>
            <a:r>
              <a:rPr lang="en-US" altLang="zh-TW" sz="1400" dirty="0" smtClean="0"/>
              <a:t>Richland</a:t>
            </a:r>
            <a:r>
              <a:rPr lang="zh-TW" altLang="en-US" sz="1400" dirty="0" smtClean="0"/>
              <a:t>處置場</a:t>
            </a:r>
            <a:r>
              <a:rPr lang="en-US" altLang="zh-TW" sz="1400" dirty="0" smtClean="0"/>
              <a:t>(1965~)</a:t>
            </a:r>
            <a:r>
              <a:rPr lang="zh-TW" altLang="en-US" sz="1400" dirty="0" smtClean="0"/>
              <a:t>位於華盛頓州，第三座為</a:t>
            </a:r>
            <a:r>
              <a:rPr lang="en-US" altLang="zh-TW" sz="1400" dirty="0" smtClean="0"/>
              <a:t>Barnwell</a:t>
            </a:r>
            <a:r>
              <a:rPr lang="zh-TW" altLang="en-US" sz="1400" dirty="0" smtClean="0"/>
              <a:t>處置場</a:t>
            </a:r>
            <a:r>
              <a:rPr lang="en-US" altLang="zh-TW" sz="1400" dirty="0" smtClean="0"/>
              <a:t>(1971~)</a:t>
            </a:r>
            <a:r>
              <a:rPr lang="zh-TW" altLang="en-US" sz="1400" dirty="0" smtClean="0"/>
              <a:t>位於南卡羅來那州，其中</a:t>
            </a:r>
            <a:r>
              <a:rPr lang="en-US" altLang="zh-TW" sz="1400" dirty="0" smtClean="0"/>
              <a:t>Beatty</a:t>
            </a:r>
            <a:r>
              <a:rPr lang="zh-TW" altLang="en-US" sz="1400" dirty="0" smtClean="0"/>
              <a:t>場在運轉</a:t>
            </a:r>
            <a:r>
              <a:rPr lang="en-US" altLang="zh-TW" sz="1400" dirty="0" smtClean="0"/>
              <a:t>31</a:t>
            </a:r>
            <a:r>
              <a:rPr lang="zh-TW" altLang="en-US" sz="1400" dirty="0" smtClean="0"/>
              <a:t>年後，於</a:t>
            </a:r>
            <a:r>
              <a:rPr lang="en-US" altLang="zh-TW" sz="1400" dirty="0" smtClean="0"/>
              <a:t>1992</a:t>
            </a:r>
            <a:r>
              <a:rPr lang="zh-TW" altLang="en-US" sz="1400" dirty="0" smtClean="0"/>
              <a:t>年</a:t>
            </a:r>
            <a:r>
              <a:rPr lang="en-US" altLang="zh-TW" sz="1400" dirty="0" smtClean="0"/>
              <a:t>12</a:t>
            </a:r>
            <a:r>
              <a:rPr lang="zh-TW" altLang="en-US" sz="1400" dirty="0" smtClean="0"/>
              <a:t>月關閉並進行長期監管。 美國國會於</a:t>
            </a:r>
            <a:r>
              <a:rPr lang="en-US" altLang="zh-TW" sz="1400" dirty="0" smtClean="0"/>
              <a:t>1980</a:t>
            </a:r>
            <a:r>
              <a:rPr lang="zh-TW" altLang="en-US" sz="1400" dirty="0" smtClean="0"/>
              <a:t>年及</a:t>
            </a:r>
            <a:r>
              <a:rPr lang="en-US" altLang="zh-TW" sz="1400" dirty="0" smtClean="0"/>
              <a:t>1985</a:t>
            </a:r>
            <a:r>
              <a:rPr lang="zh-TW" altLang="en-US" sz="1400" dirty="0" smtClean="0"/>
              <a:t>年先後制訂通過「低放射性廢棄物政策法」及其增修條文，明定州政府應負責處置低放射性廢棄物，同時鼓勵各州成立區域聯盟共同規劃設置最終處置場。</a:t>
            </a:r>
            <a:r>
              <a:rPr lang="zh-TW" altLang="en-US" dirty="0" smtClean="0"/>
              <a:t> </a:t>
            </a:r>
          </a:p>
        </p:txBody>
      </p:sp>
    </p:spTree>
    <p:extLst>
      <p:ext uri="{BB962C8B-B14F-4D97-AF65-F5344CB8AC3E}">
        <p14:creationId xmlns:p14="http://schemas.microsoft.com/office/powerpoint/2010/main" val="1817158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p:txBody>
          <a:bodyPr/>
          <a:lstStyle/>
          <a:p>
            <a:r>
              <a:rPr lang="en-US" altLang="zh-TW" sz="1400" dirty="0" smtClean="0"/>
              <a:t>57. </a:t>
            </a:r>
            <a:r>
              <a:rPr lang="zh-TW" altLang="en-US" sz="1400" dirty="0" smtClean="0"/>
              <a:t>用過核燃料：與國際同步發展處置技術</a:t>
            </a:r>
          </a:p>
        </p:txBody>
      </p:sp>
    </p:spTree>
    <p:extLst>
      <p:ext uri="{BB962C8B-B14F-4D97-AF65-F5344CB8AC3E}">
        <p14:creationId xmlns:p14="http://schemas.microsoft.com/office/powerpoint/2010/main" val="42938790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p:cNvSpPr>
          <p:nvPr>
            <p:ph type="body" idx="1"/>
          </p:nvPr>
        </p:nvSpPr>
        <p:spPr/>
        <p:txBody>
          <a:bodyPr/>
          <a:lstStyle/>
          <a:p>
            <a:r>
              <a:rPr lang="en-US" altLang="zh-TW" dirty="0" smtClean="0"/>
              <a:t>58.</a:t>
            </a:r>
            <a:r>
              <a:rPr lang="zh-TW" altLang="en-US" dirty="0" smtClean="0"/>
              <a:t>核一、二廠乾式貯存設施計畫正在進行中，完工後可安全貯存</a:t>
            </a:r>
            <a:r>
              <a:rPr lang="en-US" altLang="zh-TW" dirty="0" smtClean="0"/>
              <a:t>40</a:t>
            </a:r>
            <a:r>
              <a:rPr lang="zh-TW" altLang="en-US" dirty="0" smtClean="0"/>
              <a:t>年，有足夠時間銜接未來的最終處置作業。</a:t>
            </a:r>
          </a:p>
          <a:p>
            <a:r>
              <a:rPr lang="zh-TW" altLang="en-US" dirty="0" smtClean="0"/>
              <a:t>乾式貯存的技術成熟，已經有許多國家採用，我國也已具備相關技術能力。</a:t>
            </a:r>
          </a:p>
          <a:p>
            <a:r>
              <a:rPr lang="zh-TW" altLang="en-US" dirty="0" smtClean="0"/>
              <a:t>截至</a:t>
            </a:r>
            <a:r>
              <a:rPr lang="en-US" altLang="zh-TW" dirty="0" smtClean="0"/>
              <a:t>101 </a:t>
            </a:r>
            <a:r>
              <a:rPr lang="zh-TW" altLang="en-US" dirty="0" smtClean="0"/>
              <a:t>年</a:t>
            </a:r>
            <a:r>
              <a:rPr lang="en-US" altLang="zh-TW" dirty="0" smtClean="0"/>
              <a:t>12 </a:t>
            </a:r>
            <a:r>
              <a:rPr lang="zh-TW" altLang="en-US" dirty="0" smtClean="0"/>
              <a:t>月止，世界上的乾式貯存設施共有</a:t>
            </a:r>
            <a:r>
              <a:rPr lang="en-US" altLang="zh-TW" dirty="0" smtClean="0"/>
              <a:t>123 </a:t>
            </a:r>
            <a:r>
              <a:rPr lang="zh-TW" altLang="en-US" dirty="0" smtClean="0"/>
              <a:t>座，分布於歐洲、美洲、亞洲及非洲共</a:t>
            </a:r>
            <a:r>
              <a:rPr lang="en-US" altLang="zh-TW" dirty="0" smtClean="0"/>
              <a:t>22 </a:t>
            </a:r>
            <a:r>
              <a:rPr lang="zh-TW" altLang="en-US" dirty="0" smtClean="0"/>
              <a:t>個國家；</a:t>
            </a:r>
          </a:p>
          <a:p>
            <a:r>
              <a:rPr lang="zh-TW" altLang="en-US" dirty="0" smtClean="0"/>
              <a:t>其中美國的乾式貯存設施已有</a:t>
            </a:r>
            <a:r>
              <a:rPr lang="en-US" altLang="zh-TW" dirty="0" smtClean="0"/>
              <a:t>69 </a:t>
            </a:r>
            <a:r>
              <a:rPr lang="zh-TW" altLang="en-US" dirty="0" smtClean="0"/>
              <a:t>座，德國</a:t>
            </a:r>
            <a:r>
              <a:rPr lang="en-US" altLang="zh-TW" dirty="0" smtClean="0"/>
              <a:t>16 </a:t>
            </a:r>
            <a:r>
              <a:rPr lang="zh-TW" altLang="en-US" dirty="0" smtClean="0"/>
              <a:t>座、加拿大有</a:t>
            </a:r>
            <a:r>
              <a:rPr lang="en-US" altLang="zh-TW" dirty="0" smtClean="0"/>
              <a:t>7 </a:t>
            </a:r>
            <a:r>
              <a:rPr lang="zh-TW" altLang="en-US" dirty="0" smtClean="0"/>
              <a:t>座。美國首座用過核子燃料乾式貯存設施，位於維吉尼亞州的 </a:t>
            </a:r>
            <a:r>
              <a:rPr lang="en-US" altLang="zh-TW" dirty="0" smtClean="0"/>
              <a:t>Surry </a:t>
            </a:r>
            <a:r>
              <a:rPr lang="zh-TW" altLang="en-US" dirty="0" smtClean="0"/>
              <a:t>核能電廠，自</a:t>
            </a:r>
            <a:r>
              <a:rPr lang="en-US" altLang="zh-TW" dirty="0" smtClean="0"/>
              <a:t>1986 </a:t>
            </a:r>
            <a:r>
              <a:rPr lang="zh-TW" altLang="en-US" dirty="0" smtClean="0"/>
              <a:t>年開始啟用至今</a:t>
            </a:r>
            <a:r>
              <a:rPr lang="en-US" altLang="zh-TW" dirty="0" smtClean="0"/>
              <a:t>26 </a:t>
            </a:r>
            <a:r>
              <a:rPr lang="zh-TW" altLang="en-US" dirty="0" smtClean="0"/>
              <a:t>年，美國核管會已核准該貯存設施可使用至</a:t>
            </a:r>
            <a:r>
              <a:rPr lang="en-US" altLang="zh-TW" dirty="0" smtClean="0"/>
              <a:t>2046 </a:t>
            </a:r>
            <a:r>
              <a:rPr lang="zh-TW" altLang="en-US" dirty="0" smtClean="0"/>
              <a:t>年，顯示乾式貯存是安全可靠的技術。</a:t>
            </a:r>
          </a:p>
        </p:txBody>
      </p:sp>
    </p:spTree>
    <p:extLst>
      <p:ext uri="{BB962C8B-B14F-4D97-AF65-F5344CB8AC3E}">
        <p14:creationId xmlns:p14="http://schemas.microsoft.com/office/powerpoint/2010/main" val="24926005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備忘稿版面配置區 2"/>
          <p:cNvSpPr>
            <a:spLocks noGrp="1"/>
          </p:cNvSpPr>
          <p:nvPr>
            <p:ph type="body" idx="1"/>
          </p:nvPr>
        </p:nvSpPr>
        <p:spPr/>
        <p:txBody>
          <a:bodyPr/>
          <a:lstStyle/>
          <a:p>
            <a:pPr>
              <a:lnSpc>
                <a:spcPct val="150000"/>
              </a:lnSpc>
              <a:spcBef>
                <a:spcPct val="0"/>
              </a:spcBef>
            </a:pPr>
            <a:r>
              <a:rPr lang="en-US" altLang="zh-TW" sz="1400" dirty="0" smtClean="0">
                <a:latin typeface="微軟正黑體" panose="020B0604030504040204" pitchFamily="34" charset="-120"/>
                <a:ea typeface="微軟正黑體" panose="020B0604030504040204" pitchFamily="34" charset="-120"/>
              </a:rPr>
              <a:t>59. </a:t>
            </a:r>
            <a:r>
              <a:rPr lang="zh-TW" altLang="en-US" sz="1400" dirty="0" smtClean="0">
                <a:latin typeface="微軟正黑體" panose="020B0604030504040204" pitchFamily="34" charset="-120"/>
                <a:ea typeface="微軟正黑體" panose="020B0604030504040204" pitchFamily="34" charset="-120"/>
              </a:rPr>
              <a:t>「最終處置」在各核電國家已有成熟作法並積極推展中</a:t>
            </a:r>
            <a:endParaRPr lang="en-US" altLang="zh-TW" sz="1400" dirty="0" smtClean="0">
              <a:latin typeface="微軟正黑體" panose="020B0604030504040204" pitchFamily="34" charset="-120"/>
              <a:ea typeface="微軟正黑體" panose="020B0604030504040204" pitchFamily="34" charset="-120"/>
            </a:endParaRPr>
          </a:p>
          <a:p>
            <a:pPr marL="179388" lvl="1">
              <a:lnSpc>
                <a:spcPct val="150000"/>
              </a:lnSpc>
              <a:spcBef>
                <a:spcPct val="0"/>
              </a:spcBef>
            </a:pPr>
            <a:r>
              <a:rPr lang="en-US" altLang="zh-TW" sz="1400" dirty="0" smtClean="0">
                <a:latin typeface="微軟正黑體" panose="020B0604030504040204" pitchFamily="34" charset="-120"/>
                <a:ea typeface="微軟正黑體" panose="020B0604030504040204" pitchFamily="34" charset="-120"/>
              </a:rPr>
              <a:t>OECD/NEA</a:t>
            </a:r>
            <a:r>
              <a:rPr lang="zh-TW" altLang="en-US" sz="1400" dirty="0" smtClean="0">
                <a:latin typeface="微軟正黑體" panose="020B0604030504040204" pitchFamily="34" charset="-120"/>
                <a:ea typeface="微軟正黑體" panose="020B0604030504040204" pitchFamily="34" charset="-120"/>
              </a:rPr>
              <a:t>放射性廢棄物管理委員會，在</a:t>
            </a:r>
            <a:r>
              <a:rPr lang="en-US" altLang="zh-TW" sz="1400" dirty="0" smtClean="0">
                <a:latin typeface="微軟正黑體" panose="020B0604030504040204" pitchFamily="34" charset="-120"/>
                <a:ea typeface="微軟正黑體" panose="020B0604030504040204" pitchFamily="34" charset="-120"/>
              </a:rPr>
              <a:t>2008</a:t>
            </a:r>
            <a:r>
              <a:rPr lang="zh-TW" altLang="en-US" sz="1400" dirty="0" smtClean="0">
                <a:latin typeface="微軟正黑體" panose="020B0604030504040204" pitchFamily="34" charset="-120"/>
                <a:ea typeface="微軟正黑體" panose="020B0604030504040204" pitchFamily="34" charset="-120"/>
              </a:rPr>
              <a:t>年發表地質處置共同聲明，認為經由地表及地下實驗室調查研究，對不同地質組成或工程材料進行廣泛試驗，累積所得的驗證數據及可靠的模擬分析結果，顯示用過核燃料或高階核廢料的地質處置在技術上可行，已是全球性的科學共識。</a:t>
            </a:r>
          </a:p>
          <a:p>
            <a:pPr>
              <a:lnSpc>
                <a:spcPct val="150000"/>
              </a:lnSpc>
              <a:spcBef>
                <a:spcPct val="0"/>
              </a:spcBef>
            </a:pPr>
            <a:r>
              <a:rPr lang="en-US" altLang="zh-TW" sz="1400" dirty="0" smtClean="0">
                <a:latin typeface="微軟正黑體" panose="020B0604030504040204" pitchFamily="34" charset="-120"/>
                <a:ea typeface="微軟正黑體" panose="020B0604030504040204" pitchFamily="34" charset="-120"/>
              </a:rPr>
              <a:t>OECD</a:t>
            </a:r>
            <a:r>
              <a:rPr lang="zh-TW" altLang="en-US" sz="1400" dirty="0" smtClean="0">
                <a:latin typeface="微軟正黑體" panose="020B0604030504040204" pitchFamily="34" charset="-120"/>
                <a:ea typeface="微軟正黑體" panose="020B0604030504040204" pitchFamily="34" charset="-120"/>
              </a:rPr>
              <a:t>在</a:t>
            </a:r>
            <a:r>
              <a:rPr lang="en-US" altLang="zh-TW" sz="1400" dirty="0" smtClean="0">
                <a:latin typeface="微軟正黑體" panose="020B0604030504040204" pitchFamily="34" charset="-120"/>
                <a:ea typeface="微軟正黑體" panose="020B0604030504040204" pitchFamily="34" charset="-120"/>
              </a:rPr>
              <a:t>1991</a:t>
            </a:r>
            <a:r>
              <a:rPr lang="zh-TW" altLang="en-US" sz="1400" dirty="0" smtClean="0">
                <a:latin typeface="微軟正黑體" panose="020B0604030504040204" pitchFamily="34" charset="-120"/>
                <a:ea typeface="微軟正黑體" panose="020B0604030504040204" pitchFamily="34" charset="-120"/>
              </a:rPr>
              <a:t>年發表之報告，用過核燃料之處置及安全分析技術均已具備；惟因其選址及開發所需時間較長，國際上核能國家均採放射性廢棄物處置計畫與核電廠運轉並行的方式辦理。</a:t>
            </a:r>
          </a:p>
          <a:p>
            <a:pPr>
              <a:spcBef>
                <a:spcPct val="0"/>
              </a:spcBef>
            </a:pPr>
            <a:r>
              <a:rPr lang="zh-TW" altLang="en-US" sz="1400" dirty="0" smtClean="0"/>
              <a:t>目前美國、瑞典及芬蘭等國均有處理實績或正建造深層地質處置場中；日本、比利時及瑞士亦均有實驗性的地下貯存設施，相關的研究成果足以提供深層處置設施發展全尺寸的處置技術能力與安全可靠度驗證。</a:t>
            </a:r>
          </a:p>
          <a:p>
            <a:pPr>
              <a:spcBef>
                <a:spcPct val="0"/>
              </a:spcBef>
            </a:pPr>
            <a:endParaRPr lang="zh-TW" altLang="en-US" sz="1400" dirty="0" smtClean="0"/>
          </a:p>
        </p:txBody>
      </p:sp>
      <p:sp>
        <p:nvSpPr>
          <p:cNvPr id="41987" name="投影片編號版面配置區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26" tIns="47713" rIns="95426" bIns="47713" anchor="b"/>
          <a:lstStyle>
            <a:lvl1pPr defTabSz="954088">
              <a:defRPr kumimoji="1">
                <a:solidFill>
                  <a:schemeClr val="tx1"/>
                </a:solidFill>
                <a:latin typeface="Arial" panose="020B0604020202020204" pitchFamily="34" charset="0"/>
                <a:ea typeface="新細明體" panose="02020500000000000000" pitchFamily="18" charset="-120"/>
              </a:defRPr>
            </a:lvl1pPr>
            <a:lvl2pPr marL="776288" indent="-298450" defTabSz="954088">
              <a:defRPr kumimoji="1">
                <a:solidFill>
                  <a:schemeClr val="tx1"/>
                </a:solidFill>
                <a:latin typeface="Arial" panose="020B0604020202020204" pitchFamily="34" charset="0"/>
                <a:ea typeface="新細明體" panose="02020500000000000000" pitchFamily="18" charset="-120"/>
              </a:defRPr>
            </a:lvl2pPr>
            <a:lvl3pPr marL="1193800" indent="-239713" defTabSz="954088">
              <a:defRPr kumimoji="1">
                <a:solidFill>
                  <a:schemeClr val="tx1"/>
                </a:solidFill>
                <a:latin typeface="Arial" panose="020B0604020202020204" pitchFamily="34" charset="0"/>
                <a:ea typeface="新細明體" panose="02020500000000000000" pitchFamily="18" charset="-120"/>
              </a:defRPr>
            </a:lvl3pPr>
            <a:lvl4pPr marL="1670050" indent="-238125" defTabSz="954088">
              <a:defRPr kumimoji="1">
                <a:solidFill>
                  <a:schemeClr val="tx1"/>
                </a:solidFill>
                <a:latin typeface="Arial" panose="020B0604020202020204" pitchFamily="34" charset="0"/>
                <a:ea typeface="新細明體" panose="02020500000000000000" pitchFamily="18" charset="-120"/>
              </a:defRPr>
            </a:lvl4pPr>
            <a:lvl5pPr marL="2147888" indent="-238125" defTabSz="954088">
              <a:defRPr kumimoji="1">
                <a:solidFill>
                  <a:schemeClr val="tx1"/>
                </a:solidFill>
                <a:latin typeface="Arial" panose="020B0604020202020204" pitchFamily="34" charset="0"/>
                <a:ea typeface="新細明體" panose="02020500000000000000" pitchFamily="18" charset="-120"/>
              </a:defRPr>
            </a:lvl5pPr>
            <a:lvl6pPr marL="2605088" indent="-238125" defTabSz="95408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62288" indent="-238125" defTabSz="95408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19488" indent="-238125" defTabSz="95408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76688" indent="-238125" defTabSz="95408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63581BDB-3CA2-41F8-8034-7D1734B4B1BC}" type="slidenum">
              <a:rPr lang="zh-TW" altLang="en-US" sz="1300"/>
              <a:pPr algn="r"/>
              <a:t>59</a:t>
            </a:fld>
            <a:endParaRPr lang="en-US" altLang="zh-TW" sz="1300"/>
          </a:p>
        </p:txBody>
      </p:sp>
    </p:spTree>
    <p:extLst>
      <p:ext uri="{BB962C8B-B14F-4D97-AF65-F5344CB8AC3E}">
        <p14:creationId xmlns:p14="http://schemas.microsoft.com/office/powerpoint/2010/main" val="3316586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400" dirty="0" smtClean="0">
                <a:latin typeface="Microsoft JhengHei" charset="-120"/>
                <a:ea typeface="Microsoft JhengHei" charset="-120"/>
                <a:cs typeface="Microsoft JhengHei" charset="-120"/>
              </a:rPr>
              <a:t>6. </a:t>
            </a:r>
            <a:r>
              <a:rPr kumimoji="1" lang="zh-TW" altLang="en-US" sz="1400" dirty="0" smtClean="0">
                <a:latin typeface="Microsoft JhengHei" charset="-120"/>
                <a:ea typeface="Microsoft JhengHei" charset="-120"/>
                <a:cs typeface="Microsoft JhengHei" charset="-120"/>
              </a:rPr>
              <a:t>除了電磁波輻射之外，「醫療輻射」也常常被報導會導致癌症，像電腦斷層</a:t>
            </a:r>
            <a:r>
              <a:rPr kumimoji="1" lang="en-US" altLang="zh-TW" sz="1400" dirty="0" smtClean="0">
                <a:latin typeface="Microsoft JhengHei" charset="-120"/>
                <a:ea typeface="Microsoft JhengHei" charset="-120"/>
                <a:cs typeface="Microsoft JhengHei" charset="-120"/>
              </a:rPr>
              <a:t>CT</a:t>
            </a:r>
            <a:r>
              <a:rPr kumimoji="1" lang="zh-TW" altLang="en-US" sz="1400" dirty="0" smtClean="0">
                <a:latin typeface="Microsoft JhengHei" charset="-120"/>
                <a:ea typeface="Microsoft JhengHei" charset="-120"/>
                <a:cs typeface="Microsoft JhengHei" charset="-120"/>
              </a:rPr>
              <a:t>、甚至牙科</a:t>
            </a:r>
            <a:r>
              <a:rPr kumimoji="1" lang="en-US" altLang="zh-TW" sz="1400" dirty="0" smtClean="0">
                <a:latin typeface="Microsoft JhengHei" charset="-120"/>
                <a:ea typeface="Microsoft JhengHei" charset="-120"/>
                <a:cs typeface="Microsoft JhengHei" charset="-120"/>
              </a:rPr>
              <a:t>X</a:t>
            </a:r>
            <a:r>
              <a:rPr kumimoji="1" lang="zh-TW" altLang="en-US" sz="1400" dirty="0" smtClean="0">
                <a:latin typeface="Microsoft JhengHei" charset="-120"/>
                <a:ea typeface="Microsoft JhengHei" charset="-120"/>
                <a:cs typeface="Microsoft JhengHei" charset="-120"/>
              </a:rPr>
              <a:t>光也有報導會導致腦瘤。</a:t>
            </a:r>
            <a:endParaRPr kumimoji="1" lang="en-US" altLang="zh-TW" sz="1400" dirty="0" smtClean="0">
              <a:latin typeface="Microsoft JhengHei" charset="-120"/>
              <a:ea typeface="Microsoft JhengHei" charset="-120"/>
              <a:cs typeface="Microsoft JhengHei" charset="-120"/>
            </a:endParaRPr>
          </a:p>
          <a:p>
            <a:r>
              <a:rPr kumimoji="1" lang="zh-TW" altLang="en-US" sz="1400" dirty="0" smtClean="0">
                <a:latin typeface="Microsoft JhengHei" charset="-120"/>
                <a:ea typeface="Microsoft JhengHei" charset="-120"/>
                <a:cs typeface="Microsoft JhengHei" charset="-120"/>
              </a:rPr>
              <a:t>輻射果真會致癌嗎？</a:t>
            </a:r>
            <a:endParaRPr kumimoji="1" lang="zh-TW" altLang="en-US" sz="1400" dirty="0">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6</a:t>
            </a:fld>
            <a:endParaRPr kumimoji="1" lang="zh-TW" altLang="en-US"/>
          </a:p>
        </p:txBody>
      </p:sp>
    </p:spTree>
    <p:extLst>
      <p:ext uri="{BB962C8B-B14F-4D97-AF65-F5344CB8AC3E}">
        <p14:creationId xmlns:p14="http://schemas.microsoft.com/office/powerpoint/2010/main" val="18727845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至於用過核燃料的最終處置，因技術難度較高，國際上除了瑞典、芬蘭、和法國預定分別在</a:t>
            </a:r>
            <a:r>
              <a:rPr lang="en-US" altLang="zh-TW" dirty="0" smtClean="0"/>
              <a:t>2022~2025</a:t>
            </a:r>
            <a:r>
              <a:rPr lang="zh-TW" altLang="en-US" dirty="0" smtClean="0"/>
              <a:t>年左右會建置完成外，其他國家也還在努力中。一般而言，核廢料最終處置場從場址選擇到施工運轉，低強度大約需要</a:t>
            </a:r>
            <a:r>
              <a:rPr lang="en-US" altLang="zh-TW" dirty="0" smtClean="0"/>
              <a:t>5~8</a:t>
            </a:r>
            <a:r>
              <a:rPr lang="zh-TW" altLang="en-US" dirty="0" smtClean="0"/>
              <a:t>年，高階則需長達</a:t>
            </a:r>
            <a:r>
              <a:rPr lang="en-US" altLang="zh-TW" dirty="0" smtClean="0"/>
              <a:t>40</a:t>
            </a:r>
            <a:r>
              <a:rPr lang="zh-TW" altLang="en-US" dirty="0" smtClean="0"/>
              <a:t>幾年，無論時間長短，只要政府能維持政策的延續性讓選址工作和技術研發能持續，即使許多國家也同樣面臨鄰避效應的困難，總是可以解決的，重點是必須盡早開始而且要持續進行，我國這兩項工作都起步很早，但是現在都因受到阻礙而停止了。受到阻礙的原因除了擔心安全之外，其實是反核人士企圖藉由「核廢料無解」來阻止舊核電廠延役和新核電廠興建，但是過去核電廠運轉產生的核廢料已是既存事實，無論延不延役，長期處置的問題都必須解決。</a:t>
            </a:r>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60</a:t>
            </a:fld>
            <a:endParaRPr kumimoji="1" lang="zh-TW" altLang="en-US"/>
          </a:p>
        </p:txBody>
      </p:sp>
    </p:spTree>
    <p:extLst>
      <p:ext uri="{BB962C8B-B14F-4D97-AF65-F5344CB8AC3E}">
        <p14:creationId xmlns:p14="http://schemas.microsoft.com/office/powerpoint/2010/main" val="163793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至於用過核燃料的最終處置，因技術難度較高，國際上除了瑞典、芬蘭、和法國預定分別在</a:t>
            </a:r>
            <a:r>
              <a:rPr lang="en-US" altLang="zh-TW" dirty="0" smtClean="0"/>
              <a:t>2022~2025</a:t>
            </a:r>
            <a:r>
              <a:rPr lang="zh-TW" altLang="en-US" dirty="0" smtClean="0"/>
              <a:t>年左右會建置完成外，其他國家也還在努力中。一般而言，核廢料最終處置場從場址選擇到施工運轉，低強度大約需要</a:t>
            </a:r>
            <a:r>
              <a:rPr lang="en-US" altLang="zh-TW" dirty="0" smtClean="0"/>
              <a:t>5~8</a:t>
            </a:r>
            <a:r>
              <a:rPr lang="zh-TW" altLang="en-US" dirty="0" smtClean="0"/>
              <a:t>年，高階則需長達</a:t>
            </a:r>
            <a:r>
              <a:rPr lang="en-US" altLang="zh-TW" dirty="0" smtClean="0"/>
              <a:t>40</a:t>
            </a:r>
            <a:r>
              <a:rPr lang="zh-TW" altLang="en-US" dirty="0" smtClean="0"/>
              <a:t>幾年，無論時間長短，只要政府能維持政策的延續性讓選址工作和技術研發能持續，即使許多國家也同樣面臨鄰避效應的困難，總是可以解決的，重點是必須盡早開始而且要持續進行，我國這兩項工作都起步很早，但是現在都因受到阻礙而停止了。受到阻礙的原因除了擔心安全之外，其實是反核人士企圖藉由「核廢料無解」來阻止舊核電廠延役和新核電廠興建，但是過去核電廠運轉產生的核廢料已是既存事實，無論延不延役，長期處置的問題都必須解決。</a:t>
            </a:r>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61</a:t>
            </a:fld>
            <a:endParaRPr kumimoji="1" lang="zh-TW" altLang="en-US"/>
          </a:p>
        </p:txBody>
      </p:sp>
    </p:spTree>
    <p:extLst>
      <p:ext uri="{BB962C8B-B14F-4D97-AF65-F5344CB8AC3E}">
        <p14:creationId xmlns:p14="http://schemas.microsoft.com/office/powerpoint/2010/main" val="4605785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750" y="509588"/>
            <a:ext cx="4532313" cy="2549525"/>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3E5A8FF0-C152-406A-A1E8-DF4D1000A04F}" type="slidenum">
              <a:rPr lang="en-US" altLang="zh-TW" smtClean="0"/>
              <a:pPr>
                <a:defRPr/>
              </a:pPr>
              <a:t>62</a:t>
            </a:fld>
            <a:endParaRPr lang="en-US" altLang="zh-TW"/>
          </a:p>
        </p:txBody>
      </p:sp>
    </p:spTree>
    <p:extLst>
      <p:ext uri="{BB962C8B-B14F-4D97-AF65-F5344CB8AC3E}">
        <p14:creationId xmlns:p14="http://schemas.microsoft.com/office/powerpoint/2010/main" val="17415036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62. </a:t>
            </a:r>
            <a:r>
              <a:rPr lang="zh-TW" altLang="en-US" dirty="0" smtClean="0"/>
              <a:t>至於用過核燃料的最終處置，因技術難度較高，國際上除了瑞典、芬蘭、和法國預定分別在</a:t>
            </a:r>
            <a:r>
              <a:rPr lang="en-US" altLang="zh-TW" dirty="0" smtClean="0"/>
              <a:t>2022~2025</a:t>
            </a:r>
            <a:r>
              <a:rPr lang="zh-TW" altLang="en-US" dirty="0" smtClean="0"/>
              <a:t>年左右會建置完成外，其他國家也還在努力中。一般而言，核廢料最終處置場從場址選擇到施工運轉，低強度大約需要</a:t>
            </a:r>
            <a:r>
              <a:rPr lang="en-US" altLang="zh-TW" dirty="0" smtClean="0"/>
              <a:t>5~8</a:t>
            </a:r>
            <a:r>
              <a:rPr lang="zh-TW" altLang="en-US" dirty="0" smtClean="0"/>
              <a:t>年，高階則需長達</a:t>
            </a:r>
            <a:r>
              <a:rPr lang="en-US" altLang="zh-TW" dirty="0" smtClean="0"/>
              <a:t>40</a:t>
            </a:r>
            <a:r>
              <a:rPr lang="zh-TW" altLang="en-US" dirty="0" smtClean="0"/>
              <a:t>幾年，無論時間長短，只要政府能維持政策的延續性讓選址工作和技術研發能持續，即使許多國家也同樣面臨鄰避效應的困難，總是可以解決的，重點是必須盡早開始而且要持續進行，我國這兩項工作都起步很早，但是現在都因受到阻礙而停止了。受到阻礙的原因除了擔心安全之外，其實是反核人士企圖藉由「核廢料無解」來阻止舊核電廠延役和新核電廠興建，但是過去核電廠運轉產生的核廢料已是既存事實，無論延不延役，長期處置的問題都必須解決。</a:t>
            </a:r>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63</a:t>
            </a:fld>
            <a:endParaRPr kumimoji="1" lang="zh-TW" altLang="en-US"/>
          </a:p>
        </p:txBody>
      </p:sp>
    </p:spTree>
    <p:extLst>
      <p:ext uri="{BB962C8B-B14F-4D97-AF65-F5344CB8AC3E}">
        <p14:creationId xmlns:p14="http://schemas.microsoft.com/office/powerpoint/2010/main" val="23480082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備忘稿版面配置區 2"/>
          <p:cNvSpPr>
            <a:spLocks noGrp="1"/>
          </p:cNvSpPr>
          <p:nvPr>
            <p:ph type="body" idx="1"/>
          </p:nvPr>
        </p:nvSpPr>
        <p:spPr/>
        <p:txBody>
          <a:bodyPr/>
          <a:lstStyle/>
          <a:p>
            <a:pPr>
              <a:spcBef>
                <a:spcPct val="0"/>
              </a:spcBef>
            </a:pPr>
            <a:r>
              <a:rPr lang="en-US" altLang="zh-TW" sz="1400" dirty="0" smtClean="0">
                <a:solidFill>
                  <a:srgbClr val="2D2D8A"/>
                </a:solidFill>
                <a:latin typeface="標楷體" panose="03000509000000000000" pitchFamily="65" charset="-120"/>
                <a:ea typeface="標楷體" panose="03000509000000000000" pitchFamily="65" charset="-120"/>
              </a:rPr>
              <a:t>63. </a:t>
            </a:r>
            <a:r>
              <a:rPr lang="zh-TW" altLang="en-US" sz="1400" dirty="0" smtClean="0">
                <a:solidFill>
                  <a:srgbClr val="2D2D8A"/>
                </a:solidFill>
                <a:latin typeface="標楷體" panose="03000509000000000000" pitchFamily="65" charset="-120"/>
                <a:ea typeface="標楷體" panose="03000509000000000000" pitchFamily="65" charset="-120"/>
              </a:rPr>
              <a:t>英國現有</a:t>
            </a:r>
            <a:r>
              <a:rPr lang="en-US" altLang="zh-TW" sz="1400" dirty="0" smtClean="0">
                <a:solidFill>
                  <a:srgbClr val="2D2D8A"/>
                </a:solidFill>
                <a:latin typeface="標楷體" panose="03000509000000000000" pitchFamily="65" charset="-120"/>
                <a:ea typeface="標楷體" panose="03000509000000000000" pitchFamily="65" charset="-120"/>
              </a:rPr>
              <a:t>16</a:t>
            </a:r>
            <a:r>
              <a:rPr lang="zh-TW" altLang="zh-TW" sz="1400" dirty="0" smtClean="0">
                <a:solidFill>
                  <a:srgbClr val="2D2D8A"/>
                </a:solidFill>
                <a:latin typeface="標楷體" panose="03000509000000000000" pitchFamily="65" charset="-120"/>
                <a:ea typeface="標楷體" panose="03000509000000000000" pitchFamily="65" charset="-120"/>
              </a:rPr>
              <a:t>部</a:t>
            </a:r>
            <a:r>
              <a:rPr lang="zh-TW" altLang="en-US" sz="1400" dirty="0" smtClean="0">
                <a:solidFill>
                  <a:srgbClr val="2D2D8A"/>
                </a:solidFill>
                <a:latin typeface="標楷體" panose="03000509000000000000" pitchFamily="65" charset="-120"/>
                <a:ea typeface="標楷體" panose="03000509000000000000" pitchFamily="65" charset="-120"/>
              </a:rPr>
              <a:t>核電</a:t>
            </a:r>
            <a:r>
              <a:rPr lang="zh-TW" altLang="zh-TW" sz="1400" dirty="0" smtClean="0">
                <a:solidFill>
                  <a:srgbClr val="2D2D8A"/>
                </a:solidFill>
                <a:latin typeface="標楷體" panose="03000509000000000000" pitchFamily="65" charset="-120"/>
                <a:ea typeface="標楷體" panose="03000509000000000000" pitchFamily="65" charset="-120"/>
              </a:rPr>
              <a:t>機組</a:t>
            </a:r>
            <a:r>
              <a:rPr lang="zh-TW" altLang="en-US" sz="1400" dirty="0" smtClean="0">
                <a:solidFill>
                  <a:srgbClr val="2D2D8A"/>
                </a:solidFill>
                <a:latin typeface="標楷體" panose="03000509000000000000" pitchFamily="65" charset="-120"/>
                <a:ea typeface="標楷體" panose="03000509000000000000" pitchFamily="65" charset="-120"/>
              </a:rPr>
              <a:t>，可提供約</a:t>
            </a:r>
            <a:r>
              <a:rPr lang="en-US" altLang="zh-TW" sz="1400" dirty="0" smtClean="0">
                <a:solidFill>
                  <a:srgbClr val="2D2D8A"/>
                </a:solidFill>
                <a:latin typeface="標楷體" panose="03000509000000000000" pitchFamily="65" charset="-120"/>
                <a:ea typeface="標楷體" panose="03000509000000000000" pitchFamily="65" charset="-120"/>
              </a:rPr>
              <a:t>19%</a:t>
            </a:r>
            <a:r>
              <a:rPr lang="zh-TW" altLang="en-US" sz="1400" dirty="0" smtClean="0">
                <a:solidFill>
                  <a:srgbClr val="2D2D8A"/>
                </a:solidFill>
                <a:latin typeface="標楷體" panose="03000509000000000000" pitchFamily="65" charset="-120"/>
                <a:ea typeface="標楷體" panose="03000509000000000000" pitchFamily="65" charset="-120"/>
              </a:rPr>
              <a:t>的電力</a:t>
            </a:r>
            <a:r>
              <a:rPr lang="zh-TW" altLang="zh-TW" sz="1400" dirty="0" smtClean="0">
                <a:solidFill>
                  <a:srgbClr val="2D2D8A"/>
                </a:solidFill>
                <a:latin typeface="標楷體" panose="03000509000000000000" pitchFamily="65" charset="-120"/>
                <a:ea typeface="標楷體" panose="03000509000000000000" pitchFamily="65" charset="-120"/>
              </a:rPr>
              <a:t>。</a:t>
            </a:r>
            <a:r>
              <a:rPr lang="zh-TW" altLang="en-US" sz="1400" dirty="0" smtClean="0">
                <a:solidFill>
                  <a:srgbClr val="2D2D8A"/>
                </a:solidFill>
                <a:latin typeface="標楷體" panose="03000509000000000000" pitchFamily="65" charset="-120"/>
                <a:ea typeface="標楷體" panose="03000509000000000000" pitchFamily="65" charset="-120"/>
              </a:rPr>
              <a:t>除了一部</a:t>
            </a:r>
            <a:r>
              <a:rPr lang="en-US" altLang="zh-TW" sz="1400" dirty="0" smtClean="0">
                <a:solidFill>
                  <a:srgbClr val="2D2D8A"/>
                </a:solidFill>
                <a:latin typeface="標楷體" panose="03000509000000000000" pitchFamily="65" charset="-120"/>
                <a:ea typeface="標楷體" panose="03000509000000000000" pitchFamily="65" charset="-120"/>
              </a:rPr>
              <a:t>1995</a:t>
            </a:r>
            <a:r>
              <a:rPr lang="zh-TW" altLang="en-US" sz="1400" dirty="0" smtClean="0">
                <a:solidFill>
                  <a:srgbClr val="2D2D8A"/>
                </a:solidFill>
                <a:latin typeface="標楷體" panose="03000509000000000000" pitchFamily="65" charset="-120"/>
                <a:ea typeface="標楷體" panose="03000509000000000000" pitchFamily="65" charset="-120"/>
              </a:rPr>
              <a:t>年運轉的壓水式</a:t>
            </a:r>
            <a:r>
              <a:rPr lang="en-US" altLang="zh-TW" sz="1400" dirty="0" smtClean="0">
                <a:solidFill>
                  <a:srgbClr val="2D2D8A"/>
                </a:solidFill>
                <a:latin typeface="標楷體" panose="03000509000000000000" pitchFamily="65" charset="-120"/>
                <a:ea typeface="標楷體" panose="03000509000000000000" pitchFamily="65" charset="-120"/>
              </a:rPr>
              <a:t>(PWR)</a:t>
            </a:r>
            <a:r>
              <a:rPr lang="zh-TW" altLang="en-US" sz="1400" dirty="0" smtClean="0">
                <a:solidFill>
                  <a:srgbClr val="2D2D8A"/>
                </a:solidFill>
                <a:latin typeface="標楷體" panose="03000509000000000000" pitchFamily="65" charset="-120"/>
                <a:ea typeface="標楷體" panose="03000509000000000000" pitchFamily="65" charset="-120"/>
              </a:rPr>
              <a:t>機組外，其餘</a:t>
            </a:r>
            <a:r>
              <a:rPr lang="en-US" altLang="zh-TW" sz="1400" dirty="0" smtClean="0">
                <a:solidFill>
                  <a:srgbClr val="2D2D8A"/>
                </a:solidFill>
                <a:latin typeface="標楷體" panose="03000509000000000000" pitchFamily="65" charset="-120"/>
                <a:ea typeface="標楷體" panose="03000509000000000000" pitchFamily="65" charset="-120"/>
              </a:rPr>
              <a:t>15</a:t>
            </a:r>
            <a:r>
              <a:rPr lang="zh-TW" altLang="en-US" sz="1400" dirty="0" smtClean="0">
                <a:solidFill>
                  <a:srgbClr val="2D2D8A"/>
                </a:solidFill>
                <a:latin typeface="標楷體" panose="03000509000000000000" pitchFamily="65" charset="-120"/>
                <a:ea typeface="標楷體" panose="03000509000000000000" pitchFamily="65" charset="-120"/>
              </a:rPr>
              <a:t>部機組將於</a:t>
            </a:r>
            <a:r>
              <a:rPr lang="en-US" altLang="zh-TW" sz="1400" dirty="0" smtClean="0">
                <a:solidFill>
                  <a:srgbClr val="2D2D8A"/>
                </a:solidFill>
                <a:latin typeface="標楷體" panose="03000509000000000000" pitchFamily="65" charset="-120"/>
                <a:ea typeface="標楷體" panose="03000509000000000000" pitchFamily="65" charset="-120"/>
              </a:rPr>
              <a:t>2023</a:t>
            </a:r>
            <a:r>
              <a:rPr lang="zh-TW" altLang="en-US" sz="1400" dirty="0" smtClean="0">
                <a:solidFill>
                  <a:srgbClr val="2D2D8A"/>
                </a:solidFill>
                <a:latin typeface="標楷體" panose="03000509000000000000" pitchFamily="65" charset="-120"/>
                <a:ea typeface="標楷體" panose="03000509000000000000" pitchFamily="65" charset="-120"/>
              </a:rPr>
              <a:t>年前停止運轉。</a:t>
            </a:r>
            <a:endParaRPr lang="en-US" altLang="zh-TW" sz="1400" dirty="0" smtClean="0">
              <a:solidFill>
                <a:srgbClr val="2D2D8A"/>
              </a:solidFill>
              <a:latin typeface="標楷體" panose="03000509000000000000" pitchFamily="65" charset="-120"/>
              <a:ea typeface="標楷體" panose="03000509000000000000" pitchFamily="65" charset="-120"/>
            </a:endParaRPr>
          </a:p>
          <a:p>
            <a:pPr>
              <a:spcBef>
                <a:spcPct val="0"/>
              </a:spcBef>
            </a:pPr>
            <a:r>
              <a:rPr lang="zh-TW" altLang="en-US" sz="1400" dirty="0" smtClean="0">
                <a:solidFill>
                  <a:srgbClr val="2D2D8A"/>
                </a:solidFill>
                <a:latin typeface="標楷體" panose="03000509000000000000" pitchFamily="65" charset="-120"/>
                <a:ea typeface="標楷體" panose="03000509000000000000" pitchFamily="65" charset="-120"/>
              </a:rPr>
              <a:t>為了因應未來能源供應的挑戰， 英國於</a:t>
            </a:r>
            <a:r>
              <a:rPr lang="en-US" altLang="zh-TW" sz="1400" dirty="0" smtClean="0">
                <a:solidFill>
                  <a:srgbClr val="2D2D8A"/>
                </a:solidFill>
                <a:latin typeface="標楷體" panose="03000509000000000000" pitchFamily="65" charset="-120"/>
                <a:ea typeface="標楷體" panose="03000509000000000000" pitchFamily="65" charset="-120"/>
              </a:rPr>
              <a:t>2006</a:t>
            </a:r>
            <a:r>
              <a:rPr lang="zh-TW" altLang="zh-TW" sz="1400" dirty="0" smtClean="0">
                <a:solidFill>
                  <a:srgbClr val="2D2D8A"/>
                </a:solidFill>
                <a:latin typeface="標楷體" panose="03000509000000000000" pitchFamily="65" charset="-120"/>
                <a:ea typeface="標楷體" panose="03000509000000000000" pitchFamily="65" charset="-120"/>
              </a:rPr>
              <a:t>年</a:t>
            </a:r>
            <a:r>
              <a:rPr lang="zh-TW" altLang="en-US" sz="1400" dirty="0" smtClean="0">
                <a:solidFill>
                  <a:srgbClr val="2D2D8A"/>
                </a:solidFill>
                <a:latin typeface="標楷體" panose="03000509000000000000" pitchFamily="65" charset="-120"/>
                <a:ea typeface="標楷體" panose="03000509000000000000" pitchFamily="65" charset="-120"/>
              </a:rPr>
              <a:t>展</a:t>
            </a:r>
            <a:r>
              <a:rPr lang="zh-TW" altLang="zh-TW" sz="1400" dirty="0" smtClean="0">
                <a:solidFill>
                  <a:srgbClr val="2D2D8A"/>
                </a:solidFill>
                <a:latin typeface="標楷體" panose="03000509000000000000" pitchFamily="65" charset="-120"/>
                <a:ea typeface="標楷體" panose="03000509000000000000" pitchFamily="65" charset="-120"/>
              </a:rPr>
              <a:t>開能源政策評估，</a:t>
            </a:r>
            <a:r>
              <a:rPr lang="en-US" altLang="zh-TW" sz="1400" dirty="0" smtClean="0">
                <a:solidFill>
                  <a:srgbClr val="2D2D8A"/>
                </a:solidFill>
                <a:latin typeface="標楷體" panose="03000509000000000000" pitchFamily="65" charset="-120"/>
                <a:ea typeface="標楷體" panose="03000509000000000000" pitchFamily="65" charset="-120"/>
              </a:rPr>
              <a:t>2008</a:t>
            </a:r>
            <a:r>
              <a:rPr lang="zh-TW" altLang="en-US" sz="1400" dirty="0" smtClean="0">
                <a:solidFill>
                  <a:srgbClr val="2D2D8A"/>
                </a:solidFill>
                <a:latin typeface="標楷體" panose="03000509000000000000" pitchFamily="65" charset="-120"/>
                <a:ea typeface="標楷體" panose="03000509000000000000" pitchFamily="65" charset="-120"/>
              </a:rPr>
              <a:t>年</a:t>
            </a:r>
            <a:r>
              <a:rPr lang="en-US" altLang="zh-TW" sz="1400" dirty="0" smtClean="0">
                <a:solidFill>
                  <a:srgbClr val="2D2D8A"/>
                </a:solidFill>
                <a:latin typeface="標楷體" panose="03000509000000000000" pitchFamily="65" charset="-120"/>
                <a:ea typeface="標楷體" panose="03000509000000000000" pitchFamily="65" charset="-120"/>
              </a:rPr>
              <a:t>1</a:t>
            </a:r>
            <a:r>
              <a:rPr lang="zh-TW" altLang="en-US" sz="1400" dirty="0" smtClean="0">
                <a:solidFill>
                  <a:srgbClr val="2D2D8A"/>
                </a:solidFill>
                <a:latin typeface="標楷體" panose="03000509000000000000" pitchFamily="65" charset="-120"/>
                <a:ea typeface="標楷體" panose="03000509000000000000" pitchFamily="65" charset="-120"/>
              </a:rPr>
              <a:t>月商業、企業與管制改革部</a:t>
            </a:r>
            <a:r>
              <a:rPr lang="en-US" altLang="zh-TW" sz="1400" dirty="0" smtClean="0">
                <a:solidFill>
                  <a:srgbClr val="2D2D8A"/>
                </a:solidFill>
                <a:latin typeface="標楷體" panose="03000509000000000000" pitchFamily="65" charset="-120"/>
                <a:ea typeface="標楷體" panose="03000509000000000000" pitchFamily="65" charset="-120"/>
              </a:rPr>
              <a:t>(Department for Business, Enterprise and Regulatory Reform, BERR</a:t>
            </a:r>
            <a:r>
              <a:rPr lang="zh-TW" altLang="en-US" sz="1400" dirty="0" smtClean="0">
                <a:solidFill>
                  <a:srgbClr val="2D2D8A"/>
                </a:solidFill>
                <a:latin typeface="標楷體" panose="03000509000000000000" pitchFamily="65" charset="-120"/>
                <a:ea typeface="標楷體" panose="03000509000000000000" pitchFamily="65" charset="-120"/>
              </a:rPr>
              <a:t>）公布面對能源的挑戰－核能政策白皮書。</a:t>
            </a:r>
          </a:p>
        </p:txBody>
      </p:sp>
      <p:sp>
        <p:nvSpPr>
          <p:cNvPr id="44035" name="頁尾版面配置區 3"/>
          <p:cNvSpPr>
            <a:spLocks noGrp="1"/>
          </p:cNvSpPr>
          <p:nvPr>
            <p:ph type="ftr" sz="quarter" idx="4"/>
          </p:nvPr>
        </p:nvSpPr>
        <p:spPr>
          <a:noFill/>
        </p:spPr>
        <p:txBody>
          <a:bodyPr/>
          <a:lstStyle>
            <a:lvl1pPr defTabSz="946150">
              <a:defRPr kumimoji="1">
                <a:solidFill>
                  <a:schemeClr val="tx1"/>
                </a:solidFill>
                <a:latin typeface="Arial" panose="020B0604020202020204" pitchFamily="34" charset="0"/>
                <a:ea typeface="新細明體" panose="02020500000000000000" pitchFamily="18" charset="-120"/>
              </a:defRPr>
            </a:lvl1pPr>
            <a:lvl2pPr marL="776288" indent="-298450" defTabSz="946150">
              <a:defRPr kumimoji="1">
                <a:solidFill>
                  <a:schemeClr val="tx1"/>
                </a:solidFill>
                <a:latin typeface="Arial" panose="020B0604020202020204" pitchFamily="34" charset="0"/>
                <a:ea typeface="新細明體" panose="02020500000000000000" pitchFamily="18" charset="-120"/>
              </a:defRPr>
            </a:lvl2pPr>
            <a:lvl3pPr marL="1193800" indent="-239713" defTabSz="946150">
              <a:defRPr kumimoji="1">
                <a:solidFill>
                  <a:schemeClr val="tx1"/>
                </a:solidFill>
                <a:latin typeface="Arial" panose="020B0604020202020204" pitchFamily="34" charset="0"/>
                <a:ea typeface="新細明體" panose="02020500000000000000" pitchFamily="18" charset="-120"/>
              </a:defRPr>
            </a:lvl3pPr>
            <a:lvl4pPr marL="1670050" indent="-238125" defTabSz="946150">
              <a:defRPr kumimoji="1">
                <a:solidFill>
                  <a:schemeClr val="tx1"/>
                </a:solidFill>
                <a:latin typeface="Arial" panose="020B0604020202020204" pitchFamily="34" charset="0"/>
                <a:ea typeface="新細明體" panose="02020500000000000000" pitchFamily="18" charset="-120"/>
              </a:defRPr>
            </a:lvl4pPr>
            <a:lvl5pPr marL="2147888" indent="-238125" defTabSz="946150">
              <a:defRPr kumimoji="1">
                <a:solidFill>
                  <a:schemeClr val="tx1"/>
                </a:solidFill>
                <a:latin typeface="Arial" panose="020B0604020202020204" pitchFamily="34" charset="0"/>
                <a:ea typeface="新細明體" panose="02020500000000000000" pitchFamily="18" charset="-120"/>
              </a:defRPr>
            </a:lvl5pPr>
            <a:lvl6pPr marL="2605088" indent="-238125" defTabSz="9461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62288" indent="-238125" defTabSz="9461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19488" indent="-238125" defTabSz="9461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76688" indent="-238125" defTabSz="9461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en-US" altLang="zh-TW"/>
          </a:p>
        </p:txBody>
      </p:sp>
      <p:sp>
        <p:nvSpPr>
          <p:cNvPr id="44036" name="投影片編號版面配置區 4"/>
          <p:cNvSpPr>
            <a:spLocks noGrp="1"/>
          </p:cNvSpPr>
          <p:nvPr>
            <p:ph type="sldNum" sz="quarter" idx="5"/>
          </p:nvPr>
        </p:nvSpPr>
        <p:spPr>
          <a:noFill/>
        </p:spPr>
        <p:txBody>
          <a:bodyPr/>
          <a:lstStyle>
            <a:lvl1pPr defTabSz="946150">
              <a:defRPr kumimoji="1">
                <a:solidFill>
                  <a:schemeClr val="tx1"/>
                </a:solidFill>
                <a:latin typeface="Arial" panose="020B0604020202020204" pitchFamily="34" charset="0"/>
                <a:ea typeface="新細明體" panose="02020500000000000000" pitchFamily="18" charset="-120"/>
              </a:defRPr>
            </a:lvl1pPr>
            <a:lvl2pPr marL="776288" indent="-298450" defTabSz="946150">
              <a:defRPr kumimoji="1">
                <a:solidFill>
                  <a:schemeClr val="tx1"/>
                </a:solidFill>
                <a:latin typeface="Arial" panose="020B0604020202020204" pitchFamily="34" charset="0"/>
                <a:ea typeface="新細明體" panose="02020500000000000000" pitchFamily="18" charset="-120"/>
              </a:defRPr>
            </a:lvl2pPr>
            <a:lvl3pPr marL="1193800" indent="-239713" defTabSz="946150">
              <a:defRPr kumimoji="1">
                <a:solidFill>
                  <a:schemeClr val="tx1"/>
                </a:solidFill>
                <a:latin typeface="Arial" panose="020B0604020202020204" pitchFamily="34" charset="0"/>
                <a:ea typeface="新細明體" panose="02020500000000000000" pitchFamily="18" charset="-120"/>
              </a:defRPr>
            </a:lvl3pPr>
            <a:lvl4pPr marL="1670050" indent="-238125" defTabSz="946150">
              <a:defRPr kumimoji="1">
                <a:solidFill>
                  <a:schemeClr val="tx1"/>
                </a:solidFill>
                <a:latin typeface="Arial" panose="020B0604020202020204" pitchFamily="34" charset="0"/>
                <a:ea typeface="新細明體" panose="02020500000000000000" pitchFamily="18" charset="-120"/>
              </a:defRPr>
            </a:lvl4pPr>
            <a:lvl5pPr marL="2147888" indent="-238125" defTabSz="946150">
              <a:defRPr kumimoji="1">
                <a:solidFill>
                  <a:schemeClr val="tx1"/>
                </a:solidFill>
                <a:latin typeface="Arial" panose="020B0604020202020204" pitchFamily="34" charset="0"/>
                <a:ea typeface="新細明體" panose="02020500000000000000" pitchFamily="18" charset="-120"/>
              </a:defRPr>
            </a:lvl5pPr>
            <a:lvl6pPr marL="2605088" indent="-238125" defTabSz="9461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62288" indent="-238125" defTabSz="9461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19488" indent="-238125" defTabSz="9461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76688" indent="-238125" defTabSz="9461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F0E1D88-89B9-42EE-B36D-163342AC4906}" type="slidenum">
              <a:rPr lang="en-US" altLang="zh-TW"/>
              <a:pPr/>
              <a:t>64</a:t>
            </a:fld>
            <a:endParaRPr lang="en-US" altLang="zh-TW"/>
          </a:p>
        </p:txBody>
      </p:sp>
    </p:spTree>
    <p:extLst>
      <p:ext uri="{BB962C8B-B14F-4D97-AF65-F5344CB8AC3E}">
        <p14:creationId xmlns:p14="http://schemas.microsoft.com/office/powerpoint/2010/main" val="38334238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p:cNvSpPr>
            <a:spLocks noGrp="1"/>
          </p:cNvSpPr>
          <p:nvPr>
            <p:ph type="body" idx="1"/>
          </p:nvPr>
        </p:nvSpPr>
        <p:spPr>
          <a:noFill/>
        </p:spPr>
        <p:txBody>
          <a:bodyPr/>
          <a:lstStyle/>
          <a:p>
            <a:r>
              <a:rPr lang="en-US" altLang="zh-TW" dirty="0" smtClean="0"/>
              <a:t>64. </a:t>
            </a:r>
            <a:r>
              <a:rPr lang="zh-TW" altLang="en-US" dirty="0" smtClean="0"/>
              <a:t>今天我向各位報告的輻射</a:t>
            </a:r>
            <a:r>
              <a:rPr lang="zh-TW" altLang="en-US" dirty="0" smtClean="0">
                <a:latin typeface="新細明體" panose="02020500000000000000" pitchFamily="18" charset="-120"/>
                <a:ea typeface="新細明體" panose="02020500000000000000" pitchFamily="18" charset="-120"/>
              </a:rPr>
              <a:t>、核電安全和核廢料三個議題，其實都是如何面對「風險」的問題。</a:t>
            </a:r>
            <a:r>
              <a:rPr lang="zh-TW" altLang="en-US" dirty="0" smtClean="0"/>
              <a:t>我推薦大家去看兩本書：</a:t>
            </a:r>
          </a:p>
          <a:p>
            <a:r>
              <a:rPr lang="zh-TW" altLang="en-US" dirty="0" smtClean="0"/>
              <a:t>    ＜</a:t>
            </a:r>
            <a:r>
              <a:rPr lang="en-US" altLang="zh-TW" dirty="0" smtClean="0"/>
              <a:t>Risk</a:t>
            </a:r>
            <a:r>
              <a:rPr lang="zh-TW" altLang="en-US" dirty="0" smtClean="0"/>
              <a:t>： </a:t>
            </a:r>
            <a:r>
              <a:rPr lang="en-US" altLang="zh-TW" dirty="0" smtClean="0"/>
              <a:t>the Science and Politics of Fear</a:t>
            </a:r>
            <a:r>
              <a:rPr lang="zh-TW" altLang="en-US" dirty="0" smtClean="0"/>
              <a:t>＞</a:t>
            </a:r>
          </a:p>
          <a:p>
            <a:r>
              <a:rPr lang="zh-TW" altLang="en-US" dirty="0" smtClean="0"/>
              <a:t>（作者是</a:t>
            </a:r>
            <a:r>
              <a:rPr lang="en-US" altLang="zh-TW" dirty="0" smtClean="0"/>
              <a:t>Dan Gardner</a:t>
            </a:r>
            <a:r>
              <a:rPr lang="zh-TW" altLang="en-US" dirty="0" smtClean="0"/>
              <a:t>）</a:t>
            </a:r>
          </a:p>
          <a:p>
            <a:r>
              <a:rPr lang="zh-TW" altLang="en-US" dirty="0" smtClean="0"/>
              <a:t>這本書枋間有一本中文譯本，書名叫</a:t>
            </a:r>
            <a:r>
              <a:rPr lang="en-US" altLang="zh-TW" dirty="0" smtClean="0"/>
              <a:t>《</a:t>
            </a:r>
            <a:r>
              <a:rPr lang="zh-TW" altLang="en-US" dirty="0" smtClean="0"/>
              <a:t>販賣恐懼</a:t>
            </a:r>
            <a:r>
              <a:rPr lang="en-US" altLang="zh-TW" dirty="0" smtClean="0"/>
              <a:t>─</a:t>
            </a:r>
            <a:r>
              <a:rPr lang="zh-TW" altLang="en-US" dirty="0" smtClean="0"/>
              <a:t>脫軌的風險判斷</a:t>
            </a:r>
            <a:r>
              <a:rPr lang="en-US" altLang="zh-TW" dirty="0" smtClean="0"/>
              <a:t>》</a:t>
            </a:r>
            <a:r>
              <a:rPr lang="zh-TW" altLang="en-US" dirty="0" smtClean="0"/>
              <a:t>，事實上假如原書名直譯應該叫「風險：恐懼的科學與政治學」。這本書的原作者</a:t>
            </a:r>
            <a:r>
              <a:rPr lang="en-US" altLang="zh-TW" dirty="0" smtClean="0"/>
              <a:t>Dan Gardner</a:t>
            </a:r>
            <a:r>
              <a:rPr lang="zh-TW" altLang="en-US" dirty="0" smtClean="0"/>
              <a:t>是一位新聞工作者，也是專欄作家，可是他開宗明義引用了兩位哲學家對恐懼的註解：</a:t>
            </a:r>
          </a:p>
          <a:p>
            <a:r>
              <a:rPr lang="zh-TW" altLang="en-US" dirty="0" smtClean="0"/>
              <a:t>    </a:t>
            </a:r>
            <a:r>
              <a:rPr lang="zh-TW" altLang="en-US" dirty="0" smtClean="0">
                <a:sym typeface="Wingdings" pitchFamily="2" charset="2"/>
              </a:rPr>
              <a:t></a:t>
            </a:r>
            <a:r>
              <a:rPr lang="zh-TW" altLang="en-US" dirty="0" smtClean="0"/>
              <a:t> </a:t>
            </a:r>
            <a:r>
              <a:rPr lang="zh-TW" altLang="en-US" b="1" dirty="0" smtClean="0"/>
              <a:t>山謬、約翰生</a:t>
            </a:r>
            <a:r>
              <a:rPr lang="zh-TW" altLang="en-US" dirty="0" smtClean="0"/>
              <a:t>（</a:t>
            </a:r>
            <a:r>
              <a:rPr lang="en-US" altLang="zh-TW" dirty="0" err="1" smtClean="0"/>
              <a:t>Sammul</a:t>
            </a:r>
            <a:r>
              <a:rPr lang="en-US" altLang="zh-TW" dirty="0" smtClean="0"/>
              <a:t> Johnson</a:t>
            </a:r>
            <a:r>
              <a:rPr lang="zh-TW" altLang="en-US" dirty="0" smtClean="0"/>
              <a:t>）</a:t>
            </a:r>
          </a:p>
          <a:p>
            <a:r>
              <a:rPr lang="zh-TW" altLang="en-US" dirty="0" smtClean="0"/>
              <a:t>     「我們心中的恐懼保護我們免於邪惡，但和其他的熱切情感的責任一樣，恐懼不應壓過理性，而是協助理性。」</a:t>
            </a:r>
          </a:p>
          <a:p>
            <a:r>
              <a:rPr lang="zh-TW" altLang="en-US" dirty="0" smtClean="0"/>
              <a:t>    </a:t>
            </a:r>
            <a:r>
              <a:rPr lang="zh-TW" altLang="en-US" dirty="0" smtClean="0">
                <a:sym typeface="Wingdings" pitchFamily="2" charset="2"/>
              </a:rPr>
              <a:t></a:t>
            </a:r>
            <a:r>
              <a:rPr lang="zh-TW" altLang="en-US" dirty="0" smtClean="0"/>
              <a:t> </a:t>
            </a:r>
            <a:r>
              <a:rPr lang="zh-TW" altLang="en-US" b="1" dirty="0" smtClean="0"/>
              <a:t>蒙田</a:t>
            </a:r>
            <a:r>
              <a:rPr lang="zh-TW" altLang="en-US" dirty="0" smtClean="0"/>
              <a:t>（</a:t>
            </a:r>
            <a:r>
              <a:rPr lang="en-US" altLang="zh-TW" dirty="0" smtClean="0"/>
              <a:t>16</a:t>
            </a:r>
            <a:r>
              <a:rPr lang="zh-TW" altLang="en-US" dirty="0" smtClean="0"/>
              <a:t>世紀法國哲學家）</a:t>
            </a:r>
          </a:p>
          <a:p>
            <a:r>
              <a:rPr lang="zh-TW" altLang="en-US" dirty="0" smtClean="0"/>
              <a:t>     「我最大的恐懼即為恐懼」</a:t>
            </a:r>
          </a:p>
          <a:p>
            <a:r>
              <a:rPr lang="zh-TW" altLang="en-US" dirty="0" smtClean="0"/>
              <a:t>     這兩句話一方面肯定恐懼是人類正面防禦的情感反應，但是一方面又強調需要理性來克服恐懼。換言之，這本書的作者雖然嘗試從科學和政治學的角度來探討人類對恐懼的反應和對風險的認知，但是他其實還是以科學的理性分析出發，來詮釋人類如何面對風險。 </a:t>
            </a:r>
          </a:p>
        </p:txBody>
      </p:sp>
    </p:spTree>
    <p:extLst>
      <p:ext uri="{BB962C8B-B14F-4D97-AF65-F5344CB8AC3E}">
        <p14:creationId xmlns:p14="http://schemas.microsoft.com/office/powerpoint/2010/main" val="33391683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p:cNvSpPr>
          <p:nvPr>
            <p:ph type="body" idx="1"/>
          </p:nvPr>
        </p:nvSpPr>
        <p:spPr>
          <a:noFill/>
        </p:spPr>
        <p:txBody>
          <a:bodyPr/>
          <a:lstStyle/>
          <a:p>
            <a:r>
              <a:rPr lang="en-US" altLang="zh-TW" dirty="0" smtClean="0"/>
              <a:t>65.</a:t>
            </a:r>
            <a:r>
              <a:rPr lang="zh-TW" altLang="en-US" dirty="0" smtClean="0"/>
              <a:t> 另一本是「快思慢想</a:t>
            </a:r>
            <a:r>
              <a:rPr lang="en-US" altLang="zh-TW" dirty="0" smtClean="0"/>
              <a:t>｣</a:t>
            </a:r>
            <a:r>
              <a:rPr lang="zh-TW" altLang="en-US" dirty="0" smtClean="0"/>
              <a:t>。這本書的作者</a:t>
            </a:r>
            <a:r>
              <a:rPr lang="en-US" altLang="zh-TW" dirty="0" smtClean="0"/>
              <a:t>Danial </a:t>
            </a:r>
            <a:r>
              <a:rPr lang="en-US" altLang="zh-TW" dirty="0" err="1" smtClean="0"/>
              <a:t>Kahneman</a:t>
            </a:r>
            <a:r>
              <a:rPr lang="zh-TW" altLang="en-US" dirty="0" smtClean="0"/>
              <a:t>丹尼爾康納曼是</a:t>
            </a:r>
            <a:r>
              <a:rPr lang="en-US" altLang="zh-TW" dirty="0" smtClean="0"/>
              <a:t>2002</a:t>
            </a:r>
            <a:r>
              <a:rPr lang="zh-TW" altLang="en-US" dirty="0" smtClean="0"/>
              <a:t>年諾貝爾經濟學獎得主，有趣的是他探討的不是經濟學的理論，而是人類的行為科學。他認為有兩個完全不同的系統主導我們人的行為與決策，一個是直覺的反應，也就是快思系統；另一個是根據理性與客觀的數據來判定直覺反應，從而作出理性決策的慢想系統。這個說法和販賣恐懼那本書談到人對恐懼的反應是一樣的。 </a:t>
            </a:r>
          </a:p>
        </p:txBody>
      </p:sp>
    </p:spTree>
    <p:extLst>
      <p:ext uri="{BB962C8B-B14F-4D97-AF65-F5344CB8AC3E}">
        <p14:creationId xmlns:p14="http://schemas.microsoft.com/office/powerpoint/2010/main" val="2449520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66. </a:t>
            </a:r>
            <a:r>
              <a:rPr lang="zh-TW" altLang="en-US" dirty="0" smtClean="0"/>
              <a:t>最後我和各位分享居禮夫人講過的一句話</a:t>
            </a:r>
            <a:r>
              <a:rPr lang="zh-TW" altLang="en-US" dirty="0" smtClean="0">
                <a:latin typeface="Microsoft JhengHei UI" panose="020B0604030504040204" pitchFamily="34" charset="-120"/>
                <a:ea typeface="Microsoft JhengHei UI" panose="020B0604030504040204" pitchFamily="34" charset="-120"/>
              </a:rPr>
              <a:t>：</a:t>
            </a:r>
            <a:endParaRPr lang="en-US" altLang="zh-TW" dirty="0" smtClean="0">
              <a:latin typeface="Microsoft JhengHei UI" panose="020B0604030504040204" pitchFamily="34" charset="-120"/>
              <a:ea typeface="Microsoft JhengHei UI" panose="020B0604030504040204" pitchFamily="34" charset="-120"/>
            </a:endParaRPr>
          </a:p>
          <a:p>
            <a:r>
              <a:rPr lang="en-US" altLang="zh-TW" dirty="0" smtClean="0"/>
              <a:t>Nothing in life is to be feared,</a:t>
            </a:r>
          </a:p>
          <a:p>
            <a:r>
              <a:rPr lang="en-US" altLang="zh-TW" dirty="0" smtClean="0"/>
              <a:t>It is only to be understood.</a:t>
            </a:r>
          </a:p>
          <a:p>
            <a:r>
              <a:rPr lang="en-US" altLang="zh-TW" dirty="0" smtClean="0"/>
              <a:t>Now it’s the time to understand more, so that we may fear less. </a:t>
            </a:r>
          </a:p>
          <a:p>
            <a:r>
              <a:rPr lang="en-US" altLang="zh-TW" dirty="0" smtClean="0"/>
              <a:t>                                   -Marie Curie</a:t>
            </a:r>
          </a:p>
          <a:p>
            <a:r>
              <a:rPr lang="zh-TW" altLang="en-US" dirty="0" smtClean="0"/>
              <a:t>生活中沒什麼可怕的事，</a:t>
            </a:r>
          </a:p>
          <a:p>
            <a:r>
              <a:rPr lang="zh-TW" altLang="en-US" dirty="0" smtClean="0"/>
              <a:t>只有需要被瞭解的事。</a:t>
            </a:r>
          </a:p>
          <a:p>
            <a:r>
              <a:rPr lang="zh-TW" altLang="en-US" dirty="0" smtClean="0"/>
              <a:t>現在理當多一分瞭解，</a:t>
            </a:r>
          </a:p>
          <a:p>
            <a:r>
              <a:rPr lang="zh-TW" altLang="en-US" dirty="0" smtClean="0"/>
              <a:t>才能少一分擔心害怕。</a:t>
            </a:r>
          </a:p>
          <a:p>
            <a:r>
              <a:rPr lang="zh-TW" altLang="en-US" dirty="0" smtClean="0"/>
              <a:t>                          </a:t>
            </a:r>
            <a:r>
              <a:rPr lang="en-US" altLang="zh-TW" dirty="0" smtClean="0"/>
              <a:t>-</a:t>
            </a:r>
            <a:r>
              <a:rPr lang="zh-TW" altLang="en-US" dirty="0" smtClean="0"/>
              <a:t>居禮夫人</a:t>
            </a:r>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67</a:t>
            </a:fld>
            <a:endParaRPr kumimoji="1" lang="zh-TW" altLang="en-US"/>
          </a:p>
        </p:txBody>
      </p:sp>
    </p:spTree>
    <p:extLst>
      <p:ext uri="{BB962C8B-B14F-4D97-AF65-F5344CB8AC3E}">
        <p14:creationId xmlns:p14="http://schemas.microsoft.com/office/powerpoint/2010/main" val="16332849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67.</a:t>
            </a:r>
            <a:r>
              <a:rPr lang="zh-TW" altLang="en-US" dirty="0" smtClean="0"/>
              <a:t>謝謝各位</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68</a:t>
            </a:fld>
            <a:endParaRPr kumimoji="1" lang="zh-TW" altLang="en-US"/>
          </a:p>
        </p:txBody>
      </p:sp>
    </p:spTree>
    <p:extLst>
      <p:ext uri="{BB962C8B-B14F-4D97-AF65-F5344CB8AC3E}">
        <p14:creationId xmlns:p14="http://schemas.microsoft.com/office/powerpoint/2010/main" val="24053453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目前政府的能源政策主軸就是</a:t>
            </a:r>
            <a:r>
              <a:rPr lang="zh-TW" altLang="en-US" dirty="0" smtClean="0">
                <a:latin typeface="新細明體" panose="02020500000000000000" pitchFamily="18" charset="-120"/>
                <a:ea typeface="新細明體" panose="02020500000000000000" pitchFamily="18" charset="-120"/>
              </a:rPr>
              <a:t>「非核」，尤其是修改電業法增加第</a:t>
            </a:r>
            <a:r>
              <a:rPr lang="en-US" altLang="zh-TW" dirty="0" smtClean="0">
                <a:latin typeface="新細明體" panose="02020500000000000000" pitchFamily="18" charset="-120"/>
                <a:ea typeface="新細明體" panose="02020500000000000000" pitchFamily="18" charset="-120"/>
              </a:rPr>
              <a:t>95</a:t>
            </a:r>
            <a:r>
              <a:rPr lang="zh-TW" altLang="en-US" dirty="0" smtClean="0">
                <a:latin typeface="新細明體" panose="02020500000000000000" pitchFamily="18" charset="-120"/>
                <a:ea typeface="新細明體" panose="02020500000000000000" pitchFamily="18" charset="-120"/>
              </a:rPr>
              <a:t>條明定</a:t>
            </a:r>
            <a:r>
              <a:rPr lang="en-US" altLang="zh-TW" dirty="0" smtClean="0">
                <a:latin typeface="新細明體" panose="02020500000000000000" pitchFamily="18" charset="-120"/>
                <a:ea typeface="新細明體" panose="02020500000000000000" pitchFamily="18" charset="-120"/>
              </a:rPr>
              <a:t>2025</a:t>
            </a:r>
            <a:r>
              <a:rPr lang="zh-TW" altLang="en-US" dirty="0" smtClean="0">
                <a:latin typeface="新細明體" panose="02020500000000000000" pitchFamily="18" charset="-120"/>
                <a:ea typeface="新細明體" panose="02020500000000000000" pitchFamily="18" charset="-120"/>
              </a:rPr>
              <a:t>年之後所有核電廠要關閉。同時規劃</a:t>
            </a:r>
            <a:r>
              <a:rPr lang="en-US" altLang="zh-TW" dirty="0" smtClean="0">
                <a:latin typeface="新細明體" panose="02020500000000000000" pitchFamily="18" charset="-120"/>
                <a:ea typeface="新細明體" panose="02020500000000000000" pitchFamily="18" charset="-120"/>
              </a:rPr>
              <a:t>2025</a:t>
            </a:r>
            <a:r>
              <a:rPr lang="zh-TW" altLang="en-US" dirty="0" smtClean="0">
                <a:latin typeface="新細明體" panose="02020500000000000000" pitchFamily="18" charset="-120"/>
                <a:ea typeface="新細明體" panose="02020500000000000000" pitchFamily="18" charset="-120"/>
              </a:rPr>
              <a:t>年的電力配比目標是</a:t>
            </a:r>
            <a:r>
              <a:rPr lang="zh-TW" altLang="en-US" dirty="0" smtClean="0">
                <a:latin typeface="Microsoft JhengHei UI" panose="020B0604030504040204" pitchFamily="34" charset="-120"/>
                <a:ea typeface="Microsoft JhengHei UI" panose="020B0604030504040204" pitchFamily="34" charset="-120"/>
              </a:rPr>
              <a:t>：天然氣</a:t>
            </a:r>
            <a:r>
              <a:rPr lang="en-US" altLang="zh-TW" dirty="0" smtClean="0">
                <a:latin typeface="Microsoft JhengHei UI" panose="020B0604030504040204" pitchFamily="34" charset="-120"/>
                <a:ea typeface="Microsoft JhengHei UI" panose="020B0604030504040204" pitchFamily="34" charset="-120"/>
              </a:rPr>
              <a:t>50%</a:t>
            </a:r>
            <a:r>
              <a:rPr lang="zh-TW" altLang="en-US" dirty="0" smtClean="0">
                <a:latin typeface="新細明體" panose="02020500000000000000" pitchFamily="18" charset="-120"/>
                <a:ea typeface="新細明體" panose="02020500000000000000" pitchFamily="18" charset="-120"/>
              </a:rPr>
              <a:t>、燃煤</a:t>
            </a:r>
            <a:r>
              <a:rPr lang="en-US" altLang="zh-TW" dirty="0" smtClean="0">
                <a:latin typeface="新細明體" panose="02020500000000000000" pitchFamily="18" charset="-120"/>
                <a:ea typeface="新細明體" panose="02020500000000000000" pitchFamily="18" charset="-120"/>
              </a:rPr>
              <a:t>30%</a:t>
            </a:r>
            <a:r>
              <a:rPr lang="zh-TW" altLang="en-US" dirty="0" smtClean="0">
                <a:latin typeface="新細明體" panose="02020500000000000000" pitchFamily="18" charset="-120"/>
                <a:ea typeface="新細明體" panose="02020500000000000000" pitchFamily="18" charset="-120"/>
              </a:rPr>
              <a:t>、再生能源</a:t>
            </a:r>
            <a:r>
              <a:rPr lang="en-US" altLang="zh-TW" dirty="0" smtClean="0">
                <a:latin typeface="新細明體" panose="02020500000000000000" pitchFamily="18" charset="-120"/>
                <a:ea typeface="新細明體" panose="02020500000000000000" pitchFamily="18" charset="-120"/>
              </a:rPr>
              <a:t>20%</a:t>
            </a:r>
            <a:r>
              <a:rPr lang="zh-TW" altLang="en-US" dirty="0" smtClean="0">
                <a:latin typeface="新細明體" panose="02020500000000000000" pitchFamily="18" charset="-120"/>
                <a:ea typeface="+mn-ea"/>
              </a:rPr>
              <a:t>。其中再生能源</a:t>
            </a:r>
            <a:r>
              <a:rPr lang="en-US" altLang="zh-TW" dirty="0" smtClean="0">
                <a:latin typeface="新細明體" panose="02020500000000000000" pitchFamily="18" charset="-120"/>
                <a:ea typeface="+mn-ea"/>
              </a:rPr>
              <a:t>20%</a:t>
            </a:r>
            <a:r>
              <a:rPr lang="zh-TW" altLang="en-US" dirty="0" smtClean="0">
                <a:latin typeface="新細明體" panose="02020500000000000000" pitchFamily="18" charset="-120"/>
                <a:ea typeface="+mn-ea"/>
              </a:rPr>
              <a:t>需要增加的每年</a:t>
            </a:r>
            <a:r>
              <a:rPr lang="en-US" altLang="zh-TW" dirty="0" smtClean="0">
                <a:latin typeface="新細明體" panose="02020500000000000000" pitchFamily="18" charset="-120"/>
                <a:ea typeface="+mn-ea"/>
              </a:rPr>
              <a:t>400</a:t>
            </a:r>
            <a:r>
              <a:rPr lang="zh-TW" altLang="en-US" dirty="0" smtClean="0">
                <a:latin typeface="新細明體" panose="02020500000000000000" pitchFamily="18" charset="-120"/>
                <a:ea typeface="+mn-ea"/>
              </a:rPr>
              <a:t>億度店就是為補足現在核一二三廠每年的發電量</a:t>
            </a:r>
            <a:r>
              <a:rPr lang="zh-TW" altLang="en-US" dirty="0" smtClean="0">
                <a:latin typeface="新細明體" panose="02020500000000000000" pitchFamily="18" charset="-120"/>
                <a:ea typeface="新細明體" panose="02020500000000000000" pitchFamily="18" charset="-120"/>
              </a:rPr>
              <a:t>。包括要增加</a:t>
            </a:r>
            <a:r>
              <a:rPr lang="en-US" altLang="zh-TW" dirty="0" smtClean="0">
                <a:latin typeface="新細明體" panose="02020500000000000000" pitchFamily="18" charset="-120"/>
                <a:ea typeface="新細明體" panose="02020500000000000000" pitchFamily="18" charset="-120"/>
              </a:rPr>
              <a:t>20GW</a:t>
            </a:r>
            <a:r>
              <a:rPr lang="zh-TW" altLang="en-US" dirty="0" smtClean="0">
                <a:latin typeface="新細明體" panose="02020500000000000000" pitchFamily="18" charset="-120"/>
                <a:ea typeface="新細明體" panose="02020500000000000000" pitchFamily="18" charset="-120"/>
              </a:rPr>
              <a:t>太陽光電和</a:t>
            </a:r>
            <a:r>
              <a:rPr lang="en-US" altLang="zh-TW" dirty="0" smtClean="0">
                <a:latin typeface="新細明體" panose="02020500000000000000" pitchFamily="18" charset="-120"/>
                <a:ea typeface="新細明體" panose="02020500000000000000" pitchFamily="18" charset="-120"/>
              </a:rPr>
              <a:t>4.3GW</a:t>
            </a:r>
            <a:r>
              <a:rPr lang="zh-TW" altLang="en-US" dirty="0" smtClean="0">
                <a:latin typeface="新細明體" panose="02020500000000000000" pitchFamily="18" charset="-120"/>
                <a:ea typeface="新細明體" panose="02020500000000000000" pitchFamily="18" charset="-120"/>
              </a:rPr>
              <a:t>風力發電</a:t>
            </a:r>
            <a:r>
              <a:rPr lang="en-US" altLang="zh-TW" dirty="0" smtClean="0">
                <a:latin typeface="新細明體" panose="02020500000000000000" pitchFamily="18" charset="-120"/>
                <a:ea typeface="新細明體" panose="02020500000000000000" pitchFamily="18" charset="-120"/>
              </a:rPr>
              <a:t>(</a:t>
            </a:r>
            <a:r>
              <a:rPr lang="zh-TW" altLang="en-US" dirty="0" smtClean="0">
                <a:latin typeface="新細明體" panose="02020500000000000000" pitchFamily="18" charset="-120"/>
                <a:ea typeface="新細明體" panose="02020500000000000000" pitchFamily="18" charset="-120"/>
              </a:rPr>
              <a:t>事實上最近又提高風電容量到</a:t>
            </a:r>
            <a:r>
              <a:rPr lang="en-US" altLang="zh-TW" dirty="0" smtClean="0">
                <a:latin typeface="新細明體" panose="02020500000000000000" pitchFamily="18" charset="-120"/>
                <a:ea typeface="新細明體" panose="02020500000000000000" pitchFamily="18" charset="-120"/>
              </a:rPr>
              <a:t>5.5GW)</a:t>
            </a:r>
            <a:r>
              <a:rPr lang="zh-TW" altLang="en-US" dirty="0" smtClean="0">
                <a:latin typeface="新細明體" panose="02020500000000000000" pitchFamily="18" charset="-120"/>
                <a:ea typeface="新細明體" panose="02020500000000000000" pitchFamily="18" charset="-120"/>
              </a:rPr>
              <a:t>。給大家一個數目字當作對比</a:t>
            </a:r>
            <a:r>
              <a:rPr lang="zh-TW" altLang="en-US" dirty="0" smtClean="0">
                <a:latin typeface="Microsoft JhengHei UI" panose="020B0604030504040204" pitchFamily="34" charset="-120"/>
                <a:ea typeface="Microsoft JhengHei UI" panose="020B0604030504040204" pitchFamily="34" charset="-120"/>
              </a:rPr>
              <a:t>：核四本來要興建的兩部機組的容量是</a:t>
            </a:r>
            <a:r>
              <a:rPr lang="en-US" altLang="zh-TW" dirty="0" smtClean="0">
                <a:latin typeface="Microsoft JhengHei UI" panose="020B0604030504040204" pitchFamily="34" charset="-120"/>
                <a:ea typeface="Microsoft JhengHei UI" panose="020B0604030504040204" pitchFamily="34" charset="-120"/>
              </a:rPr>
              <a:t>275</a:t>
            </a:r>
            <a:r>
              <a:rPr lang="zh-TW" altLang="en-US" dirty="0" smtClean="0">
                <a:latin typeface="Microsoft JhengHei UI" panose="020B0604030504040204" pitchFamily="34" charset="-120"/>
                <a:ea typeface="Microsoft JhengHei UI" panose="020B0604030504040204" pitchFamily="34" charset="-120"/>
              </a:rPr>
              <a:t>萬千瓦</a:t>
            </a:r>
            <a:r>
              <a:rPr lang="en-US" altLang="zh-TW" dirty="0" smtClean="0">
                <a:latin typeface="Microsoft JhengHei UI" panose="020B0604030504040204" pitchFamily="34" charset="-120"/>
                <a:ea typeface="Microsoft JhengHei UI" panose="020B0604030504040204" pitchFamily="34" charset="-120"/>
              </a:rPr>
              <a:t>(2.75GW)</a:t>
            </a:r>
            <a:r>
              <a:rPr lang="zh-TW" altLang="en-US" dirty="0" smtClean="0">
                <a:latin typeface="新細明體" panose="02020500000000000000" pitchFamily="18" charset="-120"/>
                <a:ea typeface="新細明體" panose="02020500000000000000" pitchFamily="18" charset="-120"/>
              </a:rPr>
              <a:t>，也就是要取代核能，必須興建</a:t>
            </a:r>
            <a:r>
              <a:rPr lang="en-US" altLang="zh-TW" dirty="0" smtClean="0">
                <a:latin typeface="新細明體" panose="02020500000000000000" pitchFamily="18" charset="-120"/>
                <a:ea typeface="新細明體" panose="02020500000000000000" pitchFamily="18" charset="-120"/>
              </a:rPr>
              <a:t>10</a:t>
            </a:r>
            <a:r>
              <a:rPr lang="zh-TW" altLang="en-US" dirty="0" smtClean="0">
                <a:latin typeface="新細明體" panose="02020500000000000000" pitchFamily="18" charset="-120"/>
                <a:ea typeface="新細明體" panose="02020500000000000000" pitchFamily="18" charset="-120"/>
              </a:rPr>
              <a:t>倍核四的再生能源設施。</a:t>
            </a:r>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69</a:t>
            </a:fld>
            <a:endParaRPr kumimoji="1" lang="zh-TW" altLang="en-US"/>
          </a:p>
        </p:txBody>
      </p:sp>
    </p:spTree>
    <p:extLst>
      <p:ext uri="{BB962C8B-B14F-4D97-AF65-F5344CB8AC3E}">
        <p14:creationId xmlns:p14="http://schemas.microsoft.com/office/powerpoint/2010/main" val="4150138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7. </a:t>
            </a:r>
            <a:r>
              <a:rPr lang="zh-TW" altLang="en-US" dirty="0" smtClean="0"/>
              <a:t>但是在我們談輻射之前，先讓我們來了解一下</a:t>
            </a:r>
            <a:r>
              <a:rPr lang="zh-TW" altLang="en-US" b="1" dirty="0" smtClean="0"/>
              <a:t>甚麼是</a:t>
            </a:r>
            <a:r>
              <a:rPr lang="zh-TW" altLang="en-US" b="1" dirty="0" smtClean="0">
                <a:latin typeface="Microsoft JhengHei"/>
                <a:ea typeface="Microsoft JhengHei"/>
              </a:rPr>
              <a:t>「</a:t>
            </a:r>
            <a:r>
              <a:rPr lang="zh-TW" altLang="en-US" b="1" dirty="0" smtClean="0"/>
              <a:t>致癌物</a:t>
            </a:r>
            <a:r>
              <a:rPr lang="zh-TW" altLang="en-US" b="1" dirty="0" smtClean="0">
                <a:latin typeface="Microsoft JhengHei"/>
                <a:ea typeface="Microsoft JhengHei"/>
              </a:rPr>
              <a:t>」</a:t>
            </a:r>
            <a:r>
              <a:rPr lang="zh-TW" altLang="en-US" dirty="0" smtClean="0"/>
              <a:t>。</a:t>
            </a:r>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7</a:t>
            </a:fld>
            <a:endParaRPr kumimoji="1" lang="zh-TW" altLang="en-US"/>
          </a:p>
        </p:txBody>
      </p:sp>
    </p:spTree>
    <p:extLst>
      <p:ext uri="{BB962C8B-B14F-4D97-AF65-F5344CB8AC3E}">
        <p14:creationId xmlns:p14="http://schemas.microsoft.com/office/powerpoint/2010/main" val="5142605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這樣的電力結構配比有甚麼問題呢</a:t>
            </a:r>
            <a:r>
              <a:rPr lang="zh-TW" altLang="en-US" dirty="0" smtClean="0">
                <a:latin typeface="新細明體" panose="02020500000000000000" pitchFamily="18" charset="-120"/>
                <a:ea typeface="新細明體" panose="02020500000000000000" pitchFamily="18" charset="-120"/>
              </a:rPr>
              <a:t>？第一個問題是「電力結構失衡」</a:t>
            </a:r>
            <a:r>
              <a:rPr lang="zh-TW" altLang="en-US" dirty="0" smtClean="0">
                <a:latin typeface="Microsoft JhengHei UI" panose="020B0604030504040204" pitchFamily="34" charset="-120"/>
                <a:ea typeface="Microsoft JhengHei UI" panose="020B0604030504040204" pitchFamily="34" charset="-120"/>
              </a:rPr>
              <a:t>：電力的需求有時間性和季節性的差異</a:t>
            </a:r>
            <a:r>
              <a:rPr lang="zh-TW" altLang="en-US" dirty="0" smtClean="0">
                <a:latin typeface="新細明體" panose="02020500000000000000" pitchFamily="18" charset="-120"/>
                <a:ea typeface="新細明體" panose="02020500000000000000" pitchFamily="18" charset="-120"/>
              </a:rPr>
              <a:t>，白天的需求比半夜高，夏天的需求比冬天高，就是所謂尖峰和離峰的差異。全天候</a:t>
            </a:r>
            <a:r>
              <a:rPr lang="en-US" altLang="zh-TW" dirty="0" smtClean="0">
                <a:latin typeface="新細明體" panose="02020500000000000000" pitchFamily="18" charset="-120"/>
                <a:ea typeface="新細明體" panose="02020500000000000000" pitchFamily="18" charset="-120"/>
              </a:rPr>
              <a:t>24</a:t>
            </a:r>
            <a:r>
              <a:rPr lang="zh-TW" altLang="en-US" dirty="0" smtClean="0">
                <a:latin typeface="新細明體" panose="02020500000000000000" pitchFamily="18" charset="-120"/>
                <a:ea typeface="新細明體" panose="02020500000000000000" pitchFamily="18" charset="-120"/>
              </a:rPr>
              <a:t>小時運轉的稱為基載</a:t>
            </a:r>
            <a:r>
              <a:rPr lang="en-US" altLang="zh-TW" dirty="0" smtClean="0">
                <a:latin typeface="新細明體" panose="02020500000000000000" pitchFamily="18" charset="-120"/>
                <a:ea typeface="新細明體" panose="02020500000000000000" pitchFamily="18" charset="-120"/>
              </a:rPr>
              <a:t>(</a:t>
            </a:r>
            <a:r>
              <a:rPr lang="zh-TW" altLang="en-US" dirty="0" smtClean="0">
                <a:latin typeface="新細明體" panose="02020500000000000000" pitchFamily="18" charset="-120"/>
                <a:ea typeface="新細明體" panose="02020500000000000000" pitchFamily="18" charset="-120"/>
              </a:rPr>
              <a:t>基本負載</a:t>
            </a:r>
            <a:r>
              <a:rPr lang="en-US" altLang="zh-TW" dirty="0" smtClean="0">
                <a:latin typeface="新細明體" panose="02020500000000000000" pitchFamily="18" charset="-120"/>
                <a:ea typeface="新細明體" panose="02020500000000000000" pitchFamily="18" charset="-120"/>
              </a:rPr>
              <a:t>)</a:t>
            </a:r>
            <a:r>
              <a:rPr lang="zh-TW" altLang="en-US" dirty="0" smtClean="0">
                <a:latin typeface="新細明體" panose="02020500000000000000" pitchFamily="18" charset="-120"/>
                <a:ea typeface="新細明體" panose="02020500000000000000" pitchFamily="18" charset="-120"/>
              </a:rPr>
              <a:t>，主要是由核能與燃煤來提供，但是要取代核能的再生能源因為不穩定，無法作為基載。所以假如只想到說用再生能源的</a:t>
            </a:r>
            <a:r>
              <a:rPr lang="en-US" altLang="zh-TW" dirty="0" smtClean="0">
                <a:latin typeface="新細明體" panose="02020500000000000000" pitchFamily="18" charset="-120"/>
                <a:ea typeface="新細明體" panose="02020500000000000000" pitchFamily="18" charset="-120"/>
              </a:rPr>
              <a:t>400</a:t>
            </a:r>
            <a:r>
              <a:rPr lang="zh-TW" altLang="en-US" dirty="0" smtClean="0">
                <a:latin typeface="新細明體" panose="02020500000000000000" pitchFamily="18" charset="-120"/>
                <a:ea typeface="新細明體" panose="02020500000000000000" pitchFamily="18" charset="-120"/>
              </a:rPr>
              <a:t>億度電來補核能的不足，會導致電力結構的失衡。</a:t>
            </a:r>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70</a:t>
            </a:fld>
            <a:endParaRPr kumimoji="1" lang="zh-TW" altLang="en-US"/>
          </a:p>
        </p:txBody>
      </p:sp>
    </p:spTree>
    <p:extLst>
      <p:ext uri="{BB962C8B-B14F-4D97-AF65-F5344CB8AC3E}">
        <p14:creationId xmlns:p14="http://schemas.microsoft.com/office/powerpoint/2010/main" val="11167828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這是</a:t>
            </a:r>
            <a:r>
              <a:rPr lang="en-US" altLang="zh-TW" dirty="0" smtClean="0"/>
              <a:t>102</a:t>
            </a:r>
            <a:r>
              <a:rPr lang="zh-TW" altLang="en-US" dirty="0" smtClean="0"/>
              <a:t>年的電力結構圖</a:t>
            </a:r>
            <a:r>
              <a:rPr lang="zh-TW" altLang="en-US" dirty="0" smtClean="0">
                <a:latin typeface="新細明體" panose="02020500000000000000" pitchFamily="18" charset="-120"/>
                <a:ea typeface="新細明體" panose="02020500000000000000" pitchFamily="18" charset="-120"/>
              </a:rPr>
              <a:t>，因為已經過時了，我不去談裡面詳細的數字，我主要是強調剛剛講的基載，適當的比例是</a:t>
            </a:r>
            <a:r>
              <a:rPr lang="en-US" altLang="zh-TW" dirty="0" smtClean="0">
                <a:latin typeface="新細明體" panose="02020500000000000000" pitchFamily="18" charset="-120"/>
                <a:ea typeface="新細明體" panose="02020500000000000000" pitchFamily="18" charset="-120"/>
              </a:rPr>
              <a:t>60%</a:t>
            </a:r>
            <a:r>
              <a:rPr lang="zh-TW" altLang="en-US" dirty="0" smtClean="0">
                <a:latin typeface="新細明體" panose="02020500000000000000" pitchFamily="18" charset="-120"/>
                <a:ea typeface="新細明體" panose="02020500000000000000" pitchFamily="18" charset="-120"/>
              </a:rPr>
              <a:t>，但是假如核能減到</a:t>
            </a:r>
            <a:r>
              <a:rPr lang="en-US" altLang="zh-TW" dirty="0" smtClean="0">
                <a:latin typeface="新細明體" panose="02020500000000000000" pitchFamily="18" charset="-120"/>
                <a:ea typeface="新細明體" panose="02020500000000000000" pitchFamily="18" charset="-120"/>
              </a:rPr>
              <a:t>0</a:t>
            </a:r>
            <a:r>
              <a:rPr lang="zh-TW" altLang="en-US" dirty="0" smtClean="0">
                <a:latin typeface="新細明體" panose="02020500000000000000" pitchFamily="18" charset="-120"/>
                <a:ea typeface="新細明體" panose="02020500000000000000" pitchFamily="18" charset="-120"/>
              </a:rPr>
              <a:t>，煤又要減少到</a:t>
            </a:r>
            <a:r>
              <a:rPr lang="en-US" altLang="zh-TW" dirty="0" smtClean="0">
                <a:latin typeface="新細明體" panose="02020500000000000000" pitchFamily="18" charset="-120"/>
                <a:ea typeface="新細明體" panose="02020500000000000000" pitchFamily="18" charset="-120"/>
              </a:rPr>
              <a:t>30%</a:t>
            </a:r>
            <a:r>
              <a:rPr lang="zh-TW" altLang="en-US" dirty="0" smtClean="0">
                <a:latin typeface="新細明體" panose="02020500000000000000" pitchFamily="18" charset="-120"/>
                <a:ea typeface="新細明體" panose="02020500000000000000" pitchFamily="18" charset="-120"/>
              </a:rPr>
              <a:t>，那就需要將天然氣</a:t>
            </a:r>
            <a:r>
              <a:rPr lang="en-US" altLang="zh-TW" dirty="0" smtClean="0">
                <a:latin typeface="新細明體" panose="02020500000000000000" pitchFamily="18" charset="-120"/>
                <a:ea typeface="新細明體" panose="02020500000000000000" pitchFamily="18" charset="-120"/>
              </a:rPr>
              <a:t>50%</a:t>
            </a:r>
            <a:r>
              <a:rPr lang="zh-TW" altLang="en-US" dirty="0" smtClean="0">
                <a:latin typeface="新細明體" panose="02020500000000000000" pitchFamily="18" charset="-120"/>
                <a:ea typeface="新細明體" panose="02020500000000000000" pitchFamily="18" charset="-120"/>
              </a:rPr>
              <a:t>中的</a:t>
            </a:r>
            <a:r>
              <a:rPr lang="en-US" altLang="zh-TW" dirty="0" smtClean="0">
                <a:latin typeface="新細明體" panose="02020500000000000000" pitchFamily="18" charset="-120"/>
                <a:ea typeface="新細明體" panose="02020500000000000000" pitchFamily="18" charset="-120"/>
              </a:rPr>
              <a:t>30%(</a:t>
            </a:r>
            <a:r>
              <a:rPr lang="zh-TW" altLang="en-US" dirty="0" smtClean="0">
                <a:latin typeface="新細明體" panose="02020500000000000000" pitchFamily="18" charset="-120"/>
                <a:ea typeface="新細明體" panose="02020500000000000000" pitchFamily="18" charset="-120"/>
              </a:rPr>
              <a:t>一半以上</a:t>
            </a:r>
            <a:r>
              <a:rPr lang="en-US" altLang="zh-TW" dirty="0" smtClean="0">
                <a:latin typeface="新細明體" panose="02020500000000000000" pitchFamily="18" charset="-120"/>
                <a:ea typeface="新細明體" panose="02020500000000000000" pitchFamily="18" charset="-120"/>
              </a:rPr>
              <a:t>)</a:t>
            </a:r>
            <a:r>
              <a:rPr lang="zh-TW" altLang="en-US" dirty="0" smtClean="0">
                <a:latin typeface="新細明體" panose="02020500000000000000" pitchFamily="18" charset="-120"/>
                <a:ea typeface="新細明體" panose="02020500000000000000" pitchFamily="18" charset="-120"/>
              </a:rPr>
              <a:t>做為基載。</a:t>
            </a:r>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71</a:t>
            </a:fld>
            <a:endParaRPr kumimoji="1" lang="zh-TW" altLang="en-US"/>
          </a:p>
        </p:txBody>
      </p:sp>
    </p:spTree>
    <p:extLst>
      <p:ext uri="{BB962C8B-B14F-4D97-AF65-F5344CB8AC3E}">
        <p14:creationId xmlns:p14="http://schemas.microsoft.com/office/powerpoint/2010/main" val="19548553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72</a:t>
            </a:fld>
            <a:endParaRPr kumimoji="1" lang="zh-TW" altLang="en-US"/>
          </a:p>
        </p:txBody>
      </p:sp>
    </p:spTree>
    <p:extLst>
      <p:ext uri="{BB962C8B-B14F-4D97-AF65-F5344CB8AC3E}">
        <p14:creationId xmlns:p14="http://schemas.microsoft.com/office/powerpoint/2010/main" val="38505050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E182325-5969-43C0-BF28-8F075D127A66}" type="slidenum">
              <a:rPr lang="zh-TW" altLang="en-US" smtClean="0"/>
              <a:t>74</a:t>
            </a:fld>
            <a:endParaRPr lang="zh-TW" altLang="en-US"/>
          </a:p>
        </p:txBody>
      </p:sp>
    </p:spTree>
    <p:extLst>
      <p:ext uri="{BB962C8B-B14F-4D97-AF65-F5344CB8AC3E}">
        <p14:creationId xmlns:p14="http://schemas.microsoft.com/office/powerpoint/2010/main" val="7587757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77</a:t>
            </a:fld>
            <a:endParaRPr kumimoji="1" lang="zh-TW" altLang="en-US"/>
          </a:p>
        </p:txBody>
      </p:sp>
    </p:spTree>
    <p:extLst>
      <p:ext uri="{BB962C8B-B14F-4D97-AF65-F5344CB8AC3E}">
        <p14:creationId xmlns:p14="http://schemas.microsoft.com/office/powerpoint/2010/main" val="15839671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E182325-5969-43C0-BF28-8F075D127A66}" type="slidenum">
              <a:rPr lang="zh-TW" altLang="en-US" smtClean="0"/>
              <a:t>80</a:t>
            </a:fld>
            <a:endParaRPr lang="zh-TW" altLang="en-US"/>
          </a:p>
        </p:txBody>
      </p:sp>
    </p:spTree>
    <p:extLst>
      <p:ext uri="{BB962C8B-B14F-4D97-AF65-F5344CB8AC3E}">
        <p14:creationId xmlns:p14="http://schemas.microsoft.com/office/powerpoint/2010/main" val="2791867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b="0" i="0" kern="1200" dirty="0" smtClean="0">
                <a:solidFill>
                  <a:schemeClr val="tx1"/>
                </a:solidFill>
                <a:effectLst/>
                <a:latin typeface="Microsoft JhengHei" charset="-120"/>
                <a:ea typeface="Microsoft JhengHei" charset="-120"/>
                <a:cs typeface="Microsoft JhengHei" charset="-120"/>
              </a:rPr>
              <a:t>8.</a:t>
            </a:r>
            <a:r>
              <a:rPr lang="zh-TW" altLang="en-US" sz="1400" b="0" i="0" kern="1200" dirty="0" smtClean="0">
                <a:solidFill>
                  <a:schemeClr val="tx1"/>
                </a:solidFill>
                <a:effectLst/>
                <a:latin typeface="Microsoft JhengHei" charset="-120"/>
                <a:ea typeface="Microsoft JhengHei" charset="-120"/>
                <a:cs typeface="Microsoft JhengHei" charset="-120"/>
              </a:rPr>
              <a:t> 甚麼是「致癌因子」？</a:t>
            </a:r>
            <a:endParaRPr lang="en-US" altLang="zh-TW" sz="1400" b="0" i="0" kern="1200" dirty="0" smtClean="0">
              <a:solidFill>
                <a:schemeClr val="tx1"/>
              </a:solidFill>
              <a:effectLst/>
              <a:latin typeface="Microsoft JhengHei" charset="-120"/>
              <a:ea typeface="Microsoft JhengHei" charset="-120"/>
              <a:cs typeface="Microsoft JhengHei"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i="0" kern="1200" dirty="0" smtClean="0">
                <a:solidFill>
                  <a:schemeClr val="tx1"/>
                </a:solidFill>
                <a:effectLst/>
                <a:latin typeface="Microsoft JhengHei" charset="-120"/>
                <a:ea typeface="Microsoft JhengHei" charset="-120"/>
                <a:cs typeface="Microsoft JhengHei" charset="-120"/>
              </a:rPr>
              <a:t>剛剛有提到國際癌症研究署（英文：</a:t>
            </a:r>
            <a:r>
              <a:rPr lang="en-US" altLang="zh-TW" sz="1400" b="0" i="0" kern="1200" dirty="0" smtClean="0">
                <a:solidFill>
                  <a:schemeClr val="tx1"/>
                </a:solidFill>
                <a:effectLst/>
                <a:latin typeface="Microsoft JhengHei" charset="-120"/>
                <a:ea typeface="Microsoft JhengHei" charset="-120"/>
                <a:cs typeface="Microsoft JhengHei" charset="-120"/>
              </a:rPr>
              <a:t>International Agency for Research on Cancer</a:t>
            </a:r>
            <a:r>
              <a:rPr lang="zh-TW" altLang="en-US" sz="1400" b="0" i="0" kern="1200" dirty="0" smtClean="0">
                <a:solidFill>
                  <a:schemeClr val="tx1"/>
                </a:solidFill>
                <a:effectLst/>
                <a:latin typeface="Microsoft JhengHei" charset="-120"/>
                <a:ea typeface="Microsoft JhengHei" charset="-120"/>
                <a:cs typeface="Microsoft JhengHei" charset="-120"/>
              </a:rPr>
              <a:t>，簡稱</a:t>
            </a:r>
            <a:r>
              <a:rPr lang="en-US" altLang="zh-TW" sz="1400" b="0" i="0" kern="1200" dirty="0" smtClean="0">
                <a:solidFill>
                  <a:schemeClr val="tx1"/>
                </a:solidFill>
                <a:effectLst/>
                <a:latin typeface="Microsoft JhengHei" charset="-120"/>
                <a:ea typeface="Microsoft JhengHei" charset="-120"/>
                <a:cs typeface="Microsoft JhengHei" charset="-120"/>
              </a:rPr>
              <a:t>IARC</a:t>
            </a:r>
            <a:r>
              <a:rPr lang="zh-TW" altLang="en-US" sz="1400" b="0" i="0" kern="1200" dirty="0" smtClean="0">
                <a:solidFill>
                  <a:schemeClr val="tx1"/>
                </a:solidFill>
                <a:effectLst/>
                <a:latin typeface="Microsoft JhengHei" charset="-120"/>
                <a:ea typeface="Microsoft JhengHei" charset="-120"/>
                <a:cs typeface="Microsoft JhengHei" charset="-120"/>
              </a:rPr>
              <a:t>）是世界衛生組織</a:t>
            </a:r>
            <a:r>
              <a:rPr lang="en-US" altLang="zh-TW" sz="1400" b="0" i="0" kern="1200" dirty="0" smtClean="0">
                <a:solidFill>
                  <a:schemeClr val="tx1"/>
                </a:solidFill>
                <a:effectLst/>
                <a:latin typeface="Microsoft JhengHei" charset="-120"/>
                <a:ea typeface="Microsoft JhengHei" charset="-120"/>
                <a:cs typeface="Microsoft JhengHei" charset="-120"/>
              </a:rPr>
              <a:t>(WHO)</a:t>
            </a:r>
            <a:r>
              <a:rPr lang="zh-TW" altLang="en-US" sz="1400" b="0" i="0" kern="1200" dirty="0" smtClean="0">
                <a:solidFill>
                  <a:schemeClr val="tx1"/>
                </a:solidFill>
                <a:effectLst/>
                <a:latin typeface="Microsoft JhengHei" charset="-120"/>
                <a:ea typeface="Microsoft JhengHei" charset="-120"/>
                <a:cs typeface="Microsoft JhengHei" charset="-120"/>
              </a:rPr>
              <a:t>下屬的一個跨政府機構，辦公地點設在法國的里昂。該機構的主要任務是進行和促進對癌症病因的研究，也進行世界範圍內的癌症的流行病學調查和研究工作。這一機構還負責編纂關於各種因素會導致提高患癌機率的專題論文集，他們將這些致癌因素分為</a:t>
            </a:r>
            <a:r>
              <a:rPr lang="en-US" altLang="zh-TW" sz="1400" b="0" i="0" kern="1200" dirty="0" smtClean="0">
                <a:solidFill>
                  <a:schemeClr val="tx1"/>
                </a:solidFill>
                <a:effectLst/>
                <a:latin typeface="Microsoft JhengHei" charset="-120"/>
                <a:ea typeface="Microsoft JhengHei" charset="-120"/>
                <a:cs typeface="Microsoft JhengHei" charset="-120"/>
              </a:rPr>
              <a:t>5</a:t>
            </a:r>
            <a:r>
              <a:rPr lang="zh-TW" altLang="en-US" sz="1400" b="0" i="0" kern="1200" dirty="0" smtClean="0">
                <a:solidFill>
                  <a:schemeClr val="tx1"/>
                </a:solidFill>
                <a:effectLst/>
                <a:latin typeface="Microsoft JhengHei" charset="-120"/>
                <a:ea typeface="Microsoft JhengHei" charset="-120"/>
                <a:cs typeface="Microsoft JhengHei" charset="-120"/>
              </a:rPr>
              <a:t>個等級。</a:t>
            </a:r>
            <a:r>
              <a:rPr lang="en-US" altLang="zh-TW" sz="1400" b="0" i="0" kern="1200" dirty="0" smtClean="0">
                <a:solidFill>
                  <a:schemeClr val="tx1"/>
                </a:solidFill>
                <a:effectLst/>
                <a:latin typeface="Microsoft JhengHei" charset="-120"/>
                <a:ea typeface="Microsoft JhengHei" charset="-120"/>
                <a:cs typeface="Microsoft JhengHei" charset="-120"/>
              </a:rPr>
              <a:t>(</a:t>
            </a:r>
            <a:r>
              <a:rPr lang="zh-TW" altLang="en-US" sz="1400" b="0" i="0" kern="1200" dirty="0" smtClean="0">
                <a:solidFill>
                  <a:schemeClr val="tx1"/>
                </a:solidFill>
                <a:effectLst/>
                <a:latin typeface="Microsoft JhengHei" charset="-120"/>
                <a:ea typeface="Microsoft JhengHei" charset="-120"/>
                <a:cs typeface="Microsoft JhengHei" charset="-120"/>
              </a:rPr>
              <a:t>解釋每個等級的定義；</a:t>
            </a:r>
            <a:r>
              <a:rPr lang="zh-TW" altLang="en-US" sz="1400" b="1" i="0" kern="1200" dirty="0" smtClean="0">
                <a:solidFill>
                  <a:schemeClr val="tx1"/>
                </a:solidFill>
                <a:effectLst/>
                <a:latin typeface="Microsoft JhengHei" charset="-120"/>
                <a:ea typeface="Microsoft JhengHei" charset="-120"/>
                <a:cs typeface="Microsoft JhengHei" charset="-120"/>
              </a:rPr>
              <a:t>有看過這種致癌物等級分類的請舉手</a:t>
            </a:r>
            <a:r>
              <a:rPr lang="en-US" altLang="zh-TW" sz="1400" b="0" i="0" kern="1200" dirty="0" smtClean="0">
                <a:solidFill>
                  <a:schemeClr val="tx1"/>
                </a:solidFill>
                <a:effectLst/>
                <a:latin typeface="Microsoft JhengHei" charset="-120"/>
                <a:ea typeface="Microsoft JhengHei" charset="-120"/>
                <a:cs typeface="Microsoft JhengHei" charset="-120"/>
              </a:rPr>
              <a:t>)</a:t>
            </a:r>
            <a:endParaRPr kumimoji="1" lang="zh-TW" altLang="en-US" b="0" dirty="0"/>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8</a:t>
            </a:fld>
            <a:endParaRPr kumimoji="1" lang="zh-TW" altLang="en-US"/>
          </a:p>
        </p:txBody>
      </p:sp>
    </p:spTree>
    <p:extLst>
      <p:ext uri="{BB962C8B-B14F-4D97-AF65-F5344CB8AC3E}">
        <p14:creationId xmlns:p14="http://schemas.microsoft.com/office/powerpoint/2010/main" val="831674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400" dirty="0" smtClean="0">
                <a:latin typeface="Microsoft JhengHei" charset="-120"/>
                <a:ea typeface="Microsoft JhengHei" charset="-120"/>
                <a:cs typeface="Microsoft JhengHei" charset="-120"/>
              </a:rPr>
              <a:t>9.</a:t>
            </a:r>
            <a:r>
              <a:rPr kumimoji="1" lang="zh-TW" altLang="en-US" sz="1400" dirty="0" smtClean="0">
                <a:latin typeface="Microsoft JhengHei" charset="-120"/>
                <a:ea typeface="Microsoft JhengHei" charset="-120"/>
                <a:cs typeface="Microsoft JhengHei" charset="-120"/>
              </a:rPr>
              <a:t> 那麼每個等級的致癌因子包含哪些物品呢？</a:t>
            </a:r>
            <a:endParaRPr kumimoji="1" lang="en-US" altLang="zh-TW" sz="1400" dirty="0" smtClean="0">
              <a:latin typeface="Microsoft JhengHei" charset="-120"/>
              <a:ea typeface="Microsoft JhengHei" charset="-120"/>
              <a:cs typeface="Microsoft JhengHei" charset="-120"/>
            </a:endParaRPr>
          </a:p>
          <a:p>
            <a:r>
              <a:rPr kumimoji="1" lang="zh-TW" altLang="en-US" sz="1400" dirty="0" smtClean="0">
                <a:latin typeface="Microsoft JhengHei" charset="-120"/>
                <a:ea typeface="Microsoft JhengHei" charset="-120"/>
                <a:cs typeface="Microsoft JhengHei" charset="-120"/>
              </a:rPr>
              <a:t>第一級致癌因子到去年為止共有</a:t>
            </a:r>
            <a:r>
              <a:rPr kumimoji="1" lang="en-US" altLang="zh-TW" sz="1400" dirty="0" smtClean="0">
                <a:latin typeface="Microsoft JhengHei" charset="-120"/>
                <a:ea typeface="Microsoft JhengHei" charset="-120"/>
                <a:cs typeface="Microsoft JhengHei" charset="-120"/>
              </a:rPr>
              <a:t>118</a:t>
            </a:r>
            <a:r>
              <a:rPr kumimoji="1" lang="zh-TW" altLang="en-US" sz="1400" dirty="0" smtClean="0">
                <a:latin typeface="Microsoft JhengHei" charset="-120"/>
                <a:ea typeface="Microsoft JhengHei" charset="-120"/>
                <a:cs typeface="Microsoft JhengHei" charset="-120"/>
              </a:rPr>
              <a:t>種，除了香菸、酒、汽機車廢氣、加工肉品香腸火腿、空氣汙染</a:t>
            </a:r>
            <a:r>
              <a:rPr kumimoji="1" lang="en-US" altLang="zh-TW" sz="1400" dirty="0" smtClean="0">
                <a:latin typeface="Microsoft JhengHei" charset="-120"/>
                <a:ea typeface="Microsoft JhengHei" charset="-120"/>
                <a:cs typeface="Microsoft JhengHei" charset="-120"/>
              </a:rPr>
              <a:t>(</a:t>
            </a:r>
            <a:r>
              <a:rPr kumimoji="1" lang="zh-TW" altLang="en-US" sz="1400" dirty="0" smtClean="0">
                <a:latin typeface="Microsoft JhengHei" charset="-120"/>
                <a:ea typeface="Microsoft JhengHei" charset="-120"/>
                <a:cs typeface="Microsoft JhengHei" charset="-120"/>
              </a:rPr>
              <a:t>大家熟悉的</a:t>
            </a:r>
            <a:r>
              <a:rPr kumimoji="1" lang="en-US" altLang="zh-TW" sz="1400" dirty="0" smtClean="0">
                <a:latin typeface="Microsoft JhengHei" charset="-120"/>
                <a:ea typeface="Microsoft JhengHei" charset="-120"/>
                <a:cs typeface="Microsoft JhengHei" charset="-120"/>
              </a:rPr>
              <a:t>PM2.5)</a:t>
            </a:r>
            <a:r>
              <a:rPr kumimoji="1" lang="zh-TW" altLang="en-US" sz="1400" dirty="0" smtClean="0">
                <a:latin typeface="Microsoft JhengHei" charset="-120"/>
                <a:ea typeface="Microsoft JhengHei" charset="-120"/>
                <a:cs typeface="Microsoft JhengHei" charset="-120"/>
              </a:rPr>
              <a:t>、檳榔、石綿，還有紫外線、游離輻射</a:t>
            </a:r>
            <a:r>
              <a:rPr kumimoji="1" lang="en-US" altLang="zh-TW" sz="1400" dirty="0" smtClean="0">
                <a:latin typeface="Microsoft JhengHei" charset="-120"/>
                <a:ea typeface="Microsoft JhengHei" charset="-120"/>
                <a:cs typeface="Microsoft JhengHei" charset="-120"/>
              </a:rPr>
              <a:t>(</a:t>
            </a:r>
            <a:r>
              <a:rPr kumimoji="1" lang="zh-TW" altLang="en-US" sz="1400" dirty="0" smtClean="0">
                <a:latin typeface="Microsoft JhengHei" charset="-120"/>
                <a:ea typeface="Microsoft JhengHei" charset="-120"/>
                <a:cs typeface="Microsoft JhengHei" charset="-120"/>
              </a:rPr>
              <a:t>待會兒會談到</a:t>
            </a:r>
            <a:r>
              <a:rPr kumimoji="1" lang="en-US" altLang="zh-TW" sz="1400" dirty="0" smtClean="0">
                <a:latin typeface="Microsoft JhengHei" charset="-120"/>
                <a:ea typeface="Microsoft JhengHei" charset="-120"/>
                <a:cs typeface="Microsoft JhengHei" charset="-120"/>
              </a:rPr>
              <a:t>)</a:t>
            </a:r>
            <a:r>
              <a:rPr kumimoji="1" lang="zh-TW" altLang="en-US" sz="1400" dirty="0" smtClean="0">
                <a:latin typeface="Microsoft JhengHei" charset="-120"/>
                <a:ea typeface="Microsoft JhengHei" charset="-120"/>
                <a:cs typeface="Microsoft JhengHei" charset="-120"/>
              </a:rPr>
              <a:t>。第二</a:t>
            </a:r>
            <a:r>
              <a:rPr kumimoji="1" lang="en-US" altLang="zh-TW" sz="1400" dirty="0" smtClean="0">
                <a:latin typeface="Microsoft JhengHei" charset="-120"/>
                <a:ea typeface="Microsoft JhengHei" charset="-120"/>
                <a:cs typeface="Microsoft JhengHei" charset="-120"/>
              </a:rPr>
              <a:t>A</a:t>
            </a:r>
            <a:r>
              <a:rPr kumimoji="1" lang="zh-TW" altLang="en-US" sz="1400" dirty="0" smtClean="0">
                <a:latin typeface="Microsoft JhengHei" charset="-120"/>
                <a:ea typeface="Microsoft JhengHei" charset="-120"/>
                <a:cs typeface="Microsoft JhengHei" charset="-120"/>
              </a:rPr>
              <a:t>級致癌因子有</a:t>
            </a:r>
            <a:r>
              <a:rPr kumimoji="1" lang="en-US" altLang="zh-TW" sz="1400" dirty="0" smtClean="0">
                <a:latin typeface="Microsoft JhengHei" charset="-120"/>
                <a:ea typeface="Microsoft JhengHei" charset="-120"/>
                <a:cs typeface="Microsoft JhengHei" charset="-120"/>
              </a:rPr>
              <a:t>79</a:t>
            </a:r>
            <a:r>
              <a:rPr kumimoji="1" lang="zh-TW" altLang="en-US" sz="1400" dirty="0" smtClean="0">
                <a:latin typeface="Microsoft JhengHei" charset="-120"/>
                <a:ea typeface="Microsoft JhengHei" charset="-120"/>
                <a:cs typeface="Microsoft JhengHei" charset="-120"/>
              </a:rPr>
              <a:t>種，像</a:t>
            </a:r>
            <a:r>
              <a:rPr kumimoji="1" lang="en-US" altLang="zh-TW" sz="1400" dirty="0" smtClean="0">
                <a:latin typeface="Microsoft JhengHei" charset="-120"/>
                <a:ea typeface="Microsoft JhengHei" charset="-120"/>
                <a:cs typeface="Microsoft JhengHei" charset="-120"/>
              </a:rPr>
              <a:t>DDT</a:t>
            </a:r>
            <a:r>
              <a:rPr kumimoji="1" lang="zh-TW" altLang="en-US" sz="1400" dirty="0" smtClean="0">
                <a:latin typeface="Microsoft JhengHei" charset="-120"/>
                <a:ea typeface="Microsoft JhengHei" charset="-120"/>
                <a:cs typeface="Microsoft JhengHei" charset="-120"/>
              </a:rPr>
              <a:t>、高溫油炸的食物。第二</a:t>
            </a:r>
            <a:r>
              <a:rPr kumimoji="1" lang="en-US" altLang="zh-TW" sz="1400" dirty="0" smtClean="0">
                <a:latin typeface="Microsoft JhengHei" charset="-120"/>
                <a:ea typeface="Microsoft JhengHei" charset="-120"/>
                <a:cs typeface="Microsoft JhengHei" charset="-120"/>
              </a:rPr>
              <a:t>B</a:t>
            </a:r>
            <a:r>
              <a:rPr kumimoji="1" lang="zh-TW" altLang="en-US" sz="1400" dirty="0" smtClean="0">
                <a:latin typeface="Microsoft JhengHei" charset="-120"/>
                <a:ea typeface="Microsoft JhengHei" charset="-120"/>
                <a:cs typeface="Microsoft JhengHei" charset="-120"/>
              </a:rPr>
              <a:t>級致癌因子有</a:t>
            </a:r>
            <a:r>
              <a:rPr kumimoji="1" lang="en-US" altLang="zh-TW" sz="1400" dirty="0" smtClean="0">
                <a:latin typeface="Microsoft JhengHei" charset="-120"/>
                <a:ea typeface="Microsoft JhengHei" charset="-120"/>
                <a:cs typeface="Microsoft JhengHei" charset="-120"/>
              </a:rPr>
              <a:t>289</a:t>
            </a:r>
            <a:r>
              <a:rPr kumimoji="1" lang="zh-TW" altLang="en-US" sz="1400" dirty="0" smtClean="0">
                <a:latin typeface="Microsoft JhengHei" charset="-120"/>
                <a:ea typeface="Microsoft JhengHei" charset="-120"/>
                <a:cs typeface="Microsoft JhengHei" charset="-120"/>
              </a:rPr>
              <a:t>種，待會兒會談到的電磁波、射頻、還有泡菜。第三級致癌因子有</a:t>
            </a:r>
            <a:r>
              <a:rPr kumimoji="1" lang="en-US" altLang="zh-TW" sz="1400" dirty="0" smtClean="0">
                <a:latin typeface="Microsoft JhengHei" charset="-120"/>
                <a:ea typeface="Microsoft JhengHei" charset="-120"/>
                <a:cs typeface="Microsoft JhengHei" charset="-120"/>
              </a:rPr>
              <a:t>503</a:t>
            </a:r>
            <a:r>
              <a:rPr kumimoji="1" lang="zh-TW" altLang="en-US" sz="1400" dirty="0" smtClean="0">
                <a:latin typeface="Microsoft JhengHei" charset="-120"/>
                <a:ea typeface="Microsoft JhengHei" charset="-120"/>
                <a:cs typeface="Microsoft JhengHei" charset="-120"/>
              </a:rPr>
              <a:t>種，像咖啡、茶、染髮劑、以及待會兒會談到的變電箱低頻電磁波。可是請特別要注意，</a:t>
            </a:r>
            <a:r>
              <a:rPr kumimoji="1" lang="zh-TW" altLang="en-US" sz="1400" b="1" dirty="0" smtClean="0">
                <a:latin typeface="Microsoft JhengHei" charset="-120"/>
                <a:ea typeface="Microsoft JhengHei" charset="-120"/>
                <a:cs typeface="Microsoft JhengHei" charset="-120"/>
              </a:rPr>
              <a:t>媒體在報導某某物品被</a:t>
            </a:r>
            <a:r>
              <a:rPr kumimoji="1" lang="en-US" altLang="zh-TW" sz="1400" b="1" dirty="0" smtClean="0">
                <a:latin typeface="Microsoft JhengHei" charset="-120"/>
                <a:ea typeface="Microsoft JhengHei" charset="-120"/>
                <a:cs typeface="Microsoft JhengHei" charset="-120"/>
              </a:rPr>
              <a:t>IARC</a:t>
            </a:r>
            <a:r>
              <a:rPr kumimoji="1" lang="zh-TW" altLang="en-US" sz="1400" b="1" dirty="0" smtClean="0">
                <a:latin typeface="Microsoft JhengHei" charset="-120"/>
                <a:ea typeface="Microsoft JhengHei" charset="-120"/>
                <a:cs typeface="Microsoft JhengHei" charset="-120"/>
              </a:rPr>
              <a:t>列為致癌物或致癌因子的時候，幾乎都不會指出它是那一級的致癌物。各位從各等級致癌因子的定義就可以看出媒體同樣叫致癌物的東西，若屬於不同等級其實有很大的不同。</a:t>
            </a:r>
            <a:endParaRPr kumimoji="1" lang="en-US" altLang="zh-TW" sz="1400" b="1" dirty="0" smtClean="0">
              <a:latin typeface="Microsoft JhengHei" charset="-120"/>
              <a:ea typeface="Microsoft JhengHei" charset="-120"/>
              <a:cs typeface="Microsoft JhengHei" charset="-120"/>
            </a:endParaRPr>
          </a:p>
          <a:p>
            <a:r>
              <a:rPr kumimoji="1" lang="zh-TW" altLang="en-US" sz="1400" dirty="0" smtClean="0">
                <a:latin typeface="Microsoft JhengHei" charset="-120"/>
                <a:ea typeface="Microsoft JhengHei" charset="-120"/>
                <a:cs typeface="Microsoft JhengHei" charset="-120"/>
              </a:rPr>
              <a:t>資料來源：</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3"/>
              </a:rPr>
              <a:t>https://read01.com/ezJD8e.html</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rPr>
              <a:t>IARC</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網站</a:t>
            </a:r>
            <a:r>
              <a:rPr lang="en-US" altLang="zh-TW" sz="1400" b="0" i="0" u="none" strike="noStrike" kern="1200" dirty="0" smtClean="0">
                <a:solidFill>
                  <a:schemeClr val="tx1"/>
                </a:solidFill>
                <a:effectLst/>
                <a:latin typeface="Microsoft JhengHei" charset="-120"/>
                <a:ea typeface="Microsoft JhengHei" charset="-120"/>
                <a:cs typeface="Microsoft JhengHei" charset="-120"/>
              </a:rPr>
              <a:t>(2016.07.08)</a:t>
            </a:r>
            <a:endParaRPr kumimoji="1" lang="en-US" altLang="zh-TW" sz="1400" dirty="0" smtClean="0">
              <a:latin typeface="Microsoft JhengHei" charset="-120"/>
              <a:ea typeface="Microsoft JhengHei" charset="-120"/>
              <a:cs typeface="Microsoft JhengHei" charset="-120"/>
            </a:endParaRPr>
          </a:p>
          <a:p>
            <a:r>
              <a:rPr kumimoji="1" lang="zh-TW" altLang="en-US" sz="1400" dirty="0" smtClean="0">
                <a:latin typeface="Microsoft JhengHei" charset="-120"/>
                <a:ea typeface="Microsoft JhengHei" charset="-120"/>
                <a:cs typeface="Microsoft JhengHei" charset="-120"/>
              </a:rPr>
              <a:t>圖片來源：</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4"/>
              </a:rPr>
              <a:t>tw.gigacircle.com</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5"/>
              </a:rPr>
              <a:t>www.epochtimes.com.tw</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6"/>
              </a:rPr>
              <a:t>cronodon.com</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7"/>
              </a:rPr>
              <a:t>www.appledaily.com.tw</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8"/>
              </a:rPr>
              <a:t>youtube-downloader-mp3.com</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9"/>
              </a:rPr>
              <a:t>castnet.nctu.edu.tw</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10"/>
              </a:rPr>
              <a:t>m.getjetso.com</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11"/>
              </a:rPr>
              <a:t>www.1111.com.tw</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12"/>
              </a:rPr>
              <a:t>photo.chinatimes.com</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13"/>
              </a:rPr>
              <a:t>world.yam.com</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14"/>
              </a:rPr>
              <a:t>www.epochtimes.com</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15"/>
              </a:rPr>
              <a:t>www.cna.com.tw</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16"/>
              </a:rPr>
              <a:t>www.nownews.com</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17"/>
              </a:rPr>
              <a:t>www.epochtimes.com</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18"/>
              </a:rPr>
              <a:t>b5.secretchina.com</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19"/>
              </a:rPr>
              <a:t>clickme.net</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20"/>
              </a:rPr>
              <a:t>www.shxb.net</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21"/>
              </a:rPr>
              <a:t>solutions.3m.com.tw</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22"/>
              </a:rPr>
              <a:t>www.lcygroup.com</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23"/>
              </a:rPr>
              <a:t>philschatz.com</a:t>
            </a:r>
            <a:r>
              <a:rPr lang="zh-TW" altLang="en-US" sz="1400" b="0" i="0" u="none" strike="noStrike" kern="1200" dirty="0" smtClean="0">
                <a:solidFill>
                  <a:schemeClr val="tx1"/>
                </a:solidFill>
                <a:effectLst/>
                <a:latin typeface="Microsoft JhengHei" charset="-120"/>
                <a:ea typeface="Microsoft JhengHei" charset="-120"/>
                <a:cs typeface="Microsoft JhengHei" charset="-120"/>
              </a:rPr>
              <a:t>、</a:t>
            </a:r>
            <a:r>
              <a:rPr lang="en-US" altLang="zh-TW" sz="1400" b="0" i="0" u="none" strike="noStrike" kern="1200" dirty="0" smtClean="0">
                <a:solidFill>
                  <a:schemeClr val="tx1"/>
                </a:solidFill>
                <a:effectLst/>
                <a:latin typeface="Microsoft JhengHei" charset="-120"/>
                <a:ea typeface="Microsoft JhengHei" charset="-120"/>
                <a:cs typeface="Microsoft JhengHei" charset="-120"/>
                <a:hlinkClick r:id="rId24"/>
              </a:rPr>
              <a:t>fiberpolymer.invista.com</a:t>
            </a:r>
            <a:endParaRPr lang="en-US" altLang="zh-TW" sz="1400" b="0" i="0" u="none" strike="noStrike" kern="1200" dirty="0" smtClean="0">
              <a:solidFill>
                <a:schemeClr val="tx1"/>
              </a:solidFill>
              <a:effectLst/>
              <a:latin typeface="Microsoft JhengHei" charset="-120"/>
              <a:ea typeface="Microsoft JhengHei" charset="-120"/>
              <a:cs typeface="Microsoft JhengHei" charset="-120"/>
            </a:endParaRPr>
          </a:p>
          <a:p>
            <a:r>
              <a:rPr kumimoji="1" lang="zh-TW" altLang="en-US" sz="1400" b="0" i="0" u="none" strike="noStrike" kern="1200" dirty="0" smtClean="0">
                <a:solidFill>
                  <a:schemeClr val="tx1"/>
                </a:solidFill>
                <a:effectLst/>
                <a:latin typeface="Microsoft JhengHei" charset="-120"/>
                <a:ea typeface="Microsoft JhengHei" charset="-120"/>
                <a:cs typeface="Microsoft JhengHei" charset="-120"/>
              </a:rPr>
              <a:t>去年年底媒體大幅報導政府考慮開放進口日本福島災區的核汙染食品；有一天我收到</a:t>
            </a:r>
            <a:r>
              <a:rPr kumimoji="1" lang="en-US" altLang="zh-TW" sz="1400" b="0" i="0" u="none" strike="noStrike" kern="1200" dirty="0" smtClean="0">
                <a:solidFill>
                  <a:schemeClr val="tx1"/>
                </a:solidFill>
                <a:effectLst/>
                <a:latin typeface="Microsoft JhengHei" charset="-120"/>
                <a:ea typeface="Microsoft JhengHei" charset="-120"/>
                <a:cs typeface="Microsoft JhengHei" charset="-120"/>
              </a:rPr>
              <a:t>Line</a:t>
            </a:r>
            <a:r>
              <a:rPr kumimoji="1" lang="zh-TW" altLang="en-US" sz="1400" b="0" i="0" u="none" strike="noStrike" kern="1200" dirty="0" smtClean="0">
                <a:solidFill>
                  <a:schemeClr val="tx1"/>
                </a:solidFill>
                <a:effectLst/>
                <a:latin typeface="Microsoft JhengHei" charset="-120"/>
                <a:ea typeface="Microsoft JhengHei" charset="-120"/>
                <a:cs typeface="Microsoft JhengHei" charset="-120"/>
              </a:rPr>
              <a:t>簡訊：建議千萬不要購食來自日本的食品與海產品丶不要去吃「旋轉的壽司」。我立刻回了這段訊息：紫外線因為會導致皮膚癌，已被</a:t>
            </a:r>
            <a:r>
              <a:rPr kumimoji="1" lang="en-US" altLang="zh-TW" sz="1400" b="0" i="0" u="none" strike="noStrike" kern="1200" dirty="0" smtClean="0">
                <a:solidFill>
                  <a:schemeClr val="tx1"/>
                </a:solidFill>
                <a:effectLst/>
                <a:latin typeface="Microsoft JhengHei" charset="-120"/>
                <a:ea typeface="Microsoft JhengHei" charset="-120"/>
                <a:cs typeface="Microsoft JhengHei" charset="-120"/>
              </a:rPr>
              <a:t>WHO</a:t>
            </a:r>
            <a:r>
              <a:rPr kumimoji="1" lang="zh-TW" altLang="en-US" sz="1400" b="0" i="0" u="none" strike="noStrike" kern="1200" dirty="0" smtClean="0">
                <a:solidFill>
                  <a:schemeClr val="tx1"/>
                </a:solidFill>
                <a:effectLst/>
                <a:latin typeface="Microsoft JhengHei" charset="-120"/>
                <a:ea typeface="Microsoft JhengHei" charset="-120"/>
                <a:cs typeface="Microsoft JhengHei" charset="-120"/>
              </a:rPr>
              <a:t>下屬的國際癌症研究機構</a:t>
            </a:r>
            <a:r>
              <a:rPr kumimoji="1" lang="en-US" altLang="zh-TW" sz="1400" b="0" i="0" u="none" strike="noStrike" kern="1200" dirty="0" smtClean="0">
                <a:solidFill>
                  <a:schemeClr val="tx1"/>
                </a:solidFill>
                <a:effectLst/>
                <a:latin typeface="Microsoft JhengHei" charset="-120"/>
                <a:ea typeface="Microsoft JhengHei" charset="-120"/>
                <a:cs typeface="Microsoft JhengHei" charset="-120"/>
              </a:rPr>
              <a:t>IARC</a:t>
            </a:r>
            <a:r>
              <a:rPr kumimoji="1" lang="zh-TW" altLang="en-US" sz="1400" b="0" i="0" u="none" strike="noStrike" kern="1200" dirty="0" smtClean="0">
                <a:solidFill>
                  <a:schemeClr val="tx1"/>
                </a:solidFill>
                <a:effectLst/>
                <a:latin typeface="Microsoft JhengHei" charset="-120"/>
                <a:ea typeface="Microsoft JhengHei" charset="-120"/>
                <a:cs typeface="Microsoft JhengHei" charset="-120"/>
              </a:rPr>
              <a:t>歸類為一級致癌物，所以您會因此就告誡兒孫不能曬太陽，因為太陽光含有紫外線，是嗎？我想您不會，因為您知道只要不曬「過量」是不必擔心皮膚癌的。您不會因此就被陽光嚇死，那是因為您瞭解紫外線。</a:t>
            </a:r>
          </a:p>
          <a:p>
            <a:endParaRPr kumimoji="1" lang="zh-TW" altLang="en-US" sz="1400" b="0" i="0" u="none" strike="noStrike" kern="1200" dirty="0" smtClean="0">
              <a:solidFill>
                <a:schemeClr val="tx1"/>
              </a:solidFill>
              <a:effectLst/>
              <a:latin typeface="Microsoft JhengHei" charset="-120"/>
              <a:ea typeface="Microsoft JhengHei" charset="-120"/>
              <a:cs typeface="Microsoft JhengHei" charset="-120"/>
            </a:endParaRPr>
          </a:p>
          <a:p>
            <a:endParaRPr kumimoji="1" lang="zh-TW" altLang="en-US" sz="1400" b="1" dirty="0">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0"/>
          </p:nvPr>
        </p:nvSpPr>
        <p:spPr/>
        <p:txBody>
          <a:bodyPr/>
          <a:lstStyle/>
          <a:p>
            <a:fld id="{5032C280-D3F0-864B-9548-2B25BDEACFD1}" type="slidenum">
              <a:rPr kumimoji="1" lang="zh-TW" altLang="en-US" smtClean="0"/>
              <a:t>9</a:t>
            </a:fld>
            <a:endParaRPr kumimoji="1" lang="zh-TW" altLang="en-US"/>
          </a:p>
        </p:txBody>
      </p:sp>
    </p:spTree>
    <p:extLst>
      <p:ext uri="{BB962C8B-B14F-4D97-AF65-F5344CB8AC3E}">
        <p14:creationId xmlns:p14="http://schemas.microsoft.com/office/powerpoint/2010/main" val="1666314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atin typeface="Microsoft JhengHei" charset="-120"/>
                <a:ea typeface="Microsoft JhengHei" charset="-120"/>
                <a:cs typeface="Microsoft JhengHei" charset="-120"/>
              </a:defRPr>
            </a:lvl1pPr>
          </a:lstStyle>
          <a:p>
            <a:r>
              <a:rPr lang="zh-TW" altLang="en-US" dirty="0" smtClean="0"/>
              <a:t>按一下以編輯母片標題樣式</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3200" b="1">
                <a:latin typeface="Microsoft JhengHei" charset="-120"/>
                <a:ea typeface="Microsoft JhengHei" charset="-120"/>
                <a:cs typeface="Microsoft JhengHei" charset="-12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895BAD9F-31FF-8949-ADA2-9896BA0D01B2}" type="datetime1">
              <a:rPr kumimoji="1" lang="zh-TW" altLang="en-US" smtClean="0"/>
              <a:t>2018/7/24</a:t>
            </a:fld>
            <a:endParaRPr kumimoji="1" lang="zh-TW" altLang="en-US"/>
          </a:p>
        </p:txBody>
      </p:sp>
      <p:sp>
        <p:nvSpPr>
          <p:cNvPr id="5" name="Footer Placeholder 4"/>
          <p:cNvSpPr>
            <a:spLocks noGrp="1"/>
          </p:cNvSpPr>
          <p:nvPr>
            <p:ph type="ftr" sz="quarter" idx="11"/>
          </p:nvPr>
        </p:nvSpPr>
        <p:spPr>
          <a:xfrm>
            <a:off x="1371600" y="4323845"/>
            <a:ext cx="6400800" cy="365125"/>
          </a:xfrm>
        </p:spPr>
        <p:txBody>
          <a:bodyPr/>
          <a:lstStyle/>
          <a:p>
            <a:endParaRPr kumimoji="1" lang="zh-TW" altLang="en-US" dirty="0"/>
          </a:p>
        </p:txBody>
      </p:sp>
      <p:sp>
        <p:nvSpPr>
          <p:cNvPr id="6" name="Slide Number Placeholder 5"/>
          <p:cNvSpPr>
            <a:spLocks noGrp="1"/>
          </p:cNvSpPr>
          <p:nvPr>
            <p:ph type="sldNum" sz="quarter" idx="12"/>
          </p:nvPr>
        </p:nvSpPr>
        <p:spPr>
          <a:xfrm>
            <a:off x="8077200" y="1430866"/>
            <a:ext cx="2743200" cy="365125"/>
          </a:xfrm>
        </p:spPr>
        <p:txBody>
          <a:bodyPr/>
          <a:lstStyle/>
          <a:p>
            <a:fld id="{C2CFC4E7-F001-2345-8ED3-FB07577322E5}" type="slidenum">
              <a:rPr kumimoji="1" lang="zh-TW" altLang="en-US" smtClean="0"/>
              <a:t>‹#›</a:t>
            </a:fld>
            <a:endParaRPr kumimoji="1" lang="zh-TW" altLang="en-US"/>
          </a:p>
        </p:txBody>
      </p:sp>
    </p:spTree>
    <p:extLst>
      <p:ext uri="{BB962C8B-B14F-4D97-AF65-F5344CB8AC3E}">
        <p14:creationId xmlns:p14="http://schemas.microsoft.com/office/powerpoint/2010/main" val="63771934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含標題的全景圖片">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將圖片拖曳至版面配置區或按一下圖示以新增</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F7225B6F-F028-C147-9AD2-27ED30B913EB}" type="datetime1">
              <a:rPr kumimoji="1" lang="zh-TW" altLang="en-US" smtClean="0"/>
              <a:t>2018/7/24</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C2CFC4E7-F001-2345-8ED3-FB07577322E5}" type="slidenum">
              <a:rPr kumimoji="1" lang="zh-TW" altLang="en-US" smtClean="0"/>
              <a:t>‹#›</a:t>
            </a:fld>
            <a:endParaRPr kumimoji="1" lang="zh-TW" altLang="en-US"/>
          </a:p>
        </p:txBody>
      </p:sp>
    </p:spTree>
    <p:extLst>
      <p:ext uri="{BB962C8B-B14F-4D97-AF65-F5344CB8AC3E}">
        <p14:creationId xmlns:p14="http://schemas.microsoft.com/office/powerpoint/2010/main" val="750698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標題和說明文字">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AC678127-C2D3-BF4A-85F4-3644107BC4C0}" type="datetime1">
              <a:rPr kumimoji="1" lang="zh-TW" altLang="en-US" smtClean="0"/>
              <a:t>2018/7/24</a:t>
            </a:fld>
            <a:endParaRPr kumimoji="1" lang="zh-TW" altLang="en-US"/>
          </a:p>
        </p:txBody>
      </p:sp>
      <p:sp>
        <p:nvSpPr>
          <p:cNvPr id="6" name="Footer Placeholder 5"/>
          <p:cNvSpPr>
            <a:spLocks noGrp="1"/>
          </p:cNvSpPr>
          <p:nvPr>
            <p:ph type="ftr" sz="quarter" idx="11"/>
          </p:nvPr>
        </p:nvSpPr>
        <p:spPr>
          <a:xfrm>
            <a:off x="685800" y="379941"/>
            <a:ext cx="6991492" cy="365125"/>
          </a:xfrm>
        </p:spPr>
        <p:txBody>
          <a:bodyPr/>
          <a:lstStyle/>
          <a:p>
            <a:endParaRPr kumimoji="1" lang="zh-TW" altLang="en-US"/>
          </a:p>
        </p:txBody>
      </p:sp>
      <p:sp>
        <p:nvSpPr>
          <p:cNvPr id="7" name="Slide Number Placeholder 6"/>
          <p:cNvSpPr>
            <a:spLocks noGrp="1"/>
          </p:cNvSpPr>
          <p:nvPr>
            <p:ph type="sldNum" sz="quarter" idx="12"/>
          </p:nvPr>
        </p:nvSpPr>
        <p:spPr>
          <a:xfrm>
            <a:off x="10862452" y="381000"/>
            <a:ext cx="643748" cy="365125"/>
          </a:xfrm>
        </p:spPr>
        <p:txBody>
          <a:bodyPr/>
          <a:lstStyle/>
          <a:p>
            <a:fld id="{C2CFC4E7-F001-2345-8ED3-FB07577322E5}" type="slidenum">
              <a:rPr kumimoji="1" lang="zh-TW" altLang="en-US" smtClean="0"/>
              <a:t>‹#›</a:t>
            </a:fld>
            <a:endParaRPr kumimoji="1" lang="zh-TW" altLang="en-US"/>
          </a:p>
        </p:txBody>
      </p:sp>
    </p:spTree>
    <p:extLst>
      <p:ext uri="{BB962C8B-B14F-4D97-AF65-F5344CB8AC3E}">
        <p14:creationId xmlns:p14="http://schemas.microsoft.com/office/powerpoint/2010/main" val="525969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具有說明文字的引述">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zh-TW" altLang="en-US" smtClean="0"/>
              <a:t>按一下以編輯母片標題樣式</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AD5DB12-96D9-B447-98AB-E753F5079E25}" type="datetime1">
              <a:rPr kumimoji="1" lang="zh-TW" altLang="en-US" smtClean="0"/>
              <a:t>2018/7/24</a:t>
            </a:fld>
            <a:endParaRPr kumimoji="1" lang="zh-TW" altLang="en-US"/>
          </a:p>
        </p:txBody>
      </p:sp>
      <p:sp>
        <p:nvSpPr>
          <p:cNvPr id="6" name="Footer Placeholder 5"/>
          <p:cNvSpPr>
            <a:spLocks noGrp="1"/>
          </p:cNvSpPr>
          <p:nvPr>
            <p:ph type="ftr" sz="quarter" idx="11"/>
          </p:nvPr>
        </p:nvSpPr>
        <p:spPr>
          <a:xfrm>
            <a:off x="685800" y="379941"/>
            <a:ext cx="6991492" cy="365125"/>
          </a:xfrm>
        </p:spPr>
        <p:txBody>
          <a:bodyPr/>
          <a:lstStyle/>
          <a:p>
            <a:endParaRPr kumimoji="1" lang="zh-TW" altLang="en-US"/>
          </a:p>
        </p:txBody>
      </p:sp>
      <p:sp>
        <p:nvSpPr>
          <p:cNvPr id="7" name="Slide Number Placeholder 6"/>
          <p:cNvSpPr>
            <a:spLocks noGrp="1"/>
          </p:cNvSpPr>
          <p:nvPr>
            <p:ph type="sldNum" sz="quarter" idx="12"/>
          </p:nvPr>
        </p:nvSpPr>
        <p:spPr>
          <a:xfrm>
            <a:off x="10862452" y="381000"/>
            <a:ext cx="643748" cy="365125"/>
          </a:xfrm>
        </p:spPr>
        <p:txBody>
          <a:bodyPr/>
          <a:lstStyle/>
          <a:p>
            <a:fld id="{C2CFC4E7-F001-2345-8ED3-FB07577322E5}" type="slidenum">
              <a:rPr kumimoji="1" lang="zh-TW" altLang="en-US" smtClean="0"/>
              <a:t>‹#›</a:t>
            </a:fld>
            <a:endParaRPr kumimoji="1" lang="zh-TW" alt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23367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名片">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771D138-3CAD-4641-AA6F-041279DE8E03}" type="datetime1">
              <a:rPr kumimoji="1" lang="zh-TW" altLang="en-US" smtClean="0"/>
              <a:t>2018/7/24</a:t>
            </a:fld>
            <a:endParaRPr kumimoji="1" lang="zh-TW" altLang="en-US"/>
          </a:p>
        </p:txBody>
      </p:sp>
      <p:sp>
        <p:nvSpPr>
          <p:cNvPr id="6" name="Footer Placeholder 5"/>
          <p:cNvSpPr>
            <a:spLocks noGrp="1"/>
          </p:cNvSpPr>
          <p:nvPr>
            <p:ph type="ftr" sz="quarter" idx="11"/>
          </p:nvPr>
        </p:nvSpPr>
        <p:spPr>
          <a:xfrm>
            <a:off x="685800" y="378883"/>
            <a:ext cx="6991492" cy="365125"/>
          </a:xfrm>
        </p:spPr>
        <p:txBody>
          <a:bodyPr/>
          <a:lstStyle/>
          <a:p>
            <a:endParaRPr kumimoji="1" lang="zh-TW" altLang="en-US"/>
          </a:p>
        </p:txBody>
      </p:sp>
      <p:sp>
        <p:nvSpPr>
          <p:cNvPr id="7" name="Slide Number Placeholder 6"/>
          <p:cNvSpPr>
            <a:spLocks noGrp="1"/>
          </p:cNvSpPr>
          <p:nvPr>
            <p:ph type="sldNum" sz="quarter" idx="12"/>
          </p:nvPr>
        </p:nvSpPr>
        <p:spPr>
          <a:xfrm>
            <a:off x="10862452" y="381000"/>
            <a:ext cx="643748" cy="365125"/>
          </a:xfrm>
        </p:spPr>
        <p:txBody>
          <a:bodyPr/>
          <a:lstStyle/>
          <a:p>
            <a:fld id="{C2CFC4E7-F001-2345-8ED3-FB07577322E5}" type="slidenum">
              <a:rPr kumimoji="1" lang="zh-TW" altLang="en-US" smtClean="0"/>
              <a:t>‹#›</a:t>
            </a:fld>
            <a:endParaRPr kumimoji="1" lang="zh-TW" altLang="en-US"/>
          </a:p>
        </p:txBody>
      </p:sp>
    </p:spTree>
    <p:extLst>
      <p:ext uri="{BB962C8B-B14F-4D97-AF65-F5344CB8AC3E}">
        <p14:creationId xmlns:p14="http://schemas.microsoft.com/office/powerpoint/2010/main" val="1323462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zh-TW" altLang="en-US" smtClean="0"/>
              <a:t>按一下以編輯母片標題樣式</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3" name="Date Placeholder 2"/>
          <p:cNvSpPr>
            <a:spLocks noGrp="1"/>
          </p:cNvSpPr>
          <p:nvPr>
            <p:ph type="dt" sz="half" idx="10"/>
          </p:nvPr>
        </p:nvSpPr>
        <p:spPr/>
        <p:txBody>
          <a:bodyPr/>
          <a:lstStyle/>
          <a:p>
            <a:fld id="{DF905037-0FC9-5349-85BF-5C91CE8AC4F8}" type="datetime1">
              <a:rPr kumimoji="1" lang="zh-TW" altLang="en-US" smtClean="0"/>
              <a:t>2018/7/24</a:t>
            </a:fld>
            <a:endParaRPr kumimoji="1" lang="zh-TW" altLang="en-US"/>
          </a:p>
        </p:txBody>
      </p:sp>
      <p:sp>
        <p:nvSpPr>
          <p:cNvPr id="4" name="Footer Placeholder 3"/>
          <p:cNvSpPr>
            <a:spLocks noGrp="1"/>
          </p:cNvSpPr>
          <p:nvPr>
            <p:ph type="ftr" sz="quarter" idx="11"/>
          </p:nvPr>
        </p:nvSpPr>
        <p:spPr/>
        <p:txBody>
          <a:bodyPr/>
          <a:lstStyle/>
          <a:p>
            <a:endParaRPr kumimoji="1" lang="zh-TW" altLang="en-US"/>
          </a:p>
        </p:txBody>
      </p:sp>
      <p:sp>
        <p:nvSpPr>
          <p:cNvPr id="5" name="Slide Number Placeholder 4"/>
          <p:cNvSpPr>
            <a:spLocks noGrp="1"/>
          </p:cNvSpPr>
          <p:nvPr>
            <p:ph type="sldNum" sz="quarter" idx="12"/>
          </p:nvPr>
        </p:nvSpPr>
        <p:spPr/>
        <p:txBody>
          <a:bodyPr/>
          <a:lstStyle/>
          <a:p>
            <a:fld id="{C2CFC4E7-F001-2345-8ED3-FB07577322E5}" type="slidenum">
              <a:rPr kumimoji="1" lang="zh-TW" altLang="en-US" smtClean="0"/>
              <a:t>‹#›</a:t>
            </a:fld>
            <a:endParaRPr kumimoji="1" lang="zh-TW" altLang="en-US"/>
          </a:p>
        </p:txBody>
      </p:sp>
    </p:spTree>
    <p:extLst>
      <p:ext uri="{BB962C8B-B14F-4D97-AF65-F5344CB8AC3E}">
        <p14:creationId xmlns:p14="http://schemas.microsoft.com/office/powerpoint/2010/main" val="1937903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zh-TW" altLang="en-US" smtClean="0"/>
              <a:t>按一下以編輯母片標題樣式</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將圖片拖曳至版面配置區或按一下圖示以新增</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將圖片拖曳至版面配置區或按一下圖示以新增</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將圖片拖曳至版面配置區或按一下圖示以新增</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3" name="Date Placeholder 2"/>
          <p:cNvSpPr>
            <a:spLocks noGrp="1"/>
          </p:cNvSpPr>
          <p:nvPr>
            <p:ph type="dt" sz="half" idx="10"/>
          </p:nvPr>
        </p:nvSpPr>
        <p:spPr/>
        <p:txBody>
          <a:bodyPr/>
          <a:lstStyle/>
          <a:p>
            <a:fld id="{340C857B-9E64-3243-81C1-3F20ACA2FB0C}" type="datetime1">
              <a:rPr kumimoji="1" lang="zh-TW" altLang="en-US" smtClean="0"/>
              <a:t>2018/7/24</a:t>
            </a:fld>
            <a:endParaRPr kumimoji="1" lang="zh-TW" altLang="en-US"/>
          </a:p>
        </p:txBody>
      </p:sp>
      <p:sp>
        <p:nvSpPr>
          <p:cNvPr id="4" name="Footer Placeholder 3"/>
          <p:cNvSpPr>
            <a:spLocks noGrp="1"/>
          </p:cNvSpPr>
          <p:nvPr>
            <p:ph type="ftr" sz="quarter" idx="11"/>
          </p:nvPr>
        </p:nvSpPr>
        <p:spPr/>
        <p:txBody>
          <a:bodyPr/>
          <a:lstStyle/>
          <a:p>
            <a:endParaRPr kumimoji="1" lang="zh-TW" altLang="en-US"/>
          </a:p>
        </p:txBody>
      </p:sp>
      <p:sp>
        <p:nvSpPr>
          <p:cNvPr id="5" name="Slide Number Placeholder 4"/>
          <p:cNvSpPr>
            <a:spLocks noGrp="1"/>
          </p:cNvSpPr>
          <p:nvPr>
            <p:ph type="sldNum" sz="quarter" idx="12"/>
          </p:nvPr>
        </p:nvSpPr>
        <p:spPr/>
        <p:txBody>
          <a:bodyPr/>
          <a:lstStyle/>
          <a:p>
            <a:fld id="{C2CFC4E7-F001-2345-8ED3-FB07577322E5}" type="slidenum">
              <a:rPr kumimoji="1" lang="zh-TW" altLang="en-US" smtClean="0"/>
              <a:t>‹#›</a:t>
            </a:fld>
            <a:endParaRPr kumimoji="1" lang="zh-TW" altLang="en-US"/>
          </a:p>
        </p:txBody>
      </p:sp>
    </p:spTree>
    <p:extLst>
      <p:ext uri="{BB962C8B-B14F-4D97-AF65-F5344CB8AC3E}">
        <p14:creationId xmlns:p14="http://schemas.microsoft.com/office/powerpoint/2010/main" val="1610579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C0209CA2-EB5E-DC4C-B72A-0F4DFAF173A9}" type="datetime1">
              <a:rPr kumimoji="1" lang="zh-TW" altLang="en-US" smtClean="0"/>
              <a:t>2018/7/24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C2CFC4E7-F001-2345-8ED3-FB07577322E5}" type="slidenum">
              <a:rPr kumimoji="1" lang="zh-TW" altLang="en-US" smtClean="0"/>
              <a:t>‹#›</a:t>
            </a:fld>
            <a:endParaRPr kumimoji="1" lang="zh-TW" altLang="en-US"/>
          </a:p>
        </p:txBody>
      </p:sp>
    </p:spTree>
    <p:extLst>
      <p:ext uri="{BB962C8B-B14F-4D97-AF65-F5344CB8AC3E}">
        <p14:creationId xmlns:p14="http://schemas.microsoft.com/office/powerpoint/2010/main" val="2126324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0E1EA570-9682-DF40-8196-5857DF2C93C7}" type="datetime1">
              <a:rPr kumimoji="1" lang="zh-TW" altLang="en-US" smtClean="0"/>
              <a:t>2018/7/24</a:t>
            </a:fld>
            <a:endParaRPr kumimoji="1" lang="zh-TW" altLang="en-US"/>
          </a:p>
        </p:txBody>
      </p:sp>
      <p:sp>
        <p:nvSpPr>
          <p:cNvPr id="5" name="Footer Placeholder 4"/>
          <p:cNvSpPr>
            <a:spLocks noGrp="1"/>
          </p:cNvSpPr>
          <p:nvPr>
            <p:ph type="ftr" sz="quarter" idx="11"/>
          </p:nvPr>
        </p:nvSpPr>
        <p:spPr>
          <a:xfrm>
            <a:off x="685800" y="381000"/>
            <a:ext cx="6991492" cy="365125"/>
          </a:xfrm>
        </p:spPr>
        <p:txBody>
          <a:bodyPr/>
          <a:lstStyle/>
          <a:p>
            <a:endParaRPr kumimoji="1" lang="zh-TW" altLang="en-US"/>
          </a:p>
        </p:txBody>
      </p:sp>
      <p:sp>
        <p:nvSpPr>
          <p:cNvPr id="6" name="Slide Number Placeholder 5"/>
          <p:cNvSpPr>
            <a:spLocks noGrp="1"/>
          </p:cNvSpPr>
          <p:nvPr>
            <p:ph type="sldNum" sz="quarter" idx="12"/>
          </p:nvPr>
        </p:nvSpPr>
        <p:spPr>
          <a:xfrm>
            <a:off x="10862452" y="381000"/>
            <a:ext cx="643748" cy="365125"/>
          </a:xfrm>
        </p:spPr>
        <p:txBody>
          <a:bodyPr/>
          <a:lstStyle/>
          <a:p>
            <a:fld id="{C2CFC4E7-F001-2345-8ED3-FB07577322E5}" type="slidenum">
              <a:rPr kumimoji="1" lang="zh-TW" altLang="en-US" smtClean="0"/>
              <a:t>‹#›</a:t>
            </a:fld>
            <a:endParaRPr kumimoji="1" lang="zh-TW" altLang="en-US"/>
          </a:p>
        </p:txBody>
      </p:sp>
    </p:spTree>
    <p:extLst>
      <p:ext uri="{BB962C8B-B14F-4D97-AF65-F5344CB8AC3E}">
        <p14:creationId xmlns:p14="http://schemas.microsoft.com/office/powerpoint/2010/main" val="857863074"/>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1576918" y="260350"/>
            <a:ext cx="10375900" cy="57610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11"/>
          <p:cNvSpPr>
            <a:spLocks noGrp="1" noChangeArrowheads="1"/>
          </p:cNvSpPr>
          <p:nvPr>
            <p:ph type="dt" sz="half" idx="10"/>
          </p:nvPr>
        </p:nvSpPr>
        <p:spPr>
          <a:ln/>
        </p:spPr>
        <p:txBody>
          <a:bodyPr/>
          <a:lstStyle>
            <a:lvl1pPr>
              <a:defRPr/>
            </a:lvl1pPr>
          </a:lstStyle>
          <a:p>
            <a:fld id="{FF45507B-EFD3-4DB7-A88D-06B99C575B02}" type="datetime1">
              <a:rPr lang="zh-TW" altLang="en-US"/>
              <a:pPr/>
              <a:t>2018/7/24</a:t>
            </a:fld>
            <a:endParaRPr lang="en-US" altLang="zh-TW"/>
          </a:p>
        </p:txBody>
      </p:sp>
      <p:sp>
        <p:nvSpPr>
          <p:cNvPr id="4" name="Rectangle 12"/>
          <p:cNvSpPr>
            <a:spLocks noGrp="1" noChangeArrowheads="1"/>
          </p:cNvSpPr>
          <p:nvPr>
            <p:ph type="ftr" sz="quarter" idx="11"/>
          </p:nvPr>
        </p:nvSpPr>
        <p:spPr>
          <a:ln/>
        </p:spPr>
        <p:txBody>
          <a:bodyPr/>
          <a:lstStyle>
            <a:lvl1pPr>
              <a:defRPr/>
            </a:lvl1pPr>
          </a:lstStyle>
          <a:p>
            <a:endParaRPr lang="en-US" altLang="zh-TW"/>
          </a:p>
        </p:txBody>
      </p:sp>
      <p:sp>
        <p:nvSpPr>
          <p:cNvPr id="5" name="Rectangle 13"/>
          <p:cNvSpPr>
            <a:spLocks noGrp="1" noChangeArrowheads="1"/>
          </p:cNvSpPr>
          <p:nvPr>
            <p:ph type="sldNum" sz="quarter" idx="12"/>
          </p:nvPr>
        </p:nvSpPr>
        <p:spPr>
          <a:ln/>
        </p:spPr>
        <p:txBody>
          <a:bodyPr/>
          <a:lstStyle>
            <a:lvl1pPr>
              <a:defRPr/>
            </a:lvl1pPr>
          </a:lstStyle>
          <a:p>
            <a:fld id="{993CE549-D918-4094-84FE-7FB314DA5E61}" type="slidenum">
              <a:rPr lang="en-US" altLang="zh-TW"/>
              <a:pPr/>
              <a:t>‹#›</a:t>
            </a:fld>
            <a:endParaRPr lang="en-US" altLang="zh-TW"/>
          </a:p>
        </p:txBody>
      </p:sp>
    </p:spTree>
    <p:extLst>
      <p:ext uri="{BB962C8B-B14F-4D97-AF65-F5344CB8AC3E}">
        <p14:creationId xmlns:p14="http://schemas.microsoft.com/office/powerpoint/2010/main" val="2721614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02168" y="609600"/>
            <a:ext cx="11387667" cy="1143000"/>
          </a:xfrm>
        </p:spPr>
        <p:txBody>
          <a:bodyPr/>
          <a:lstStyle/>
          <a:p>
            <a:r>
              <a:rPr lang="zh-TW" altLang="en-US"/>
              <a:t>按一下以編輯母片標題樣式</a:t>
            </a:r>
          </a:p>
        </p:txBody>
      </p:sp>
      <p:sp>
        <p:nvSpPr>
          <p:cNvPr id="3" name="內容版面配置區 2"/>
          <p:cNvSpPr>
            <a:spLocks noGrp="1"/>
          </p:cNvSpPr>
          <p:nvPr>
            <p:ph sz="half" idx="1"/>
          </p:nvPr>
        </p:nvSpPr>
        <p:spPr>
          <a:xfrm>
            <a:off x="402169" y="1905002"/>
            <a:ext cx="5592233" cy="41941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6197602" y="1905000"/>
            <a:ext cx="5592233" cy="20208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6197602" y="4078290"/>
            <a:ext cx="5592233" cy="20208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AB43A7DC-0975-4FFF-A101-D1B0547258B3}" type="slidenum">
              <a:rPr lang="en-US" altLang="zh-TW"/>
              <a:pPr>
                <a:defRPr/>
              </a:pPr>
              <a:t>‹#›</a:t>
            </a:fld>
            <a:endParaRPr lang="en-US" altLang="zh-TW"/>
          </a:p>
        </p:txBody>
      </p:sp>
    </p:spTree>
    <p:extLst>
      <p:ext uri="{BB962C8B-B14F-4D97-AF65-F5344CB8AC3E}">
        <p14:creationId xmlns:p14="http://schemas.microsoft.com/office/powerpoint/2010/main" val="29627130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53B440C9-46BF-E848-8FDA-D9C03687996C}" type="datetime1">
              <a:rPr kumimoji="1" lang="zh-TW" altLang="en-US" smtClean="0"/>
              <a:t>2018/7/24</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a:xfrm>
            <a:off x="9448800" y="6384041"/>
            <a:ext cx="2743200" cy="365125"/>
          </a:xfrm>
        </p:spPr>
        <p:txBody>
          <a:bodyPr/>
          <a:lstStyle>
            <a:lvl1pPr>
              <a:defRPr sz="1600" b="1">
                <a:latin typeface="Microsoft JhengHei" charset="-120"/>
                <a:ea typeface="Microsoft JhengHei" charset="-120"/>
                <a:cs typeface="Microsoft JhengHei" charset="-120"/>
              </a:defRPr>
            </a:lvl1pPr>
          </a:lstStyle>
          <a:p>
            <a:fld id="{C2CFC4E7-F001-2345-8ED3-FB07577322E5}" type="slidenum">
              <a:rPr kumimoji="1" lang="zh-TW" altLang="en-US" smtClean="0"/>
              <a:pPr/>
              <a:t>‹#›</a:t>
            </a:fld>
            <a:endParaRPr kumimoji="1" lang="zh-TW" altLang="en-US"/>
          </a:p>
        </p:txBody>
      </p:sp>
    </p:spTree>
    <p:extLst>
      <p:ext uri="{BB962C8B-B14F-4D97-AF65-F5344CB8AC3E}">
        <p14:creationId xmlns:p14="http://schemas.microsoft.com/office/powerpoint/2010/main" val="5818285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ample clean page">
    <p:spTree>
      <p:nvGrpSpPr>
        <p:cNvPr id="1" name=""/>
        <p:cNvGrpSpPr/>
        <p:nvPr/>
      </p:nvGrpSpPr>
      <p:grpSpPr>
        <a:xfrm>
          <a:off x="0" y="0"/>
          <a:ext cx="0" cy="0"/>
          <a:chOff x="0" y="0"/>
          <a:chExt cx="0" cy="0"/>
        </a:xfrm>
      </p:grpSpPr>
      <p:sp>
        <p:nvSpPr>
          <p:cNvPr id="17" name="Title 8"/>
          <p:cNvSpPr>
            <a:spLocks noGrp="1"/>
          </p:cNvSpPr>
          <p:nvPr>
            <p:ph type="title"/>
          </p:nvPr>
        </p:nvSpPr>
        <p:spPr>
          <a:xfrm>
            <a:off x="364067" y="683683"/>
            <a:ext cx="6400800" cy="698500"/>
          </a:xfrm>
          <a:prstGeom prst="rect">
            <a:avLst/>
          </a:prstGeom>
        </p:spPr>
        <p:txBody>
          <a:bodyPr vert="horz"/>
          <a:lstStyle>
            <a:lvl1pPr algn="l">
              <a:defRPr sz="2400">
                <a:solidFill>
                  <a:schemeClr val="tx1">
                    <a:lumMod val="65000"/>
                    <a:lumOff val="35000"/>
                  </a:schemeClr>
                </a:solidFill>
                <a:latin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48" name="Text Placeholder 27"/>
          <p:cNvSpPr>
            <a:spLocks noGrp="1"/>
          </p:cNvSpPr>
          <p:nvPr>
            <p:ph type="body" sz="quarter" idx="25" hasCustomPrompt="1"/>
          </p:nvPr>
        </p:nvSpPr>
        <p:spPr>
          <a:xfrm>
            <a:off x="364067" y="1253460"/>
            <a:ext cx="6400800" cy="381065"/>
          </a:xfrm>
          <a:prstGeom prst="rect">
            <a:avLst/>
          </a:prstGeom>
        </p:spPr>
        <p:txBody>
          <a:bodyPr vert="horz"/>
          <a:lstStyle>
            <a:lvl1pPr marL="0" indent="0" algn="l">
              <a:buNone/>
              <a:defRPr sz="900" baseline="0">
                <a:solidFill>
                  <a:schemeClr val="bg1">
                    <a:lumMod val="65000"/>
                  </a:schemeClr>
                </a:solidFill>
                <a:latin typeface="Roboto Condensed" panose="02000000000000000000" pitchFamily="2" charset="0"/>
                <a:cs typeface="Roboto Condensed" panose="02000000000000000000" pitchFamily="2" charset="0"/>
              </a:defRPr>
            </a:lvl1pPr>
          </a:lstStyle>
          <a:p>
            <a:pPr lvl="0"/>
            <a:r>
              <a:rPr lang="en-US" dirty="0"/>
              <a:t>Click to edit Master title Style</a:t>
            </a:r>
          </a:p>
        </p:txBody>
      </p:sp>
    </p:spTree>
    <p:extLst>
      <p:ext uri="{BB962C8B-B14F-4D97-AF65-F5344CB8AC3E}">
        <p14:creationId xmlns:p14="http://schemas.microsoft.com/office/powerpoint/2010/main" val="336255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AABF76F8-F533-2043-9A0D-19CEE4B0C02E}" type="datetime1">
              <a:rPr kumimoji="1" lang="zh-TW" altLang="en-US" smtClean="0"/>
              <a:t>2018/7/24</a:t>
            </a:fld>
            <a:endParaRPr kumimoji="1" lang="zh-TW" altLang="en-US"/>
          </a:p>
        </p:txBody>
      </p:sp>
      <p:sp>
        <p:nvSpPr>
          <p:cNvPr id="5" name="Footer Placeholder 4"/>
          <p:cNvSpPr>
            <a:spLocks noGrp="1"/>
          </p:cNvSpPr>
          <p:nvPr>
            <p:ph type="ftr" sz="quarter" idx="11"/>
          </p:nvPr>
        </p:nvSpPr>
        <p:spPr>
          <a:xfrm>
            <a:off x="685800" y="381001"/>
            <a:ext cx="6991492" cy="364065"/>
          </a:xfrm>
        </p:spPr>
        <p:txBody>
          <a:bodyPr/>
          <a:lstStyle/>
          <a:p>
            <a:endParaRPr kumimoji="1" lang="zh-TW" altLang="en-US"/>
          </a:p>
        </p:txBody>
      </p:sp>
      <p:sp>
        <p:nvSpPr>
          <p:cNvPr id="6" name="Slide Number Placeholder 5"/>
          <p:cNvSpPr>
            <a:spLocks noGrp="1"/>
          </p:cNvSpPr>
          <p:nvPr>
            <p:ph type="sldNum" sz="quarter" idx="12"/>
          </p:nvPr>
        </p:nvSpPr>
        <p:spPr>
          <a:xfrm>
            <a:off x="10862452" y="381000"/>
            <a:ext cx="643748" cy="365125"/>
          </a:xfrm>
        </p:spPr>
        <p:txBody>
          <a:bodyPr/>
          <a:lstStyle/>
          <a:p>
            <a:fld id="{C2CFC4E7-F001-2345-8ED3-FB07577322E5}" type="slidenum">
              <a:rPr kumimoji="1" lang="zh-TW" altLang="en-US" smtClean="0"/>
              <a:t>‹#›</a:t>
            </a:fld>
            <a:endParaRPr kumimoji="1" lang="zh-TW" altLang="en-US"/>
          </a:p>
        </p:txBody>
      </p:sp>
    </p:spTree>
    <p:extLst>
      <p:ext uri="{BB962C8B-B14F-4D97-AF65-F5344CB8AC3E}">
        <p14:creationId xmlns:p14="http://schemas.microsoft.com/office/powerpoint/2010/main" val="774134179"/>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82B664BE-F89E-E142-A439-CC35700A104B}" type="datetime1">
              <a:rPr kumimoji="1" lang="zh-TW" altLang="en-US" smtClean="0"/>
              <a:t>2018/7/24</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C2CFC4E7-F001-2345-8ED3-FB07577322E5}" type="slidenum">
              <a:rPr kumimoji="1" lang="zh-TW" altLang="en-US" smtClean="0"/>
              <a:t>‹#›</a:t>
            </a:fld>
            <a:endParaRPr kumimoji="1" lang="zh-TW" altLang="en-US"/>
          </a:p>
        </p:txBody>
      </p:sp>
    </p:spTree>
    <p:extLst>
      <p:ext uri="{BB962C8B-B14F-4D97-AF65-F5344CB8AC3E}">
        <p14:creationId xmlns:p14="http://schemas.microsoft.com/office/powerpoint/2010/main" val="1417212927"/>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85800" y="3132666"/>
            <a:ext cx="5311775" cy="3086019"/>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6172200" y="3132666"/>
            <a:ext cx="5334000" cy="3086019"/>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D64B736C-B6B9-A649-A6AA-2186E00C728B}" type="datetime1">
              <a:rPr kumimoji="1" lang="zh-TW" altLang="en-US" smtClean="0"/>
              <a:t>2018/7/24</a:t>
            </a:fld>
            <a:endParaRPr kumimoji="1" lang="zh-TW" altLang="en-US"/>
          </a:p>
        </p:txBody>
      </p:sp>
      <p:sp>
        <p:nvSpPr>
          <p:cNvPr id="8" name="Footer Placeholder 7"/>
          <p:cNvSpPr>
            <a:spLocks noGrp="1"/>
          </p:cNvSpPr>
          <p:nvPr>
            <p:ph type="ftr" sz="quarter" idx="11"/>
          </p:nvPr>
        </p:nvSpPr>
        <p:spPr/>
        <p:txBody>
          <a:bodyPr/>
          <a:lstStyle/>
          <a:p>
            <a:endParaRPr kumimoji="1" lang="zh-TW" altLang="en-US"/>
          </a:p>
        </p:txBody>
      </p:sp>
      <p:sp>
        <p:nvSpPr>
          <p:cNvPr id="9" name="Slide Number Placeholder 8"/>
          <p:cNvSpPr>
            <a:spLocks noGrp="1"/>
          </p:cNvSpPr>
          <p:nvPr>
            <p:ph type="sldNum" sz="quarter" idx="12"/>
          </p:nvPr>
        </p:nvSpPr>
        <p:spPr/>
        <p:txBody>
          <a:bodyPr/>
          <a:lstStyle/>
          <a:p>
            <a:fld id="{C2CFC4E7-F001-2345-8ED3-FB07577322E5}" type="slidenum">
              <a:rPr kumimoji="1" lang="zh-TW" altLang="en-US" smtClean="0"/>
              <a:t>‹#›</a:t>
            </a:fld>
            <a:endParaRPr kumimoji="1" lang="zh-TW" altLang="en-US"/>
          </a:p>
        </p:txBody>
      </p:sp>
    </p:spTree>
    <p:extLst>
      <p:ext uri="{BB962C8B-B14F-4D97-AF65-F5344CB8AC3E}">
        <p14:creationId xmlns:p14="http://schemas.microsoft.com/office/powerpoint/2010/main" val="1356535212"/>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5FCB1976-C937-1748-91F7-C07BF7F33E5A}" type="datetime1">
              <a:rPr kumimoji="1" lang="zh-TW" altLang="en-US" smtClean="0"/>
              <a:t>2018/7/24</a:t>
            </a:fld>
            <a:endParaRPr kumimoji="1" lang="zh-TW" altLang="en-US"/>
          </a:p>
        </p:txBody>
      </p:sp>
      <p:sp>
        <p:nvSpPr>
          <p:cNvPr id="4" name="Footer Placeholder 3"/>
          <p:cNvSpPr>
            <a:spLocks noGrp="1"/>
          </p:cNvSpPr>
          <p:nvPr>
            <p:ph type="ftr" sz="quarter" idx="11"/>
          </p:nvPr>
        </p:nvSpPr>
        <p:spPr/>
        <p:txBody>
          <a:bodyPr/>
          <a:lstStyle/>
          <a:p>
            <a:endParaRPr kumimoji="1" lang="zh-TW" altLang="en-US"/>
          </a:p>
        </p:txBody>
      </p:sp>
      <p:sp>
        <p:nvSpPr>
          <p:cNvPr id="5" name="Slide Number Placeholder 4"/>
          <p:cNvSpPr>
            <a:spLocks noGrp="1"/>
          </p:cNvSpPr>
          <p:nvPr>
            <p:ph type="sldNum" sz="quarter" idx="12"/>
          </p:nvPr>
        </p:nvSpPr>
        <p:spPr/>
        <p:txBody>
          <a:bodyPr/>
          <a:lstStyle/>
          <a:p>
            <a:fld id="{C2CFC4E7-F001-2345-8ED3-FB07577322E5}" type="slidenum">
              <a:rPr kumimoji="1" lang="zh-TW" altLang="en-US" smtClean="0"/>
              <a:t>‹#›</a:t>
            </a:fld>
            <a:endParaRPr kumimoji="1" lang="zh-TW" altLang="en-US"/>
          </a:p>
        </p:txBody>
      </p:sp>
    </p:spTree>
    <p:extLst>
      <p:ext uri="{BB962C8B-B14F-4D97-AF65-F5344CB8AC3E}">
        <p14:creationId xmlns:p14="http://schemas.microsoft.com/office/powerpoint/2010/main" val="1600911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42923-07E5-3D4B-A225-0964A42996F2}" type="datetime1">
              <a:rPr kumimoji="1" lang="zh-TW" altLang="en-US" smtClean="0"/>
              <a:t>2018/7/24</a:t>
            </a:fld>
            <a:endParaRPr kumimoji="1" lang="zh-TW" altLang="en-US"/>
          </a:p>
        </p:txBody>
      </p:sp>
      <p:sp>
        <p:nvSpPr>
          <p:cNvPr id="3" name="Footer Placeholder 2"/>
          <p:cNvSpPr>
            <a:spLocks noGrp="1"/>
          </p:cNvSpPr>
          <p:nvPr>
            <p:ph type="ftr" sz="quarter" idx="11"/>
          </p:nvPr>
        </p:nvSpPr>
        <p:spPr/>
        <p:txBody>
          <a:bodyPr/>
          <a:lstStyle/>
          <a:p>
            <a:endParaRPr kumimoji="1" lang="zh-TW" altLang="en-US"/>
          </a:p>
        </p:txBody>
      </p:sp>
      <p:sp>
        <p:nvSpPr>
          <p:cNvPr id="4" name="Slide Number Placeholder 3"/>
          <p:cNvSpPr>
            <a:spLocks noGrp="1"/>
          </p:cNvSpPr>
          <p:nvPr>
            <p:ph type="sldNum" sz="quarter" idx="12"/>
          </p:nvPr>
        </p:nvSpPr>
        <p:spPr/>
        <p:txBody>
          <a:bodyPr/>
          <a:lstStyle/>
          <a:p>
            <a:fld id="{C2CFC4E7-F001-2345-8ED3-FB07577322E5}" type="slidenum">
              <a:rPr kumimoji="1" lang="zh-TW" altLang="en-US" smtClean="0"/>
              <a:t>‹#›</a:t>
            </a:fld>
            <a:endParaRPr kumimoji="1" lang="zh-TW" altLang="en-US"/>
          </a:p>
        </p:txBody>
      </p:sp>
    </p:spTree>
    <p:extLst>
      <p:ext uri="{BB962C8B-B14F-4D97-AF65-F5344CB8AC3E}">
        <p14:creationId xmlns:p14="http://schemas.microsoft.com/office/powerpoint/2010/main" val="697505061"/>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31E8869D-2C79-6A4E-B14B-AAE84B3C32A8}" type="datetime1">
              <a:rPr kumimoji="1" lang="zh-TW" altLang="en-US" smtClean="0"/>
              <a:t>2018/7/24</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C2CFC4E7-F001-2345-8ED3-FB07577322E5}" type="slidenum">
              <a:rPr kumimoji="1" lang="zh-TW" altLang="en-US" smtClean="0"/>
              <a:t>‹#›</a:t>
            </a:fld>
            <a:endParaRPr kumimoji="1" lang="zh-TW" altLang="en-US"/>
          </a:p>
        </p:txBody>
      </p:sp>
    </p:spTree>
    <p:extLst>
      <p:ext uri="{BB962C8B-B14F-4D97-AF65-F5344CB8AC3E}">
        <p14:creationId xmlns:p14="http://schemas.microsoft.com/office/powerpoint/2010/main" val="2001814901"/>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將圖片拖曳至版面配置區或按一下圖示以新增</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FAA06D6A-4D8F-A54E-B0D9-E183C09A70D2}" type="datetime1">
              <a:rPr kumimoji="1" lang="zh-TW" altLang="en-US" smtClean="0"/>
              <a:t>2018/7/24</a:t>
            </a:fld>
            <a:endParaRPr kumimoji="1" lang="zh-TW"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CFC4E7-F001-2345-8ED3-FB07577322E5}" type="slidenum">
              <a:rPr kumimoji="1" lang="zh-TW" altLang="en-US" smtClean="0"/>
              <a:t>‹#›</a:t>
            </a:fld>
            <a:endParaRPr kumimoji="1" lang="zh-TW" altLang="en-US"/>
          </a:p>
        </p:txBody>
      </p:sp>
    </p:spTree>
    <p:extLst>
      <p:ext uri="{BB962C8B-B14F-4D97-AF65-F5344CB8AC3E}">
        <p14:creationId xmlns:p14="http://schemas.microsoft.com/office/powerpoint/2010/main" val="2024227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685800" y="764373"/>
            <a:ext cx="10820400" cy="1293028"/>
          </a:xfrm>
          <a:prstGeom prst="rect">
            <a:avLst/>
          </a:prstGeom>
        </p:spPr>
        <p:txBody>
          <a:bodyPr vert="horz" lIns="91440" tIns="45720" rIns="91440" bIns="45720" rtlCol="0" anchor="ctr">
            <a:normAutofit/>
          </a:bodyPr>
          <a:lstStyle/>
          <a:p>
            <a:r>
              <a:rPr lang="zh-TW" altLang="en-US" dirty="0" smtClean="0"/>
              <a:t>按一下以編輯母片標題樣式</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4" name="Date Placeholder 3"/>
          <p:cNvSpPr>
            <a:spLocks noGrp="1"/>
          </p:cNvSpPr>
          <p:nvPr>
            <p:ph type="dt" sz="half" idx="2"/>
          </p:nvPr>
        </p:nvSpPr>
        <p:spPr>
          <a:xfrm>
            <a:off x="8595360" y="35560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7B7F906-A40C-DF42-8BFD-7DA4D536D24E}" type="datetime1">
              <a:rPr kumimoji="1" lang="zh-TW" altLang="en-US" smtClean="0"/>
              <a:t>2018/7/24</a:t>
            </a:fld>
            <a:endParaRPr kumimoji="1" lang="zh-TW" alt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kumimoji="1" lang="zh-TW" altLang="en-US"/>
          </a:p>
        </p:txBody>
      </p:sp>
      <p:sp>
        <p:nvSpPr>
          <p:cNvPr id="6" name="Slide Number Placeholder 5"/>
          <p:cNvSpPr>
            <a:spLocks noGrp="1"/>
          </p:cNvSpPr>
          <p:nvPr>
            <p:ph type="sldNum" sz="quarter" idx="4"/>
          </p:nvPr>
        </p:nvSpPr>
        <p:spPr>
          <a:xfrm>
            <a:off x="8763000" y="6355845"/>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JhengHei" charset="-120"/>
                <a:ea typeface="Microsoft JhengHei" charset="-120"/>
                <a:cs typeface="Microsoft JhengHei" charset="-120"/>
              </a:defRPr>
            </a:lvl1pPr>
          </a:lstStyle>
          <a:p>
            <a:fld id="{C2CFC4E7-F001-2345-8ED3-FB07577322E5}" type="slidenum">
              <a:rPr kumimoji="1" lang="zh-TW" altLang="en-US" smtClean="0"/>
              <a:pPr/>
              <a:t>‹#›</a:t>
            </a:fld>
            <a:endParaRPr kumimoji="1" lang="zh-TW" altLang="en-US"/>
          </a:p>
        </p:txBody>
      </p:sp>
    </p:spTree>
    <p:extLst>
      <p:ext uri="{BB962C8B-B14F-4D97-AF65-F5344CB8AC3E}">
        <p14:creationId xmlns:p14="http://schemas.microsoft.com/office/powerpoint/2010/main" val="667397204"/>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 id="2147484279" r:id="rId14"/>
    <p:sldLayoutId id="2147484280" r:id="rId15"/>
    <p:sldLayoutId id="2147484281" r:id="rId16"/>
    <p:sldLayoutId id="2147484282" r:id="rId17"/>
    <p:sldLayoutId id="2147484283" r:id="rId18"/>
    <p:sldLayoutId id="2147484284" r:id="rId19"/>
    <p:sldLayoutId id="2147484285" r:id="rId20"/>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4000" b="1" kern="1200" cap="all" baseline="0">
          <a:solidFill>
            <a:schemeClr val="tx1"/>
          </a:solidFill>
          <a:latin typeface="Microsoft JhengHei" charset="-120"/>
          <a:ea typeface="Microsoft JhengHei" charset="-120"/>
          <a:cs typeface="Microsoft JhengHei" charset="-12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icrosoft JhengHei" charset="-120"/>
          <a:ea typeface="Microsoft JhengHei" charset="-120"/>
          <a:cs typeface="Microsoft JhengHei" charset="-12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icrosoft JhengHei" charset="-120"/>
          <a:ea typeface="Microsoft JhengHei" charset="-120"/>
          <a:cs typeface="Microsoft JhengHei" charset="-12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charset="-120"/>
          <a:ea typeface="Microsoft JhengHei" charset="-120"/>
          <a:cs typeface="Microsoft JhengHei" charset="-12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icrosoft JhengHei" charset="-120"/>
          <a:ea typeface="Microsoft JhengHei" charset="-120"/>
          <a:cs typeface="Microsoft JhengHei" charset="-12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icrosoft JhengHei" charset="-120"/>
          <a:ea typeface="Microsoft JhengHei" charset="-120"/>
          <a:cs typeface="Microsoft JhengHei" charset="-12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7.pn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58.png"/><Relationship Id="rId4" Type="http://schemas.openxmlformats.org/officeDocument/2006/relationships/image" Target="../media/image59.pn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9.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5.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www.windows2universe.org/earth/Life/cell_radiation_damage.html" TargetMode="External"/><Relationship Id="rId7"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hyperlink" Target="http://www.tp1o.com/" TargetMode="External"/><Relationship Id="rId7" Type="http://schemas.openxmlformats.org/officeDocument/2006/relationships/image" Target="../media/image75.png"/><Relationship Id="rId12"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katongokshoushi.sokutu.com/tupian.html" TargetMode="External"/><Relationship Id="rId11" Type="http://schemas.openxmlformats.org/officeDocument/2006/relationships/image" Target="../media/image79.jpeg"/><Relationship Id="rId5" Type="http://schemas.openxmlformats.org/officeDocument/2006/relationships/hyperlink" Target="http://www.dianliwenmi.com/postimg_770760.html" TargetMode="External"/><Relationship Id="rId10" Type="http://schemas.openxmlformats.org/officeDocument/2006/relationships/image" Target="../media/image78.png"/><Relationship Id="rId4" Type="http://schemas.openxmlformats.org/officeDocument/2006/relationships/hyperlink" Target="http://cn.depositphotos.com/62095805/stock-illustration-nose-vector-cartoon.html" TargetMode="External"/><Relationship Id="rId9" Type="http://schemas.openxmlformats.org/officeDocument/2006/relationships/image" Target="../media/image77.png"/><Relationship Id="rId14" Type="http://schemas.openxmlformats.org/officeDocument/2006/relationships/image" Target="../media/image82.png"/></Relationships>
</file>

<file path=ppt/slides/_rels/slide1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45.png"/><Relationship Id="rId7" Type="http://schemas.openxmlformats.org/officeDocument/2006/relationships/image" Target="../media/image84.png"/><Relationship Id="rId12"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0.jpeg"/><Relationship Id="rId5" Type="http://schemas.openxmlformats.org/officeDocument/2006/relationships/image" Target="../media/image53.png"/><Relationship Id="rId10" Type="http://schemas.openxmlformats.org/officeDocument/2006/relationships/image" Target="../media/image86.png"/><Relationship Id="rId4" Type="http://schemas.openxmlformats.org/officeDocument/2006/relationships/image" Target="../media/image19.png"/><Relationship Id="rId9" Type="http://schemas.openxmlformats.org/officeDocument/2006/relationships/image" Target="../media/image85.jpeg"/></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www.windows2universe.org/earth/Life/cell_radiation_damage.html" TargetMode="External"/><Relationship Id="rId7"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hyperlink" Target="http://www.cxtuku.com/pic_468045.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ncbi.nlm.nih.gov/entrez/eutils/elink.fcgi?dbfrom=pubmed&amp;retmode=ref&amp;cmd=prlinks&amp;id=1945480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hyperlink" Target="http://www.cw.com.tw/search/doSearch.action?key=%E6%99%82%E9%96%93%E7%AE%A1%E7%90%86" TargetMode="External"/><Relationship Id="rId7" Type="http://schemas.openxmlformats.org/officeDocument/2006/relationships/hyperlink" Target="http://www.konston.com/Product/5498313631.html" TargetMode="External"/><Relationship Id="rId12"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www.d3skg.com/content/gXhFGTWezET6jTzN.html" TargetMode="External"/><Relationship Id="rId11" Type="http://schemas.openxmlformats.org/officeDocument/2006/relationships/image" Target="../media/image100.png"/><Relationship Id="rId5" Type="http://schemas.openxmlformats.org/officeDocument/2006/relationships/hyperlink" Target="http://www.tp7s.com/vso-%E5%8D%B7%E5%B0%BA%E6%80%8E%E4%B9%88%E7%9C%8B.html" TargetMode="External"/><Relationship Id="rId10" Type="http://schemas.openxmlformats.org/officeDocument/2006/relationships/image" Target="../media/image99.png"/><Relationship Id="rId4" Type="http://schemas.openxmlformats.org/officeDocument/2006/relationships/hyperlink" Target="http://www.cw.com.tw/" TargetMode="External"/><Relationship Id="rId9" Type="http://schemas.openxmlformats.org/officeDocument/2006/relationships/image" Target="../media/image98.jpeg"/></Relationships>
</file>

<file path=ppt/slides/_rels/slide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9.gif"/><Relationship Id="rId5" Type="http://schemas.openxmlformats.org/officeDocument/2006/relationships/image" Target="../media/image118.w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32.jpeg"/><Relationship Id="rId3" Type="http://schemas.openxmlformats.org/officeDocument/2006/relationships/notesSlide" Target="../notesSlides/notesSlide39.xml"/><Relationship Id="rId7" Type="http://schemas.openxmlformats.org/officeDocument/2006/relationships/image" Target="../media/image128.jpeg"/><Relationship Id="rId12" Type="http://schemas.openxmlformats.org/officeDocument/2006/relationships/image" Target="../media/image12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7.jpeg"/><Relationship Id="rId11" Type="http://schemas.openxmlformats.org/officeDocument/2006/relationships/oleObject" Target="../embeddings/oleObject2.bin"/><Relationship Id="rId5" Type="http://schemas.openxmlformats.org/officeDocument/2006/relationships/image" Target="../media/image126.wmf"/><Relationship Id="rId10" Type="http://schemas.openxmlformats.org/officeDocument/2006/relationships/image" Target="../media/image131.jpeg"/><Relationship Id="rId4" Type="http://schemas.openxmlformats.org/officeDocument/2006/relationships/image" Target="../media/image125.jpeg"/><Relationship Id="rId9" Type="http://schemas.openxmlformats.org/officeDocument/2006/relationships/image" Target="../media/image130.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hyperlink" Target="https://plus.google.com/u/0/10683051135112962133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36.wmf"/><Relationship Id="rId4" Type="http://schemas.openxmlformats.org/officeDocument/2006/relationships/image" Target="../media/image135.png"/></Relationships>
</file>

<file path=ppt/slides/_rels/slide42.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38.png"/><Relationship Id="rId5" Type="http://schemas.openxmlformats.org/officeDocument/2006/relationships/oleObject" Target="../embeddings/oleObject3.bin"/><Relationship Id="rId4" Type="http://schemas.openxmlformats.org/officeDocument/2006/relationships/image" Target="../media/image139.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43.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144.png"/><Relationship Id="rId4" Type="http://schemas.openxmlformats.org/officeDocument/2006/relationships/slide" Target="slide13.xml"/></Relationships>
</file>

<file path=ppt/slides/_rels/slide5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55.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56.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56.wmf"/><Relationship Id="rId5" Type="http://schemas.openxmlformats.org/officeDocument/2006/relationships/image" Target="../media/image155.png"/><Relationship Id="rId4" Type="http://schemas.openxmlformats.org/officeDocument/2006/relationships/image" Target="../media/image154.png"/></Relationships>
</file>

<file path=ppt/slides/_rels/slide5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5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164.png"/><Relationship Id="rId4" Type="http://schemas.openxmlformats.org/officeDocument/2006/relationships/image" Target="../media/image16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66.jpeg"/></Relationships>
</file>

<file path=ppt/slides/_rels/slide61.xml.rels><?xml version="1.0" encoding="UTF-8" standalone="yes"?>
<Relationships xmlns="http://schemas.openxmlformats.org/package/2006/relationships"><Relationship Id="rId3" Type="http://schemas.openxmlformats.org/officeDocument/2006/relationships/hyperlink" Target="http://www.posiva.fi/files/30/5500tU.jpg"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6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hyperlink" Target="http://www.mid-day.com/articles/book-on-physicist-marie-curie-now-translated-in-marathi/16175193"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hyperlink" Target="http://sf.co.ua/id155332" TargetMode="External"/><Relationship Id="rId4" Type="http://schemas.openxmlformats.org/officeDocument/2006/relationships/hyperlink" Target="http://www.etaoist.or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177.png"/></Relationships>
</file>

<file path=ppt/slides/_rels/slide7.xml.rels><?xml version="1.0" encoding="UTF-8" standalone="yes"?>
<Relationships xmlns="http://schemas.openxmlformats.org/package/2006/relationships"><Relationship Id="rId8" Type="http://schemas.openxmlformats.org/officeDocument/2006/relationships/hyperlink" Target="http://content.time.com/time/photogallery/0,29307,1719207,00.html" TargetMode="External"/><Relationship Id="rId13" Type="http://schemas.openxmlformats.org/officeDocument/2006/relationships/hyperlink" Target="https://www.google.com.tw/url?sa=i&amp;rct=j&amp;q=&amp;esrc=s&amp;source=images&amp;cd=&amp;ved=0ahUKEwjqhuG28-fNAhWEGpQKHcEeC60QjB0IBg&amp;url=http://tech.big5.enorth.com.cn/system/2014/01/09/011595803.shtml&amp;psig=AFQjCNHUt_u8iMPp_afLfh8V8ITl46bm_g&amp;ust=1468205923454808" TargetMode="External"/><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5.png"/><Relationship Id="rId21" Type="http://schemas.openxmlformats.org/officeDocument/2006/relationships/image" Target="../media/image21.png"/><Relationship Id="rId7" Type="http://schemas.openxmlformats.org/officeDocument/2006/relationships/hyperlink" Target="http://care.qm120.com/b7tm/1e6s/2013053089473.htm" TargetMode="External"/><Relationship Id="rId12" Type="http://schemas.openxmlformats.org/officeDocument/2006/relationships/hyperlink" Target="http://www.civilmedia.tw/archives/41002" TargetMode="External"/><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7.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w2.cont.com.tw/webc/knowleage/show.php?num=23" TargetMode="External"/><Relationship Id="rId11" Type="http://schemas.openxmlformats.org/officeDocument/2006/relationships/hyperlink" Target="http://www.twword.com/wiki/%E9%9F%93%E5%9C%8B%E6%B3%A1%E8%8F%9C" TargetMode="External"/><Relationship Id="rId24" Type="http://schemas.openxmlformats.org/officeDocument/2006/relationships/image" Target="../media/image24.png"/><Relationship Id="rId5" Type="http://schemas.openxmlformats.org/officeDocument/2006/relationships/hyperlink" Target="http://udn.com/news/story/7493/1274489-%E7%81%AB%E8%85%BF%E3%80%81%E5%9F%B9%E6%A0%B9%E2%80%A6-WHO%EF%BC%9A%E5%8A%A0%E5%B7%A5%E8%82%89%E5%88%971%E7%B4%9A%E8%87%B4%E7%99%8C%E7%89%A9" TargetMode="External"/><Relationship Id="rId15" Type="http://schemas.openxmlformats.org/officeDocument/2006/relationships/hyperlink" Target="http://blog.xuite.net/a0220ag/twblog/329868149-%E4%BA%BA%E7%94%9F%E5%B0%B1%E5%83%8F%E4%B8%80%E6%9D%AF%E9%85%92%EF%BC%8C%E5%96%9D%E9%81%8E%E4%BA%86%E6%89%8D%E6%9C%83%E6%87%82!" TargetMode="External"/><Relationship Id="rId23" Type="http://schemas.openxmlformats.org/officeDocument/2006/relationships/image" Target="../media/image23.png"/><Relationship Id="rId10" Type="http://schemas.openxmlformats.org/officeDocument/2006/relationships/hyperlink" Target="http://www.gq.com.tw/blog/wnf/detail-183.html" TargetMode="External"/><Relationship Id="rId19" Type="http://schemas.openxmlformats.org/officeDocument/2006/relationships/image" Target="../media/image19.png"/><Relationship Id="rId4" Type="http://schemas.openxmlformats.org/officeDocument/2006/relationships/hyperlink" Target="http://tw.stockfresh.com/image/4929031/3d-white-people-detective-private-investigator" TargetMode="External"/><Relationship Id="rId9" Type="http://schemas.openxmlformats.org/officeDocument/2006/relationships/hyperlink" Target="http://www.pcdvd.com.tw/" TargetMode="External"/><Relationship Id="rId14" Type="http://schemas.openxmlformats.org/officeDocument/2006/relationships/hyperlink" Target="https://www.top1health.com/Article/19227" TargetMode="External"/><Relationship Id="rId22" Type="http://schemas.openxmlformats.org/officeDocument/2006/relationships/image" Target="../media/image22.png"/><Relationship Id="rId27" Type="http://schemas.openxmlformats.org/officeDocument/2006/relationships/image" Target="../media/image27.png"/></Relationships>
</file>

<file path=ppt/slides/_rels/slide70.xml.rels><?xml version="1.0" encoding="UTF-8" standalone="yes"?>
<Relationships xmlns="http://schemas.openxmlformats.org/package/2006/relationships"><Relationship Id="rId3" Type="http://schemas.openxmlformats.org/officeDocument/2006/relationships/image" Target="../media/image178.png"/><Relationship Id="rId7" Type="http://schemas.microsoft.com/office/2007/relationships/hdphoto" Target="../media/hdphoto2.wdp"/><Relationship Id="rId2" Type="http://schemas.openxmlformats.org/officeDocument/2006/relationships/notesSlide" Target="../notesSlides/notesSlide70.xml"/><Relationship Id="rId1" Type="http://schemas.openxmlformats.org/officeDocument/2006/relationships/slideLayout" Target="../slideLayouts/slideLayout19.xml"/><Relationship Id="rId6" Type="http://schemas.openxmlformats.org/officeDocument/2006/relationships/image" Target="../media/image180.png"/><Relationship Id="rId5" Type="http://schemas.openxmlformats.org/officeDocument/2006/relationships/image" Target="../media/image179.png"/><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7.png"/><Relationship Id="rId3" Type="http://schemas.openxmlformats.org/officeDocument/2006/relationships/image" Target="../media/image181.png"/><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image" Target="../media/image183.png"/><Relationship Id="rId11" Type="http://schemas.openxmlformats.org/officeDocument/2006/relationships/image" Target="../media/image186.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82.png"/><Relationship Id="rId9" Type="http://schemas.openxmlformats.org/officeDocument/2006/relationships/image" Target="../media/image185.png"/><Relationship Id="rId14" Type="http://schemas.microsoft.com/office/2007/relationships/hdphoto" Target="../media/hdphoto7.wdp"/></Relationships>
</file>

<file path=ppt/slides/_rels/slide7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94.png"/><Relationship Id="rId2" Type="http://schemas.openxmlformats.org/officeDocument/2006/relationships/image" Target="../media/image190.png"/><Relationship Id="rId1" Type="http://schemas.openxmlformats.org/officeDocument/2006/relationships/slideLayout" Target="../slideLayouts/slideLayout6.xml"/><Relationship Id="rId6" Type="http://schemas.openxmlformats.org/officeDocument/2006/relationships/image" Target="../media/image193.png"/><Relationship Id="rId5" Type="http://schemas.openxmlformats.org/officeDocument/2006/relationships/image" Target="../media/image192.png"/><Relationship Id="rId4" Type="http://schemas.microsoft.com/office/2007/relationships/hdphoto" Target="../media/hdphoto8.wdp"/></Relationships>
</file>

<file path=ppt/slides/_rels/slide7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6.png"/><Relationship Id="rId1" Type="http://schemas.openxmlformats.org/officeDocument/2006/relationships/slideLayout" Target="../slideLayouts/slideLayout6.xml"/><Relationship Id="rId4" Type="http://schemas.openxmlformats.org/officeDocument/2006/relationships/image" Target="../media/image19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37.png"/><Relationship Id="rId26" Type="http://schemas.openxmlformats.org/officeDocument/2006/relationships/image" Target="../media/image44.png"/><Relationship Id="rId39" Type="http://schemas.openxmlformats.org/officeDocument/2006/relationships/image" Target="../media/image55.png"/><Relationship Id="rId21" Type="http://schemas.openxmlformats.org/officeDocument/2006/relationships/image" Target="../media/image40.png"/><Relationship Id="rId34" Type="http://schemas.openxmlformats.org/officeDocument/2006/relationships/image" Target="../media/image50.png"/><Relationship Id="rId7" Type="http://schemas.openxmlformats.org/officeDocument/2006/relationships/image" Target="../media/image25.png"/><Relationship Id="rId2" Type="http://schemas.openxmlformats.org/officeDocument/2006/relationships/notesSlide" Target="../notesSlides/notesSlide9.xml"/><Relationship Id="rId16" Type="http://schemas.openxmlformats.org/officeDocument/2006/relationships/image" Target="../media/image21.png"/><Relationship Id="rId20" Type="http://schemas.openxmlformats.org/officeDocument/2006/relationships/image" Target="../media/image39.png"/><Relationship Id="rId29" Type="http://schemas.openxmlformats.org/officeDocument/2006/relationships/image" Target="../media/image46.png"/><Relationship Id="rId41"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6.png"/><Relationship Id="rId24" Type="http://schemas.openxmlformats.org/officeDocument/2006/relationships/image" Target="../media/image43.png"/><Relationship Id="rId32" Type="http://schemas.openxmlformats.org/officeDocument/2006/relationships/image" Target="../media/image48.png"/><Relationship Id="rId37" Type="http://schemas.openxmlformats.org/officeDocument/2006/relationships/image" Target="../media/image53.png"/><Relationship Id="rId40" Type="http://schemas.openxmlformats.org/officeDocument/2006/relationships/image" Target="../media/image56.png"/><Relationship Id="rId5" Type="http://schemas.openxmlformats.org/officeDocument/2006/relationships/image" Target="../media/image29.png"/><Relationship Id="rId15" Type="http://schemas.openxmlformats.org/officeDocument/2006/relationships/image" Target="../media/image35.png"/><Relationship Id="rId23" Type="http://schemas.openxmlformats.org/officeDocument/2006/relationships/image" Target="../media/image42.png"/><Relationship Id="rId28" Type="http://schemas.openxmlformats.org/officeDocument/2006/relationships/image" Target="../media/image19.png"/><Relationship Id="rId36" Type="http://schemas.openxmlformats.org/officeDocument/2006/relationships/image" Target="../media/image52.png"/><Relationship Id="rId10" Type="http://schemas.openxmlformats.org/officeDocument/2006/relationships/image" Target="../media/image16.png"/><Relationship Id="rId19" Type="http://schemas.openxmlformats.org/officeDocument/2006/relationships/image" Target="../media/image38.png"/><Relationship Id="rId31" Type="http://schemas.openxmlformats.org/officeDocument/2006/relationships/image" Target="../media/image47.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4.png"/><Relationship Id="rId22" Type="http://schemas.openxmlformats.org/officeDocument/2006/relationships/image" Target="../media/image41.png"/><Relationship Id="rId27" Type="http://schemas.openxmlformats.org/officeDocument/2006/relationships/image" Target="../media/image45.png"/><Relationship Id="rId30" Type="http://schemas.openxmlformats.org/officeDocument/2006/relationships/image" Target="../media/image22.png"/><Relationship Id="rId35" Type="http://schemas.openxmlformats.org/officeDocument/2006/relationships/image" Target="../media/image51.png"/><Relationship Id="rId8" Type="http://schemas.openxmlformats.org/officeDocument/2006/relationships/image" Target="../media/image30.png"/><Relationship Id="rId3" Type="http://schemas.openxmlformats.org/officeDocument/2006/relationships/image" Target="../media/image18.png"/><Relationship Id="rId12" Type="http://schemas.openxmlformats.org/officeDocument/2006/relationships/image" Target="../media/image32.png"/><Relationship Id="rId17" Type="http://schemas.openxmlformats.org/officeDocument/2006/relationships/image" Target="../media/image36.png"/><Relationship Id="rId25" Type="http://schemas.openxmlformats.org/officeDocument/2006/relationships/image" Target="../media/image23.png"/><Relationship Id="rId33" Type="http://schemas.openxmlformats.org/officeDocument/2006/relationships/image" Target="../media/image49.png"/><Relationship Id="rId38"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chor="ctr"/>
          <a:lstStyle/>
          <a:p>
            <a:pPr algn="ctr"/>
            <a:r>
              <a:rPr kumimoji="1" lang="zh-TW" altLang="en-US" dirty="0" smtClean="0"/>
              <a:t>核能電廠到底安不安全？</a:t>
            </a:r>
            <a:endParaRPr kumimoji="1" lang="zh-TW" altLang="en-US" sz="4800" dirty="0"/>
          </a:p>
        </p:txBody>
      </p:sp>
      <p:sp>
        <p:nvSpPr>
          <p:cNvPr id="3" name="副標題 2"/>
          <p:cNvSpPr>
            <a:spLocks noGrp="1"/>
          </p:cNvSpPr>
          <p:nvPr>
            <p:ph type="subTitle" idx="1"/>
          </p:nvPr>
        </p:nvSpPr>
        <p:spPr>
          <a:xfrm>
            <a:off x="1371600" y="3683015"/>
            <a:ext cx="9448800" cy="685800"/>
          </a:xfrm>
        </p:spPr>
        <p:txBody>
          <a:bodyPr/>
          <a:lstStyle/>
          <a:p>
            <a:pPr algn="ctr"/>
            <a:r>
              <a:rPr kumimoji="1" lang="zh-TW" altLang="en-US" dirty="0" smtClean="0"/>
              <a:t>蔡春鴻</a:t>
            </a:r>
            <a:endParaRPr kumimoji="1" lang="zh-TW" altLang="en-US" dirty="0"/>
          </a:p>
        </p:txBody>
      </p:sp>
      <p:sp>
        <p:nvSpPr>
          <p:cNvPr id="4" name="副標題 2"/>
          <p:cNvSpPr txBox="1">
            <a:spLocks/>
          </p:cNvSpPr>
          <p:nvPr/>
        </p:nvSpPr>
        <p:spPr>
          <a:xfrm>
            <a:off x="1371600" y="4415972"/>
            <a:ext cx="9448800" cy="101962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icrosoft JhengHei" charset="-120"/>
                <a:ea typeface="Microsoft JhengHei" charset="-120"/>
                <a:cs typeface="Microsoft JhengHei" charset="-12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icrosoft JhengHei" charset="-120"/>
                <a:ea typeface="Microsoft JhengHei" charset="-120"/>
                <a:cs typeface="Microsoft JhengHei" charset="-12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icrosoft JhengHei" charset="-120"/>
                <a:ea typeface="Microsoft JhengHei" charset="-120"/>
                <a:cs typeface="Microsoft JhengHei" charset="-12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icrosoft JhengHei" charset="-120"/>
                <a:ea typeface="Microsoft JhengHei" charset="-120"/>
                <a:cs typeface="Microsoft JhengHei" charset="-12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icrosoft JhengHei" charset="-120"/>
                <a:ea typeface="Microsoft JhengHei" charset="-120"/>
                <a:cs typeface="Microsoft JhengHei" charset="-12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kumimoji="1" lang="zh-TW" altLang="en-US" dirty="0" smtClean="0"/>
              <a:t>國立清華大學 榮譽特聘教授</a:t>
            </a:r>
            <a:endParaRPr kumimoji="1" lang="en-US" altLang="zh-TW" dirty="0" smtClean="0"/>
          </a:p>
          <a:p>
            <a:pPr algn="ctr"/>
            <a:r>
              <a:rPr kumimoji="1" lang="zh-TW" altLang="en-US" dirty="0"/>
              <a:t>前行政院原子能委員會主任委員</a:t>
            </a:r>
          </a:p>
        </p:txBody>
      </p:sp>
      <p:sp>
        <p:nvSpPr>
          <p:cNvPr id="5" name="副標題 2"/>
          <p:cNvSpPr txBox="1">
            <a:spLocks/>
          </p:cNvSpPr>
          <p:nvPr/>
        </p:nvSpPr>
        <p:spPr>
          <a:xfrm>
            <a:off x="1371603" y="5787548"/>
            <a:ext cx="9448800" cy="7003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icrosoft JhengHei" charset="-120"/>
                <a:ea typeface="Microsoft JhengHei" charset="-120"/>
                <a:cs typeface="Microsoft JhengHei" charset="-12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icrosoft JhengHei" charset="-120"/>
                <a:ea typeface="Microsoft JhengHei" charset="-120"/>
                <a:cs typeface="Microsoft JhengHei" charset="-12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icrosoft JhengHei" charset="-120"/>
                <a:ea typeface="Microsoft JhengHei" charset="-120"/>
                <a:cs typeface="Microsoft JhengHei" charset="-12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icrosoft JhengHei" charset="-120"/>
                <a:ea typeface="Microsoft JhengHei" charset="-120"/>
                <a:cs typeface="Microsoft JhengHei" charset="-12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icrosoft JhengHei" charset="-120"/>
                <a:ea typeface="Microsoft JhengHei" charset="-120"/>
                <a:cs typeface="Microsoft JhengHei" charset="-12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kumimoji="1" lang="zh-TW" altLang="en-US" dirty="0" smtClean="0"/>
              <a:t>民國</a:t>
            </a:r>
            <a:r>
              <a:rPr kumimoji="1" lang="en-US" altLang="zh-TW" dirty="0" smtClean="0"/>
              <a:t>107</a:t>
            </a:r>
            <a:r>
              <a:rPr kumimoji="1" lang="zh-TW" altLang="en-US" dirty="0" smtClean="0"/>
              <a:t>年</a:t>
            </a:r>
            <a:r>
              <a:rPr kumimoji="1" lang="en-US" altLang="zh-TW" dirty="0" smtClean="0"/>
              <a:t>0</a:t>
            </a:r>
            <a:r>
              <a:rPr kumimoji="1" lang="en-US" altLang="zh-TW" dirty="0"/>
              <a:t>7</a:t>
            </a:r>
            <a:r>
              <a:rPr kumimoji="1" lang="zh-TW" altLang="en-US" dirty="0" smtClean="0"/>
              <a:t>月</a:t>
            </a:r>
            <a:r>
              <a:rPr kumimoji="1" lang="en-US" altLang="zh-TW" dirty="0" smtClean="0"/>
              <a:t>25</a:t>
            </a:r>
            <a:r>
              <a:rPr kumimoji="1" lang="zh-TW" altLang="en-US" dirty="0" smtClean="0"/>
              <a:t>日  </a:t>
            </a:r>
            <a:r>
              <a:rPr kumimoji="1" lang="en-US" altLang="zh-TW" dirty="0" smtClean="0"/>
              <a:t>5070</a:t>
            </a:r>
            <a:r>
              <a:rPr kumimoji="1" lang="zh-TW" altLang="en-US" dirty="0" smtClean="0"/>
              <a:t>樂活會週三論壇</a:t>
            </a:r>
            <a:endParaRPr kumimoji="1" lang="zh-TW" altLang="en-US" dirty="0"/>
          </a:p>
        </p:txBody>
      </p:sp>
    </p:spTree>
    <p:extLst>
      <p:ext uri="{BB962C8B-B14F-4D97-AF65-F5344CB8AC3E}">
        <p14:creationId xmlns:p14="http://schemas.microsoft.com/office/powerpoint/2010/main" val="16661837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4296" y="546005"/>
            <a:ext cx="10820400" cy="1293028"/>
          </a:xfrm>
        </p:spPr>
        <p:txBody>
          <a:bodyPr/>
          <a:lstStyle/>
          <a:p>
            <a:r>
              <a:rPr kumimoji="1" lang="en-US" altLang="zh-TW" dirty="0" err="1" smtClean="0"/>
              <a:t>Iarc</a:t>
            </a:r>
            <a:r>
              <a:rPr kumimoji="1" lang="zh-TW" altLang="en-US" dirty="0" smtClean="0"/>
              <a:t>致癌因子的分類告訴我們</a:t>
            </a:r>
            <a:r>
              <a:rPr kumimoji="1" lang="is-IS" altLang="zh-TW" dirty="0" smtClean="0"/>
              <a:t>…....</a:t>
            </a:r>
            <a:endParaRPr kumimoji="1" lang="zh-TW" altLang="en-US" dirty="0"/>
          </a:p>
        </p:txBody>
      </p:sp>
      <p:sp>
        <p:nvSpPr>
          <p:cNvPr id="3" name="內容版面配置區 2"/>
          <p:cNvSpPr>
            <a:spLocks noGrp="1"/>
          </p:cNvSpPr>
          <p:nvPr>
            <p:ph idx="1"/>
          </p:nvPr>
        </p:nvSpPr>
        <p:spPr>
          <a:xfrm>
            <a:off x="685800" y="1683129"/>
            <a:ext cx="10820400" cy="4024125"/>
          </a:xfrm>
        </p:spPr>
        <p:txBody>
          <a:bodyPr/>
          <a:lstStyle/>
          <a:p>
            <a:r>
              <a:rPr kumimoji="1" lang="zh-TW" altLang="en-US" dirty="0" smtClean="0"/>
              <a:t>致癌因子的分類，是依據</a:t>
            </a:r>
            <a:r>
              <a:rPr kumimoji="1" lang="zh-TW" altLang="en-US" dirty="0" smtClean="0">
                <a:solidFill>
                  <a:schemeClr val="accent1"/>
                </a:solidFill>
              </a:rPr>
              <a:t>致癌證據的充分程度</a:t>
            </a:r>
            <a:r>
              <a:rPr kumimoji="1" lang="zh-TW" altLang="en-US" dirty="0" smtClean="0">
                <a:solidFill>
                  <a:schemeClr val="accent1"/>
                </a:solidFill>
                <a:latin typeface="Microsoft JhengHei"/>
                <a:ea typeface="Microsoft JhengHei"/>
              </a:rPr>
              <a:t>，</a:t>
            </a:r>
            <a:r>
              <a:rPr kumimoji="1" lang="zh-TW" altLang="en-US" dirty="0" smtClean="0">
                <a:latin typeface="Microsoft JhengHei"/>
                <a:ea typeface="Microsoft JhengHei"/>
              </a:rPr>
              <a:t>而非評估</a:t>
            </a:r>
            <a:r>
              <a:rPr kumimoji="1" lang="zh-TW" altLang="en-US" dirty="0" smtClean="0">
                <a:solidFill>
                  <a:srgbClr val="C00000"/>
                </a:solidFill>
                <a:latin typeface="Microsoft JhengHei"/>
                <a:ea typeface="Microsoft JhengHei"/>
              </a:rPr>
              <a:t>致癌</a:t>
            </a:r>
            <a:r>
              <a:rPr kumimoji="1" lang="zh-TW" altLang="en-US" dirty="0" smtClean="0">
                <a:solidFill>
                  <a:schemeClr val="accent1"/>
                </a:solidFill>
                <a:latin typeface="Microsoft JhengHei"/>
                <a:ea typeface="Microsoft JhengHei"/>
              </a:rPr>
              <a:t>風險高低</a:t>
            </a:r>
            <a:r>
              <a:rPr kumimoji="1" lang="zh-TW" altLang="en-US" dirty="0" smtClean="0"/>
              <a:t>，且</a:t>
            </a:r>
            <a:r>
              <a:rPr kumimoji="1" lang="zh-TW" altLang="en-US" dirty="0" smtClean="0">
                <a:solidFill>
                  <a:schemeClr val="accent1"/>
                </a:solidFill>
              </a:rPr>
              <a:t>不涉及人類活動日常接觸量</a:t>
            </a:r>
            <a:r>
              <a:rPr kumimoji="1" lang="zh-TW" altLang="en-US" dirty="0" smtClean="0"/>
              <a:t>。因此被歸為同一類，不意味著各自的危險性（致癌風險）也在同一水平，更</a:t>
            </a:r>
            <a:r>
              <a:rPr kumimoji="1" lang="zh-TW" altLang="en-US" dirty="0" smtClean="0">
                <a:solidFill>
                  <a:srgbClr val="C00000"/>
                </a:solidFill>
              </a:rPr>
              <a:t>不表示只要一接觸就會致癌</a:t>
            </a:r>
            <a:r>
              <a:rPr kumimoji="1" lang="zh-TW" altLang="en-US" dirty="0" smtClean="0"/>
              <a:t>。</a:t>
            </a:r>
            <a:endParaRPr kumimoji="1" lang="zh-TW" altLang="en-US" dirty="0"/>
          </a:p>
        </p:txBody>
      </p:sp>
      <p:sp>
        <p:nvSpPr>
          <p:cNvPr id="5" name="矩形 4"/>
          <p:cNvSpPr/>
          <p:nvPr/>
        </p:nvSpPr>
        <p:spPr>
          <a:xfrm>
            <a:off x="224367" y="3470940"/>
            <a:ext cx="2722034" cy="326813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zh-TW" altLang="en-US"/>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67" y="3504806"/>
            <a:ext cx="2722034" cy="2230082"/>
          </a:xfrm>
          <a:prstGeom prst="ellipse">
            <a:avLst/>
          </a:prstGeom>
          <a:ln>
            <a:noFill/>
          </a:ln>
          <a:effectLst>
            <a:softEdge rad="112500"/>
          </a:effectLst>
        </p:spPr>
      </p:pic>
      <p:sp>
        <p:nvSpPr>
          <p:cNvPr id="7" name="文字方塊 6"/>
          <p:cNvSpPr txBox="1"/>
          <p:nvPr/>
        </p:nvSpPr>
        <p:spPr>
          <a:xfrm>
            <a:off x="224367" y="5587607"/>
            <a:ext cx="2722034" cy="1200329"/>
          </a:xfrm>
          <a:prstGeom prst="rect">
            <a:avLst/>
          </a:prstGeom>
          <a:noFill/>
        </p:spPr>
        <p:txBody>
          <a:bodyPr wrap="square" rtlCol="0">
            <a:spAutoFit/>
          </a:bodyPr>
          <a:lstStyle/>
          <a:p>
            <a:pPr algn="ctr"/>
            <a:r>
              <a:rPr kumimoji="1" lang="zh-TW" altLang="en-US" sz="2400" dirty="0" smtClean="0">
                <a:latin typeface="Microsoft JhengHei" charset="-120"/>
                <a:ea typeface="Microsoft JhengHei" charset="-120"/>
                <a:cs typeface="Microsoft JhengHei" charset="-120"/>
              </a:rPr>
              <a:t>吸煙者得到肺癌的風險是不吸菸者的</a:t>
            </a:r>
            <a:r>
              <a:rPr kumimoji="1" lang="en-US" altLang="zh-TW" sz="2400" dirty="0" smtClean="0">
                <a:latin typeface="Microsoft JhengHei" charset="-120"/>
                <a:ea typeface="Microsoft JhengHei" charset="-120"/>
                <a:cs typeface="Microsoft JhengHei" charset="-120"/>
              </a:rPr>
              <a:t>20</a:t>
            </a:r>
            <a:r>
              <a:rPr kumimoji="1" lang="zh-TW" altLang="en-US" sz="2400" dirty="0" smtClean="0">
                <a:latin typeface="Microsoft JhengHei" charset="-120"/>
                <a:ea typeface="Microsoft JhengHei" charset="-120"/>
                <a:cs typeface="Microsoft JhengHei" charset="-120"/>
              </a:rPr>
              <a:t>倍。</a:t>
            </a:r>
            <a:endParaRPr kumimoji="1" lang="en-US" altLang="zh-TW" sz="2400" dirty="0" smtClean="0">
              <a:latin typeface="Microsoft JhengHei" charset="-120"/>
              <a:ea typeface="Microsoft JhengHei" charset="-120"/>
              <a:cs typeface="Microsoft JhengHei" charset="-120"/>
            </a:endParaRPr>
          </a:p>
        </p:txBody>
      </p:sp>
      <p:sp>
        <p:nvSpPr>
          <p:cNvPr id="8" name="矩形 7"/>
          <p:cNvSpPr/>
          <p:nvPr/>
        </p:nvSpPr>
        <p:spPr>
          <a:xfrm>
            <a:off x="3210981" y="3470939"/>
            <a:ext cx="2722034" cy="326813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zh-TW" altLang="en-US" dirty="0" smtClean="0"/>
              <a:t>恐</a:t>
            </a:r>
            <a:endParaRPr kumimoji="1" lang="zh-TW" altLang="en-US" dirty="0"/>
          </a:p>
        </p:txBody>
      </p:sp>
      <p:sp>
        <p:nvSpPr>
          <p:cNvPr id="9" name="矩形 8"/>
          <p:cNvSpPr/>
          <p:nvPr/>
        </p:nvSpPr>
        <p:spPr>
          <a:xfrm>
            <a:off x="6251570" y="3469004"/>
            <a:ext cx="2722034" cy="326813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zh-TW" altLang="en-US"/>
          </a:p>
        </p:txBody>
      </p:sp>
      <p:sp>
        <p:nvSpPr>
          <p:cNvPr id="10" name="矩形 9"/>
          <p:cNvSpPr/>
          <p:nvPr/>
        </p:nvSpPr>
        <p:spPr>
          <a:xfrm>
            <a:off x="9270997" y="3454009"/>
            <a:ext cx="2722034" cy="326813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zh-TW" altLang="en-US"/>
          </a:p>
        </p:txBody>
      </p:sp>
      <p:pic>
        <p:nvPicPr>
          <p:cNvPr id="11" name="圖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4955" y="3435388"/>
            <a:ext cx="2668059" cy="2304233"/>
          </a:xfrm>
          <a:prstGeom prst="ellipse">
            <a:avLst/>
          </a:prstGeom>
          <a:ln>
            <a:noFill/>
          </a:ln>
          <a:effectLst>
            <a:softEdge rad="112500"/>
          </a:effectLst>
        </p:spPr>
      </p:pic>
      <p:sp>
        <p:nvSpPr>
          <p:cNvPr id="12" name="文字方塊 11"/>
          <p:cNvSpPr txBox="1"/>
          <p:nvPr/>
        </p:nvSpPr>
        <p:spPr>
          <a:xfrm>
            <a:off x="3298818" y="5599421"/>
            <a:ext cx="2722034" cy="1200329"/>
          </a:xfrm>
          <a:prstGeom prst="rect">
            <a:avLst/>
          </a:prstGeom>
          <a:noFill/>
        </p:spPr>
        <p:txBody>
          <a:bodyPr wrap="square" rtlCol="0">
            <a:spAutoFit/>
          </a:bodyPr>
          <a:lstStyle/>
          <a:p>
            <a:pPr algn="ctr"/>
            <a:r>
              <a:rPr kumimoji="1" lang="zh-TW" altLang="en-US" sz="2400" dirty="0" smtClean="0">
                <a:latin typeface="Microsoft JhengHei" charset="-120"/>
                <a:ea typeface="Microsoft JhengHei" charset="-120"/>
                <a:cs typeface="Microsoft JhengHei" charset="-120"/>
              </a:rPr>
              <a:t>每天攝入</a:t>
            </a:r>
            <a:r>
              <a:rPr kumimoji="1" lang="en-US" altLang="zh-TW" sz="2400" dirty="0" smtClean="0">
                <a:latin typeface="Microsoft JhengHei" charset="-120"/>
                <a:ea typeface="Microsoft JhengHei" charset="-120"/>
                <a:cs typeface="Microsoft JhengHei" charset="-120"/>
              </a:rPr>
              <a:t>50</a:t>
            </a:r>
            <a:r>
              <a:rPr kumimoji="1" lang="zh-TW" altLang="en-US" sz="2400" dirty="0" smtClean="0">
                <a:latin typeface="Microsoft JhengHei" charset="-120"/>
                <a:ea typeface="Microsoft JhengHei" charset="-120"/>
                <a:cs typeface="Microsoft JhengHei" charset="-120"/>
              </a:rPr>
              <a:t>克酒精，使口咽癌的患病率增加</a:t>
            </a:r>
            <a:r>
              <a:rPr kumimoji="1" lang="en-US" altLang="zh-TW" sz="2400" dirty="0" smtClean="0">
                <a:latin typeface="Microsoft JhengHei" charset="-120"/>
                <a:ea typeface="Microsoft JhengHei" charset="-120"/>
                <a:cs typeface="Microsoft JhengHei" charset="-120"/>
              </a:rPr>
              <a:t>2~3</a:t>
            </a:r>
            <a:r>
              <a:rPr kumimoji="1" lang="zh-TW" altLang="en-US" sz="2400" dirty="0" smtClean="0">
                <a:latin typeface="Microsoft JhengHei" charset="-120"/>
                <a:ea typeface="Microsoft JhengHei" charset="-120"/>
                <a:cs typeface="Microsoft JhengHei" charset="-120"/>
              </a:rPr>
              <a:t>倍。</a:t>
            </a:r>
            <a:endParaRPr kumimoji="1" lang="zh-TW" altLang="en-US" sz="2400" dirty="0">
              <a:latin typeface="Microsoft JhengHei" charset="-120"/>
              <a:ea typeface="Microsoft JhengHei" charset="-120"/>
              <a:cs typeface="Microsoft JhengHei" charset="-120"/>
            </a:endParaRPr>
          </a:p>
        </p:txBody>
      </p:sp>
      <p:pic>
        <p:nvPicPr>
          <p:cNvPr id="13" name="圖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9293" y="3435388"/>
            <a:ext cx="2564311" cy="2306678"/>
          </a:xfrm>
          <a:prstGeom prst="ellipse">
            <a:avLst/>
          </a:prstGeom>
          <a:ln>
            <a:noFill/>
          </a:ln>
          <a:effectLst>
            <a:softEdge rad="112500"/>
          </a:effectLst>
        </p:spPr>
      </p:pic>
      <p:sp>
        <p:nvSpPr>
          <p:cNvPr id="14" name="文字方塊 13"/>
          <p:cNvSpPr txBox="1"/>
          <p:nvPr/>
        </p:nvSpPr>
        <p:spPr>
          <a:xfrm>
            <a:off x="6251568" y="5599421"/>
            <a:ext cx="2722034" cy="1200329"/>
          </a:xfrm>
          <a:prstGeom prst="rect">
            <a:avLst/>
          </a:prstGeom>
          <a:noFill/>
        </p:spPr>
        <p:txBody>
          <a:bodyPr wrap="square" rtlCol="0">
            <a:spAutoFit/>
          </a:bodyPr>
          <a:lstStyle/>
          <a:p>
            <a:pPr algn="ctr"/>
            <a:r>
              <a:rPr kumimoji="1" lang="en-US" altLang="zh-TW" sz="2400" dirty="0" smtClean="0">
                <a:latin typeface="Microsoft JhengHei" charset="-120"/>
                <a:ea typeface="Microsoft JhengHei" charset="-120"/>
                <a:cs typeface="Microsoft JhengHei" charset="-120"/>
              </a:rPr>
              <a:t>PM2.5</a:t>
            </a:r>
            <a:r>
              <a:rPr kumimoji="1" lang="zh-TW" altLang="en-US" sz="2400" dirty="0" smtClean="0">
                <a:latin typeface="Microsoft JhengHei" charset="-120"/>
                <a:ea typeface="Microsoft JhengHei" charset="-120"/>
                <a:cs typeface="Microsoft JhengHei" charset="-120"/>
              </a:rPr>
              <a:t>濃度每增加</a:t>
            </a:r>
            <a:r>
              <a:rPr kumimoji="1" lang="en-US" altLang="zh-TW" sz="2400" dirty="0" smtClean="0">
                <a:latin typeface="Microsoft JhengHei" charset="-120"/>
                <a:ea typeface="Microsoft JhengHei" charset="-120"/>
                <a:cs typeface="Microsoft JhengHei" charset="-120"/>
              </a:rPr>
              <a:t>5</a:t>
            </a:r>
            <a:r>
              <a:rPr kumimoji="1" lang="zh-TW" altLang="en-US" sz="2400" dirty="0" smtClean="0">
                <a:latin typeface="Microsoft JhengHei" charset="-120"/>
                <a:ea typeface="Microsoft JhengHei" charset="-120"/>
                <a:cs typeface="Microsoft JhengHei" charset="-120"/>
              </a:rPr>
              <a:t>微克</a:t>
            </a:r>
            <a:r>
              <a:rPr kumimoji="1" lang="en-US" altLang="zh-TW" sz="2400" dirty="0" smtClean="0">
                <a:latin typeface="Microsoft JhengHei" charset="-120"/>
                <a:ea typeface="Microsoft JhengHei" charset="-120"/>
                <a:cs typeface="Microsoft JhengHei" charset="-120"/>
              </a:rPr>
              <a:t>/</a:t>
            </a:r>
            <a:r>
              <a:rPr kumimoji="1" lang="zh-TW" altLang="en-US" sz="2400" dirty="0" smtClean="0">
                <a:latin typeface="Microsoft JhengHei" charset="-120"/>
                <a:ea typeface="Microsoft JhengHei" charset="-120"/>
                <a:cs typeface="Microsoft JhengHei" charset="-120"/>
              </a:rPr>
              <a:t>立方米，</a:t>
            </a:r>
            <a:r>
              <a:rPr kumimoji="1" lang="en-US" altLang="zh-TW" sz="2400" dirty="0">
                <a:latin typeface="Microsoft JhengHei" charset="-120"/>
                <a:ea typeface="Microsoft JhengHei" charset="-120"/>
                <a:cs typeface="Microsoft JhengHei" charset="-120"/>
              </a:rPr>
              <a:t> </a:t>
            </a:r>
            <a:r>
              <a:rPr kumimoji="1" lang="zh-TW" altLang="en-US" sz="2400" dirty="0" smtClean="0">
                <a:latin typeface="Microsoft JhengHei" charset="-120"/>
                <a:ea typeface="Microsoft JhengHei" charset="-120"/>
                <a:cs typeface="Microsoft JhengHei" charset="-120"/>
              </a:rPr>
              <a:t>肺癌風險提高</a:t>
            </a:r>
            <a:r>
              <a:rPr kumimoji="1" lang="en-US" altLang="zh-TW" sz="2400" dirty="0" smtClean="0">
                <a:latin typeface="Microsoft JhengHei" charset="-120"/>
                <a:ea typeface="Microsoft JhengHei" charset="-120"/>
                <a:cs typeface="Microsoft JhengHei" charset="-120"/>
              </a:rPr>
              <a:t>18%</a:t>
            </a:r>
            <a:r>
              <a:rPr kumimoji="1" lang="zh-TW" altLang="en-US" sz="2400" dirty="0" smtClean="0">
                <a:latin typeface="Microsoft JhengHei" charset="-120"/>
                <a:ea typeface="Microsoft JhengHei" charset="-120"/>
                <a:cs typeface="Microsoft JhengHei" charset="-120"/>
              </a:rPr>
              <a:t>。</a:t>
            </a:r>
            <a:endParaRPr kumimoji="1" lang="zh-TW" altLang="en-US" sz="2400" dirty="0">
              <a:latin typeface="Microsoft JhengHei" charset="-120"/>
              <a:ea typeface="Microsoft JhengHei" charset="-120"/>
              <a:cs typeface="Microsoft JhengHei" charset="-120"/>
            </a:endParaRPr>
          </a:p>
        </p:txBody>
      </p:sp>
      <p:pic>
        <p:nvPicPr>
          <p:cNvPr id="16" name="圖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0997" y="3521135"/>
            <a:ext cx="2836308" cy="2078286"/>
          </a:xfrm>
          <a:prstGeom prst="ellipse">
            <a:avLst/>
          </a:prstGeom>
          <a:ln>
            <a:noFill/>
          </a:ln>
          <a:effectLst>
            <a:softEdge rad="112500"/>
          </a:effectLst>
        </p:spPr>
      </p:pic>
      <p:sp>
        <p:nvSpPr>
          <p:cNvPr id="17" name="文字方塊 16"/>
          <p:cNvSpPr txBox="1"/>
          <p:nvPr/>
        </p:nvSpPr>
        <p:spPr>
          <a:xfrm>
            <a:off x="9334481" y="5594097"/>
            <a:ext cx="2722034" cy="1200329"/>
          </a:xfrm>
          <a:prstGeom prst="rect">
            <a:avLst/>
          </a:prstGeom>
          <a:noFill/>
        </p:spPr>
        <p:txBody>
          <a:bodyPr wrap="square" rtlCol="0">
            <a:spAutoFit/>
          </a:bodyPr>
          <a:lstStyle/>
          <a:p>
            <a:pPr algn="ctr"/>
            <a:r>
              <a:rPr kumimoji="1" lang="zh-TW" altLang="en-US" sz="2400" dirty="0" smtClean="0">
                <a:latin typeface="Microsoft JhengHei" charset="-120"/>
                <a:ea typeface="Microsoft JhengHei" charset="-120"/>
                <a:cs typeface="Microsoft JhengHei" charset="-120"/>
              </a:rPr>
              <a:t>每天吃</a:t>
            </a:r>
            <a:r>
              <a:rPr kumimoji="1" lang="en-US" altLang="zh-TW" sz="2400" dirty="0" smtClean="0">
                <a:latin typeface="Microsoft JhengHei" charset="-120"/>
                <a:ea typeface="Microsoft JhengHei" charset="-120"/>
                <a:cs typeface="Microsoft JhengHei" charset="-120"/>
              </a:rPr>
              <a:t>1</a:t>
            </a:r>
            <a:r>
              <a:rPr kumimoji="1" lang="zh-TW" altLang="en-US" sz="2400" dirty="0" smtClean="0">
                <a:latin typeface="Microsoft JhengHei" charset="-120"/>
                <a:ea typeface="Microsoft JhengHei" charset="-120"/>
                <a:cs typeface="Microsoft JhengHei" charset="-120"/>
              </a:rPr>
              <a:t>兩</a:t>
            </a:r>
            <a:r>
              <a:rPr kumimoji="1" lang="en-US" altLang="zh-TW" sz="2400" dirty="0" smtClean="0">
                <a:latin typeface="Microsoft JhengHei" charset="-120"/>
                <a:ea typeface="Microsoft JhengHei" charset="-120"/>
                <a:cs typeface="Microsoft JhengHei" charset="-120"/>
              </a:rPr>
              <a:t>(37</a:t>
            </a:r>
            <a:r>
              <a:rPr kumimoji="1" lang="zh-TW" altLang="en-US" sz="2400" dirty="0" smtClean="0">
                <a:latin typeface="Microsoft JhengHei" charset="-120"/>
                <a:ea typeface="Microsoft JhengHei" charset="-120"/>
                <a:cs typeface="Microsoft JhengHei" charset="-120"/>
              </a:rPr>
              <a:t>克</a:t>
            </a:r>
            <a:r>
              <a:rPr kumimoji="1" lang="en-US" altLang="zh-TW" sz="2400" dirty="0" smtClean="0">
                <a:latin typeface="Microsoft JhengHei" charset="-120"/>
                <a:ea typeface="Microsoft JhengHei" charset="-120"/>
                <a:cs typeface="Microsoft JhengHei" charset="-120"/>
              </a:rPr>
              <a:t>)</a:t>
            </a:r>
            <a:r>
              <a:rPr kumimoji="1" lang="zh-TW" altLang="en-US" sz="2400" dirty="0" smtClean="0">
                <a:latin typeface="Microsoft JhengHei" charset="-120"/>
                <a:ea typeface="Microsoft JhengHei" charset="-120"/>
                <a:cs typeface="Microsoft JhengHei" charset="-120"/>
              </a:rPr>
              <a:t>加工肉品，使大腸癌的風險提高</a:t>
            </a:r>
            <a:r>
              <a:rPr kumimoji="1" lang="en-US" altLang="zh-TW" sz="2400" dirty="0" smtClean="0">
                <a:latin typeface="Microsoft JhengHei" charset="-120"/>
                <a:ea typeface="Microsoft JhengHei" charset="-120"/>
                <a:cs typeface="Microsoft JhengHei" charset="-120"/>
              </a:rPr>
              <a:t>18%</a:t>
            </a:r>
            <a:r>
              <a:rPr kumimoji="1" lang="zh-TW" altLang="en-US" sz="2400" dirty="0" smtClean="0">
                <a:latin typeface="Microsoft JhengHei" charset="-120"/>
                <a:ea typeface="Microsoft JhengHei" charset="-120"/>
                <a:cs typeface="Microsoft JhengHei" charset="-120"/>
              </a:rPr>
              <a:t>。</a:t>
            </a:r>
            <a:endParaRPr kumimoji="1" lang="zh-TW" altLang="en-US" sz="2400" dirty="0">
              <a:latin typeface="Microsoft JhengHei" charset="-120"/>
              <a:ea typeface="Microsoft JhengHei" charset="-120"/>
              <a:cs typeface="Microsoft JhengHei" charset="-120"/>
            </a:endParaRPr>
          </a:p>
        </p:txBody>
      </p:sp>
      <p:sp>
        <p:nvSpPr>
          <p:cNvPr id="15" name="投影片編號版面配置區 14"/>
          <p:cNvSpPr>
            <a:spLocks noGrp="1"/>
          </p:cNvSpPr>
          <p:nvPr>
            <p:ph type="sldNum" sz="quarter" idx="12"/>
          </p:nvPr>
        </p:nvSpPr>
        <p:spPr>
          <a:xfrm>
            <a:off x="9503664" y="6384041"/>
            <a:ext cx="2743200" cy="365125"/>
          </a:xfrm>
        </p:spPr>
        <p:txBody>
          <a:bodyPr/>
          <a:lstStyle/>
          <a:p>
            <a:fld id="{C2CFC4E7-F001-2345-8ED3-FB07577322E5}" type="slidenum">
              <a:rPr kumimoji="1" lang="zh-TW" altLang="en-US" smtClean="0"/>
              <a:pPr/>
              <a:t>10</a:t>
            </a:fld>
            <a:endParaRPr kumimoji="1" lang="zh-TW" altLang="en-US" dirty="0"/>
          </a:p>
        </p:txBody>
      </p:sp>
    </p:spTree>
    <p:extLst>
      <p:ext uri="{BB962C8B-B14F-4D97-AF65-F5344CB8AC3E}">
        <p14:creationId xmlns:p14="http://schemas.microsoft.com/office/powerpoint/2010/main" val="8640585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223904255"/>
              </p:ext>
            </p:extLst>
          </p:nvPr>
        </p:nvGraphicFramePr>
        <p:xfrm>
          <a:off x="705851" y="2181567"/>
          <a:ext cx="11133221" cy="3818178"/>
        </p:xfrm>
        <a:graphic>
          <a:graphicData uri="http://schemas.openxmlformats.org/drawingml/2006/table">
            <a:tbl>
              <a:tblPr firstRow="1" bandRow="1">
                <a:tableStyleId>{93296810-A885-4BE3-A3E7-6D5BEEA58F35}</a:tableStyleId>
              </a:tblPr>
              <a:tblGrid>
                <a:gridCol w="928502">
                  <a:extLst>
                    <a:ext uri="{9D8B030D-6E8A-4147-A177-3AD203B41FA5}">
                      <a16:colId xmlns:a16="http://schemas.microsoft.com/office/drawing/2014/main" val="20000"/>
                    </a:ext>
                  </a:extLst>
                </a:gridCol>
                <a:gridCol w="3036698">
                  <a:extLst>
                    <a:ext uri="{9D8B030D-6E8A-4147-A177-3AD203B41FA5}">
                      <a16:colId xmlns:a16="http://schemas.microsoft.com/office/drawing/2014/main" val="20001"/>
                    </a:ext>
                  </a:extLst>
                </a:gridCol>
                <a:gridCol w="7168021">
                  <a:extLst>
                    <a:ext uri="{9D8B030D-6E8A-4147-A177-3AD203B41FA5}">
                      <a16:colId xmlns:a16="http://schemas.microsoft.com/office/drawing/2014/main" val="20002"/>
                    </a:ext>
                  </a:extLst>
                </a:gridCol>
              </a:tblGrid>
              <a:tr h="506493">
                <a:tc gridSpan="2">
                  <a:txBody>
                    <a:bodyPr/>
                    <a:lstStyle/>
                    <a:p>
                      <a:r>
                        <a:rPr lang="zh-TW" altLang="en-US" sz="2000" dirty="0" smtClean="0">
                          <a:latin typeface="Microsoft JhengHei" charset="-120"/>
                          <a:ea typeface="Microsoft JhengHei" charset="-120"/>
                          <a:cs typeface="Microsoft JhengHei" charset="-120"/>
                        </a:rPr>
                        <a:t>歸類級別</a:t>
                      </a:r>
                      <a:endParaRPr lang="zh-TW" altLang="en-US" sz="2000" dirty="0">
                        <a:latin typeface="Microsoft JhengHei" charset="-120"/>
                        <a:ea typeface="Microsoft JhengHei" charset="-120"/>
                        <a:cs typeface="Microsoft JhengHei" charset="-120"/>
                      </a:endParaRPr>
                    </a:p>
                  </a:txBody>
                  <a:tcPr anchor="ctr"/>
                </a:tc>
                <a:tc hMerge="1">
                  <a:txBody>
                    <a:bodyPr/>
                    <a:lstStyle/>
                    <a:p>
                      <a:endParaRPr lang="zh-TW" altLang="en-US" sz="2000" dirty="0">
                        <a:latin typeface="Microsoft JhengHei" charset="-120"/>
                        <a:ea typeface="Microsoft JhengHei" charset="-120"/>
                        <a:cs typeface="Microsoft JhengHei" charset="-120"/>
                      </a:endParaRPr>
                    </a:p>
                  </a:txBody>
                  <a:tcPr/>
                </a:tc>
                <a:tc>
                  <a:txBody>
                    <a:bodyPr/>
                    <a:lstStyle/>
                    <a:p>
                      <a:r>
                        <a:rPr lang="zh-TW" altLang="en-US" sz="2000" dirty="0" smtClean="0">
                          <a:latin typeface="Microsoft JhengHei" charset="-120"/>
                          <a:ea typeface="Microsoft JhengHei" charset="-120"/>
                          <a:cs typeface="Microsoft JhengHei" charset="-120"/>
                        </a:rPr>
                        <a:t>歸類說明</a:t>
                      </a:r>
                      <a:endParaRPr lang="zh-TW" altLang="en-US" sz="2000" dirty="0">
                        <a:latin typeface="Microsoft JhengHei" charset="-120"/>
                        <a:ea typeface="Microsoft JhengHei" charset="-120"/>
                        <a:cs typeface="Microsoft JhengHei" charset="-120"/>
                      </a:endParaRPr>
                    </a:p>
                  </a:txBody>
                  <a:tcPr anchor="ctr"/>
                </a:tc>
                <a:extLst>
                  <a:ext uri="{0D108BD9-81ED-4DB2-BD59-A6C34878D82A}">
                    <a16:rowId xmlns:a16="http://schemas.microsoft.com/office/drawing/2014/main" val="10000"/>
                  </a:ext>
                </a:extLst>
              </a:tr>
              <a:tr h="506493">
                <a:tc>
                  <a:txBody>
                    <a:bodyPr/>
                    <a:lstStyle/>
                    <a:p>
                      <a:r>
                        <a:rPr lang="en-US" altLang="zh-TW" sz="2000" dirty="0" smtClean="0">
                          <a:latin typeface="Microsoft JhengHei" charset="-120"/>
                          <a:ea typeface="Microsoft JhengHei" charset="-120"/>
                          <a:cs typeface="Microsoft JhengHei" charset="-120"/>
                        </a:rPr>
                        <a:t>1</a:t>
                      </a:r>
                      <a:r>
                        <a:rPr lang="zh-TW" altLang="en-US" sz="2000" dirty="0" smtClean="0">
                          <a:latin typeface="Microsoft JhengHei" charset="-120"/>
                          <a:ea typeface="Microsoft JhengHei" charset="-120"/>
                          <a:cs typeface="Microsoft JhengHei" charset="-120"/>
                        </a:rPr>
                        <a:t>級</a:t>
                      </a:r>
                      <a:endParaRPr lang="zh-TW" altLang="en-US" sz="2000" dirty="0">
                        <a:latin typeface="Microsoft JhengHei" charset="-120"/>
                        <a:ea typeface="Microsoft JhengHei" charset="-120"/>
                        <a:cs typeface="Microsoft JhengHei" charset="-120"/>
                      </a:endParaRPr>
                    </a:p>
                  </a:txBody>
                  <a:tcPr anchor="ctr"/>
                </a:tc>
                <a:tc>
                  <a:txBody>
                    <a:bodyPr/>
                    <a:lstStyle/>
                    <a:p>
                      <a:r>
                        <a:rPr lang="zh-TW" altLang="en-US" sz="2000" dirty="0" smtClean="0">
                          <a:latin typeface="Microsoft JhengHei" charset="-120"/>
                          <a:ea typeface="Microsoft JhengHei" charset="-120"/>
                          <a:cs typeface="Microsoft JhengHei" charset="-120"/>
                        </a:rPr>
                        <a:t> 確定</a:t>
                      </a:r>
                      <a:r>
                        <a:rPr lang="zh-TW" altLang="en-US" sz="2000" dirty="0">
                          <a:latin typeface="Microsoft JhengHei" charset="-120"/>
                          <a:ea typeface="Microsoft JhengHei" charset="-120"/>
                          <a:cs typeface="Microsoft JhengHei" charset="-120"/>
                        </a:rPr>
                        <a:t>為致癌因子</a:t>
                      </a:r>
                    </a:p>
                  </a:txBody>
                  <a:tcPr marL="0" marR="0" marT="0" marB="0" anchor="ct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流行病學證據充分。</a:t>
                      </a:r>
                      <a:endParaRPr lang="zh-TW" altLang="en-US" sz="2000" dirty="0">
                        <a:latin typeface="Microsoft JhengHei" charset="-120"/>
                        <a:ea typeface="Microsoft JhengHei" charset="-120"/>
                        <a:cs typeface="Microsoft JhengHei" charset="-120"/>
                      </a:endParaRPr>
                    </a:p>
                  </a:txBody>
                  <a:tcPr anchor="ctr"/>
                </a:tc>
                <a:extLst>
                  <a:ext uri="{0D108BD9-81ED-4DB2-BD59-A6C34878D82A}">
                    <a16:rowId xmlns:a16="http://schemas.microsoft.com/office/drawing/2014/main" val="10001"/>
                  </a:ext>
                </a:extLst>
              </a:tr>
              <a:tr h="506493">
                <a:tc>
                  <a:txBody>
                    <a:bodyPr/>
                    <a:lstStyle/>
                    <a:p>
                      <a:r>
                        <a:rPr lang="is-IS" altLang="zh-TW" sz="2000" b="0" i="0" kern="1200" dirty="0" smtClean="0">
                          <a:solidFill>
                            <a:schemeClr val="dk1"/>
                          </a:solidFill>
                          <a:effectLst/>
                          <a:latin typeface="Microsoft JhengHei" charset="-120"/>
                          <a:ea typeface="Microsoft JhengHei" charset="-120"/>
                          <a:cs typeface="Microsoft JhengHei" charset="-120"/>
                        </a:rPr>
                        <a:t>2A</a:t>
                      </a:r>
                      <a:r>
                        <a:rPr lang="zh-TW" altLang="is-IS" sz="2000" b="0" i="0" kern="1200" dirty="0" smtClean="0">
                          <a:solidFill>
                            <a:schemeClr val="dk1"/>
                          </a:solidFill>
                          <a:effectLst/>
                          <a:latin typeface="Microsoft JhengHei" charset="-120"/>
                          <a:ea typeface="Microsoft JhengHei" charset="-120"/>
                          <a:cs typeface="Microsoft JhengHei" charset="-120"/>
                        </a:rPr>
                        <a:t>級</a:t>
                      </a:r>
                      <a:endParaRPr lang="zh-TW" altLang="en-US" sz="2000" dirty="0">
                        <a:latin typeface="Microsoft JhengHei" charset="-120"/>
                        <a:ea typeface="Microsoft JhengHei" charset="-120"/>
                        <a:cs typeface="Microsoft JhengHei" charset="-120"/>
                      </a:endParaRPr>
                    </a:p>
                  </a:txBody>
                  <a:tcPr anchor="ct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極有可能為致癌因子</a:t>
                      </a:r>
                      <a:endParaRPr lang="zh-TW" altLang="en-US" sz="2000" dirty="0">
                        <a:latin typeface="Microsoft JhengHei" charset="-120"/>
                        <a:ea typeface="Microsoft JhengHei" charset="-120"/>
                        <a:cs typeface="Microsoft JhengHei" charset="-120"/>
                      </a:endParaRPr>
                    </a:p>
                  </a:txBody>
                  <a:tcPr anchor="ct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流行病學證據有限或不足，但動物實驗證據充分。</a:t>
                      </a:r>
                      <a:endParaRPr lang="zh-TW" altLang="en-US" sz="2000" dirty="0">
                        <a:latin typeface="Microsoft JhengHei" charset="-120"/>
                        <a:ea typeface="Microsoft JhengHei" charset="-120"/>
                        <a:cs typeface="Microsoft JhengHei" charset="-120"/>
                      </a:endParaRPr>
                    </a:p>
                  </a:txBody>
                  <a:tcPr anchor="ctr"/>
                </a:tc>
                <a:extLst>
                  <a:ext uri="{0D108BD9-81ED-4DB2-BD59-A6C34878D82A}">
                    <a16:rowId xmlns:a16="http://schemas.microsoft.com/office/drawing/2014/main" val="10002"/>
                  </a:ext>
                </a:extLst>
              </a:tr>
              <a:tr h="506493">
                <a:tc>
                  <a:txBody>
                    <a:bodyPr/>
                    <a:lstStyle/>
                    <a:p>
                      <a:r>
                        <a:rPr lang="en-US" altLang="zh-TW" sz="2000" b="0" i="0" kern="1200" dirty="0" smtClean="0">
                          <a:solidFill>
                            <a:schemeClr val="dk1"/>
                          </a:solidFill>
                          <a:effectLst/>
                          <a:latin typeface="Microsoft JhengHei" charset="-120"/>
                          <a:ea typeface="Microsoft JhengHei" charset="-120"/>
                          <a:cs typeface="Microsoft JhengHei" charset="-120"/>
                        </a:rPr>
                        <a:t>2B</a:t>
                      </a:r>
                      <a:r>
                        <a:rPr lang="zh-TW" altLang="en-US" sz="2000" b="0" i="0" kern="1200" dirty="0" smtClean="0">
                          <a:solidFill>
                            <a:schemeClr val="dk1"/>
                          </a:solidFill>
                          <a:effectLst/>
                          <a:latin typeface="Microsoft JhengHei" charset="-120"/>
                          <a:ea typeface="Microsoft JhengHei" charset="-120"/>
                          <a:cs typeface="Microsoft JhengHei" charset="-120"/>
                        </a:rPr>
                        <a:t>級</a:t>
                      </a:r>
                      <a:endParaRPr lang="zh-TW" altLang="en-US" sz="2000" dirty="0">
                        <a:latin typeface="Microsoft JhengHei" charset="-120"/>
                        <a:ea typeface="Microsoft JhengHei" charset="-120"/>
                        <a:cs typeface="Microsoft JhengHei"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0" i="0" kern="1200" dirty="0" smtClean="0">
                          <a:solidFill>
                            <a:schemeClr val="dk1"/>
                          </a:solidFill>
                          <a:effectLst/>
                          <a:latin typeface="Microsoft JhengHei" charset="-120"/>
                          <a:ea typeface="Microsoft JhengHei" charset="-120"/>
                          <a:cs typeface="Microsoft JhengHei" charset="-120"/>
                        </a:rPr>
                        <a:t>可能為致癌因子</a:t>
                      </a:r>
                      <a:endParaRPr lang="zh-TW" altLang="en-US" sz="2000" dirty="0" smtClean="0">
                        <a:latin typeface="Microsoft JhengHei" charset="-120"/>
                        <a:ea typeface="Microsoft JhengHei" charset="-120"/>
                        <a:cs typeface="Microsoft JhengHei" charset="-120"/>
                      </a:endParaRPr>
                    </a:p>
                  </a:txBody>
                  <a:tcPr anchor="ct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流行病學證據有限或不足，且動物實驗證據有限或不足。</a:t>
                      </a:r>
                      <a:endParaRPr lang="zh-TW" altLang="en-US" sz="2000" dirty="0">
                        <a:latin typeface="Microsoft JhengHei" charset="-120"/>
                        <a:ea typeface="Microsoft JhengHei" charset="-120"/>
                        <a:cs typeface="Microsoft JhengHei" charset="-120"/>
                      </a:endParaRPr>
                    </a:p>
                  </a:txBody>
                  <a:tcPr anchor="ctr"/>
                </a:tc>
                <a:extLst>
                  <a:ext uri="{0D108BD9-81ED-4DB2-BD59-A6C34878D82A}">
                    <a16:rowId xmlns:a16="http://schemas.microsoft.com/office/drawing/2014/main" val="10003"/>
                  </a:ext>
                </a:extLst>
              </a:tr>
              <a:tr h="896103">
                <a:tc>
                  <a:txBody>
                    <a:bodyPr/>
                    <a:lstStyle/>
                    <a:p>
                      <a:r>
                        <a:rPr lang="en-US" altLang="ja-JP" sz="2000" b="0" i="0" kern="1200" dirty="0" smtClean="0">
                          <a:solidFill>
                            <a:schemeClr val="dk1"/>
                          </a:solidFill>
                          <a:effectLst/>
                          <a:latin typeface="Microsoft JhengHei" charset="-120"/>
                          <a:ea typeface="Microsoft JhengHei" charset="-120"/>
                          <a:cs typeface="Microsoft JhengHei" charset="-120"/>
                        </a:rPr>
                        <a:t>3</a:t>
                      </a:r>
                      <a:r>
                        <a:rPr lang="ja-JP" altLang="en-US" sz="2000" b="0" i="0" kern="1200" dirty="0" smtClean="0">
                          <a:solidFill>
                            <a:schemeClr val="dk1"/>
                          </a:solidFill>
                          <a:effectLst/>
                          <a:latin typeface="Microsoft JhengHei" charset="-120"/>
                          <a:ea typeface="Microsoft JhengHei" charset="-120"/>
                          <a:cs typeface="Microsoft JhengHei" charset="-120"/>
                        </a:rPr>
                        <a:t>級</a:t>
                      </a:r>
                      <a:endParaRPr lang="zh-TW" altLang="en-US" sz="2000" dirty="0">
                        <a:latin typeface="Microsoft JhengHei" charset="-120"/>
                        <a:ea typeface="Microsoft JhengHei" charset="-120"/>
                        <a:cs typeface="Microsoft JhengHei" charset="-120"/>
                      </a:endParaRPr>
                    </a:p>
                  </a:txBody>
                  <a:tcPr anchor="ctr">
                    <a:lnB w="12700" cap="flat" cmpd="sng" algn="ctr">
                      <a:solidFill>
                        <a:schemeClr val="bg1"/>
                      </a:solidFill>
                      <a:prstDash val="solid"/>
                      <a:round/>
                      <a:headEnd type="none" w="med" len="med"/>
                      <a:tailEnd type="none" w="med" len="med"/>
                    </a:lnB>
                  </a:tcP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無法歸類為致癌因子</a:t>
                      </a:r>
                      <a:endParaRPr lang="zh-TW" altLang="en-US" sz="2000" dirty="0">
                        <a:latin typeface="Microsoft JhengHei" charset="-120"/>
                        <a:ea typeface="Microsoft JhengHei" charset="-120"/>
                        <a:cs typeface="Microsoft JhengHei" charset="-120"/>
                      </a:endParaRPr>
                    </a:p>
                  </a:txBody>
                  <a:tcPr anchor="ctr">
                    <a:lnB w="12700" cap="flat" cmpd="sng" algn="ctr">
                      <a:solidFill>
                        <a:schemeClr val="bg1"/>
                      </a:solidFill>
                      <a:prstDash val="solid"/>
                      <a:round/>
                      <a:headEnd type="none" w="med" len="med"/>
                      <a:tailEnd type="none" w="med" len="med"/>
                    </a:lnB>
                  </a:tcP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流行病學證據不足，且動物實驗證據亦不足或無法歸類入其他類別。</a:t>
                      </a:r>
                      <a:endParaRPr lang="zh-TW" altLang="en-US" sz="2000" dirty="0">
                        <a:latin typeface="Microsoft JhengHei" charset="-120"/>
                        <a:ea typeface="Microsoft JhengHei" charset="-120"/>
                        <a:cs typeface="Microsoft JhengHei" charset="-120"/>
                      </a:endParaRP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896103">
                <a:tc>
                  <a:txBody>
                    <a:bodyPr/>
                    <a:lstStyle/>
                    <a:p>
                      <a:r>
                        <a:rPr lang="en-US" altLang="zh-TW" sz="2000" b="0" i="0" kern="1200" dirty="0" smtClean="0">
                          <a:solidFill>
                            <a:schemeClr val="dk1"/>
                          </a:solidFill>
                          <a:effectLst/>
                          <a:latin typeface="Microsoft JhengHei" charset="-120"/>
                          <a:ea typeface="Microsoft JhengHei" charset="-120"/>
                          <a:cs typeface="Microsoft JhengHei" charset="-120"/>
                        </a:rPr>
                        <a:t>4</a:t>
                      </a:r>
                      <a:r>
                        <a:rPr lang="zh-TW" altLang="en-US" sz="2000" b="0" i="0" kern="1200" dirty="0" smtClean="0">
                          <a:solidFill>
                            <a:schemeClr val="dk1"/>
                          </a:solidFill>
                          <a:effectLst/>
                          <a:latin typeface="Microsoft JhengHei" charset="-120"/>
                          <a:ea typeface="Microsoft JhengHei" charset="-120"/>
                          <a:cs typeface="Microsoft JhengHei" charset="-120"/>
                        </a:rPr>
                        <a:t>級</a:t>
                      </a:r>
                      <a:r>
                        <a:rPr lang="zh-TW" altLang="en-US" sz="2000" dirty="0" smtClean="0">
                          <a:latin typeface="Microsoft JhengHei" charset="-120"/>
                          <a:ea typeface="Microsoft JhengHei" charset="-120"/>
                          <a:cs typeface="Microsoft JhengHei" charset="-120"/>
                        </a:rPr>
                        <a:t/>
                      </a:r>
                      <a:br>
                        <a:rPr lang="zh-TW" altLang="en-US" sz="2000" dirty="0" smtClean="0">
                          <a:latin typeface="Microsoft JhengHei" charset="-120"/>
                          <a:ea typeface="Microsoft JhengHei" charset="-120"/>
                          <a:cs typeface="Microsoft JhengHei" charset="-120"/>
                        </a:rPr>
                      </a:br>
                      <a:endParaRPr lang="zh-TW" altLang="en-US" sz="2000" dirty="0">
                        <a:latin typeface="Microsoft JhengHei" charset="-120"/>
                        <a:ea typeface="Microsoft JhengHei" charset="-120"/>
                        <a:cs typeface="Microsoft JhengHei" charset="-120"/>
                      </a:endParaRPr>
                    </a:p>
                  </a:txBody>
                  <a:tcPr anchor="ctr">
                    <a:lnT w="12700" cap="flat" cmpd="sng" algn="ctr">
                      <a:solidFill>
                        <a:schemeClr val="bg1"/>
                      </a:solidFill>
                      <a:prstDash val="solid"/>
                      <a:round/>
                      <a:headEnd type="none" w="med" len="med"/>
                      <a:tailEnd type="none" w="med" len="med"/>
                    </a:lnT>
                  </a:tcP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極有可能為非致癌因子</a:t>
                      </a:r>
                      <a:endParaRPr lang="zh-TW" altLang="en-US" sz="2000" dirty="0">
                        <a:latin typeface="Microsoft JhengHei" charset="-120"/>
                        <a:ea typeface="Microsoft JhengHei" charset="-120"/>
                        <a:cs typeface="Microsoft JhengHei" charset="-120"/>
                      </a:endParaRPr>
                    </a:p>
                  </a:txBody>
                  <a:tcPr anchor="ctr">
                    <a:lnT w="12700" cap="flat" cmpd="sng" algn="ctr">
                      <a:solidFill>
                        <a:schemeClr val="bg1"/>
                      </a:solid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0" i="0" kern="1200" dirty="0" smtClean="0">
                          <a:solidFill>
                            <a:schemeClr val="dk1"/>
                          </a:solidFill>
                          <a:effectLst/>
                          <a:latin typeface="Microsoft JhengHei" charset="-120"/>
                          <a:ea typeface="Microsoft JhengHei" charset="-120"/>
                          <a:cs typeface="Microsoft JhengHei" charset="-120"/>
                        </a:rPr>
                        <a:t>人類及動物均欠缺致癌性或流行病學證據不足，且動物致癌性欠缺。</a:t>
                      </a:r>
                      <a:endParaRPr lang="zh-TW" altLang="en-US" sz="2000" dirty="0" smtClean="0">
                        <a:latin typeface="Microsoft JhengHei" charset="-120"/>
                        <a:ea typeface="Microsoft JhengHei" charset="-120"/>
                        <a:cs typeface="Microsoft JhengHei" charset="-120"/>
                      </a:endParaRP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4" name="投影片編號版面配置區 3"/>
          <p:cNvSpPr>
            <a:spLocks noGrp="1"/>
          </p:cNvSpPr>
          <p:nvPr>
            <p:ph type="sldNum" sz="quarter" idx="12"/>
          </p:nvPr>
        </p:nvSpPr>
        <p:spPr/>
        <p:txBody>
          <a:bodyPr/>
          <a:lstStyle/>
          <a:p>
            <a:fld id="{C2CFC4E7-F001-2345-8ED3-FB07577322E5}" type="slidenum">
              <a:rPr kumimoji="1" lang="zh-TW" altLang="en-US" smtClean="0"/>
              <a:pPr/>
              <a:t>11</a:t>
            </a:fld>
            <a:endParaRPr kumimoji="1" lang="zh-TW" altLang="en-US"/>
          </a:p>
        </p:txBody>
      </p:sp>
      <p:sp>
        <p:nvSpPr>
          <p:cNvPr id="8" name="標題 1"/>
          <p:cNvSpPr>
            <a:spLocks noGrp="1"/>
          </p:cNvSpPr>
          <p:nvPr>
            <p:ph type="title"/>
          </p:nvPr>
        </p:nvSpPr>
        <p:spPr>
          <a:xfrm>
            <a:off x="685800" y="760942"/>
            <a:ext cx="10820400" cy="1293028"/>
          </a:xfrm>
        </p:spPr>
        <p:txBody>
          <a:bodyPr/>
          <a:lstStyle/>
          <a:p>
            <a:r>
              <a:rPr kumimoji="1" lang="zh-TW" altLang="en-US" dirty="0" smtClean="0">
                <a:latin typeface="Microsoft JhengHei"/>
                <a:ea typeface="Microsoft JhengHei"/>
              </a:rPr>
              <a:t>「</a:t>
            </a:r>
            <a:r>
              <a:rPr kumimoji="1" lang="zh-TW" altLang="en-US" dirty="0" smtClean="0"/>
              <a:t>致癌因子</a:t>
            </a:r>
            <a:r>
              <a:rPr kumimoji="1" lang="zh-TW" altLang="en-US" dirty="0" smtClean="0">
                <a:latin typeface="Microsoft JhengHei"/>
                <a:ea typeface="Microsoft JhengHei"/>
              </a:rPr>
              <a:t>」分類</a:t>
            </a:r>
            <a:endParaRPr kumimoji="1" lang="zh-TW" altLang="en-US" dirty="0"/>
          </a:p>
        </p:txBody>
      </p:sp>
      <p:sp>
        <p:nvSpPr>
          <p:cNvPr id="5" name="矩形 4"/>
          <p:cNvSpPr/>
          <p:nvPr/>
        </p:nvSpPr>
        <p:spPr>
          <a:xfrm>
            <a:off x="4747808" y="2662990"/>
            <a:ext cx="1539881" cy="50665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矩形 5"/>
          <p:cNvSpPr/>
          <p:nvPr/>
        </p:nvSpPr>
        <p:spPr>
          <a:xfrm>
            <a:off x="8044452" y="3208420"/>
            <a:ext cx="1539881" cy="41842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428402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C2CFC4E7-F001-2345-8ED3-FB07577322E5}" type="slidenum">
              <a:rPr kumimoji="1" lang="zh-TW" altLang="en-US" smtClean="0"/>
              <a:pPr/>
              <a:t>12</a:t>
            </a:fld>
            <a:endParaRPr kumimoji="1" lang="zh-TW" altLang="en-US"/>
          </a:p>
        </p:txBody>
      </p:sp>
      <p:grpSp>
        <p:nvGrpSpPr>
          <p:cNvPr id="15" name="群組 14"/>
          <p:cNvGrpSpPr/>
          <p:nvPr/>
        </p:nvGrpSpPr>
        <p:grpSpPr>
          <a:xfrm>
            <a:off x="4289699" y="1689154"/>
            <a:ext cx="5336349" cy="5017616"/>
            <a:chOff x="3934412" y="1733800"/>
            <a:chExt cx="5336349" cy="5017616"/>
          </a:xfrm>
        </p:grpSpPr>
        <p:sp>
          <p:nvSpPr>
            <p:cNvPr id="6" name="文字方塊 5"/>
            <p:cNvSpPr txBox="1"/>
            <p:nvPr/>
          </p:nvSpPr>
          <p:spPr>
            <a:xfrm rot="255985">
              <a:off x="3934412" y="6412862"/>
              <a:ext cx="5336349" cy="338554"/>
            </a:xfrm>
            <a:prstGeom prst="rect">
              <a:avLst/>
            </a:prstGeom>
            <a:noFill/>
          </p:spPr>
          <p:txBody>
            <a:bodyPr wrap="square" rtlCol="0">
              <a:spAutoFit/>
            </a:bodyPr>
            <a:lstStyle/>
            <a:p>
              <a:r>
                <a:rPr kumimoji="1" lang="zh-TW" altLang="en-US" sz="1600" dirty="0" smtClean="0">
                  <a:latin typeface="Microsoft JhengHei" charset="-120"/>
                  <a:ea typeface="Microsoft JhengHei" charset="-120"/>
                  <a:cs typeface="Microsoft JhengHei" charset="-120"/>
                </a:rPr>
                <a:t>資料來源：</a:t>
              </a:r>
              <a:r>
                <a:rPr kumimoji="1" lang="en-US" altLang="zh-TW" sz="1600" dirty="0" smtClean="0">
                  <a:latin typeface="Microsoft JhengHei" charset="-120"/>
                  <a:ea typeface="Microsoft JhengHei" charset="-120"/>
                  <a:cs typeface="Microsoft JhengHei" charset="-120"/>
                </a:rPr>
                <a:t>1050527</a:t>
              </a:r>
              <a:r>
                <a:rPr kumimoji="1" lang="zh-TW" altLang="en-US" sz="1600" dirty="0" smtClean="0">
                  <a:latin typeface="Microsoft JhengHei" charset="-120"/>
                  <a:ea typeface="Microsoft JhengHei" charset="-120"/>
                  <a:cs typeface="Microsoft JhengHei" charset="-120"/>
                </a:rPr>
                <a:t>中時電子報</a:t>
              </a:r>
              <a:endParaRPr kumimoji="1" lang="zh-TW" altLang="en-US" sz="1600" dirty="0">
                <a:latin typeface="Microsoft JhengHei" charset="-120"/>
                <a:ea typeface="Microsoft JhengHei" charset="-120"/>
                <a:cs typeface="Microsoft JhengHei" charset="-120"/>
              </a:endParaRPr>
            </a:p>
          </p:txBody>
        </p:sp>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9911">
              <a:off x="4311683" y="1733800"/>
              <a:ext cx="3781834" cy="4630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6" name="群組 15"/>
          <p:cNvGrpSpPr/>
          <p:nvPr/>
        </p:nvGrpSpPr>
        <p:grpSpPr>
          <a:xfrm>
            <a:off x="8275564" y="1760530"/>
            <a:ext cx="5336349" cy="5044148"/>
            <a:chOff x="8275564" y="1760530"/>
            <a:chExt cx="5336349" cy="5044148"/>
          </a:xfrm>
        </p:grpSpPr>
        <p:sp>
          <p:nvSpPr>
            <p:cNvPr id="8" name="文字方塊 7"/>
            <p:cNvSpPr txBox="1"/>
            <p:nvPr/>
          </p:nvSpPr>
          <p:spPr>
            <a:xfrm>
              <a:off x="8275564" y="6466124"/>
              <a:ext cx="5336349" cy="338554"/>
            </a:xfrm>
            <a:prstGeom prst="rect">
              <a:avLst/>
            </a:prstGeom>
            <a:noFill/>
          </p:spPr>
          <p:txBody>
            <a:bodyPr wrap="square" rtlCol="0">
              <a:spAutoFit/>
            </a:bodyPr>
            <a:lstStyle/>
            <a:p>
              <a:r>
                <a:rPr kumimoji="1" lang="zh-TW" altLang="en-US" sz="1600" dirty="0" smtClean="0">
                  <a:latin typeface="Microsoft JhengHei" charset="-120"/>
                  <a:ea typeface="Microsoft JhengHei" charset="-120"/>
                  <a:cs typeface="Microsoft JhengHei" charset="-120"/>
                </a:rPr>
                <a:t>資料來源：</a:t>
              </a:r>
              <a:r>
                <a:rPr kumimoji="1" lang="en-US" altLang="zh-TW" sz="1600" dirty="0" smtClean="0">
                  <a:latin typeface="Microsoft JhengHei" charset="-120"/>
                  <a:ea typeface="Microsoft JhengHei" charset="-120"/>
                  <a:cs typeface="Microsoft JhengHei" charset="-120"/>
                </a:rPr>
                <a:t>1050530</a:t>
              </a:r>
              <a:r>
                <a:rPr kumimoji="1" lang="zh-TW" altLang="en-US" sz="1600" dirty="0" smtClean="0">
                  <a:latin typeface="Microsoft JhengHei" charset="-120"/>
                  <a:ea typeface="Microsoft JhengHei" charset="-120"/>
                  <a:cs typeface="Microsoft JhengHei" charset="-120"/>
                </a:rPr>
                <a:t>天下雜誌</a:t>
              </a:r>
              <a:endParaRPr kumimoji="1" lang="zh-TW" altLang="en-US" sz="1600" dirty="0">
                <a:latin typeface="Microsoft JhengHei" charset="-120"/>
                <a:ea typeface="Microsoft JhengHei" charset="-120"/>
                <a:cs typeface="Microsoft JhengHei" charset="-120"/>
              </a:endParaRPr>
            </a:p>
          </p:txBody>
        </p:sp>
        <p:pic>
          <p:nvPicPr>
            <p:cNvPr id="11" name="圖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7787" y="1760530"/>
              <a:ext cx="3599169" cy="4670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2" name="標題 1"/>
          <p:cNvSpPr>
            <a:spLocks noGrp="1"/>
          </p:cNvSpPr>
          <p:nvPr>
            <p:ph type="title"/>
          </p:nvPr>
        </p:nvSpPr>
        <p:spPr>
          <a:xfrm>
            <a:off x="887104" y="333533"/>
            <a:ext cx="10699845" cy="1533379"/>
          </a:xfrm>
        </p:spPr>
        <p:txBody>
          <a:bodyPr>
            <a:normAutofit/>
          </a:bodyPr>
          <a:lstStyle/>
          <a:p>
            <a:r>
              <a:rPr kumimoji="1" lang="zh-TW" altLang="en-US" dirty="0" smtClean="0"/>
              <a:t>    我們每天生活不可或缺的</a:t>
            </a:r>
            <a:r>
              <a:rPr kumimoji="1" lang="zh-TW" altLang="en-US" dirty="0" smtClean="0">
                <a:solidFill>
                  <a:srgbClr val="FF0000"/>
                </a:solidFill>
              </a:rPr>
              <a:t>手機 </a:t>
            </a:r>
            <a:r>
              <a:rPr kumimoji="1" lang="en-US" altLang="zh-TW" dirty="0" smtClean="0">
                <a:solidFill>
                  <a:srgbClr val="FF0000"/>
                </a:solidFill>
              </a:rPr>
              <a:t>(</a:t>
            </a:r>
            <a:r>
              <a:rPr kumimoji="1" lang="zh-TW" altLang="en-US" dirty="0">
                <a:solidFill>
                  <a:srgbClr val="FF0000"/>
                </a:solidFill>
              </a:rPr>
              <a:t>射頻</a:t>
            </a:r>
            <a:r>
              <a:rPr kumimoji="1" lang="zh-TW" altLang="en-US" dirty="0" smtClean="0">
                <a:solidFill>
                  <a:srgbClr val="FF0000"/>
                </a:solidFill>
              </a:rPr>
              <a:t>電磁波</a:t>
            </a:r>
            <a:r>
              <a:rPr kumimoji="1" lang="en-US" altLang="zh-TW" dirty="0" smtClean="0">
                <a:solidFill>
                  <a:srgbClr val="FF0000"/>
                </a:solidFill>
              </a:rPr>
              <a:t>)</a:t>
            </a:r>
            <a:r>
              <a:rPr kumimoji="1" lang="zh-TW" altLang="en-US" dirty="0" smtClean="0"/>
              <a:t>被歸類為</a:t>
            </a:r>
            <a:r>
              <a:rPr kumimoji="1" lang="en-US" altLang="zh-TW" dirty="0" smtClean="0">
                <a:solidFill>
                  <a:srgbClr val="FF0000"/>
                </a:solidFill>
              </a:rPr>
              <a:t>2b</a:t>
            </a:r>
            <a:r>
              <a:rPr kumimoji="1" lang="zh-TW" altLang="en-US" dirty="0" smtClean="0">
                <a:solidFill>
                  <a:srgbClr val="FF0000"/>
                </a:solidFill>
              </a:rPr>
              <a:t>級致癌</a:t>
            </a:r>
            <a:r>
              <a:rPr kumimoji="1" lang="zh-TW" altLang="en-US" dirty="0">
                <a:solidFill>
                  <a:srgbClr val="FF0000"/>
                </a:solidFill>
              </a:rPr>
              <a:t>因子</a:t>
            </a:r>
            <a:r>
              <a:rPr kumimoji="1" lang="zh-TW" altLang="en-US" dirty="0"/>
              <a:t>，到底</a:t>
            </a:r>
            <a:r>
              <a:rPr kumimoji="1" lang="zh-TW" altLang="en-US" dirty="0">
                <a:solidFill>
                  <a:srgbClr val="FF0000"/>
                </a:solidFill>
              </a:rPr>
              <a:t>會不會致癌</a:t>
            </a:r>
            <a:r>
              <a:rPr kumimoji="1" lang="zh-TW" altLang="en-US" dirty="0" smtClean="0"/>
              <a:t>呢？</a:t>
            </a:r>
            <a:endParaRPr kumimoji="1" lang="zh-TW" altLang="en-US" dirty="0"/>
          </a:p>
        </p:txBody>
      </p:sp>
      <p:grpSp>
        <p:nvGrpSpPr>
          <p:cNvPr id="14" name="群組 13"/>
          <p:cNvGrpSpPr/>
          <p:nvPr/>
        </p:nvGrpSpPr>
        <p:grpSpPr>
          <a:xfrm>
            <a:off x="24436" y="1806250"/>
            <a:ext cx="5461964" cy="4656270"/>
            <a:chOff x="24436" y="2143122"/>
            <a:chExt cx="5336349" cy="4273678"/>
          </a:xfrm>
        </p:grpSpPr>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372" y="2143122"/>
              <a:ext cx="4315211" cy="3905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字方塊 12"/>
            <p:cNvSpPr txBox="1"/>
            <p:nvPr/>
          </p:nvSpPr>
          <p:spPr>
            <a:xfrm>
              <a:off x="24436" y="6078246"/>
              <a:ext cx="5336349" cy="338554"/>
            </a:xfrm>
            <a:prstGeom prst="rect">
              <a:avLst/>
            </a:prstGeom>
            <a:noFill/>
          </p:spPr>
          <p:txBody>
            <a:bodyPr wrap="square" rtlCol="0">
              <a:spAutoFit/>
            </a:bodyPr>
            <a:lstStyle/>
            <a:p>
              <a:r>
                <a:rPr kumimoji="1" lang="zh-TW" altLang="en-US" sz="1600" dirty="0" smtClean="0">
                  <a:latin typeface="Microsoft JhengHei" charset="-120"/>
                  <a:ea typeface="Microsoft JhengHei" charset="-120"/>
                  <a:cs typeface="Microsoft JhengHei" charset="-120"/>
                </a:rPr>
                <a:t>資料來源：</a:t>
              </a:r>
              <a:r>
                <a:rPr kumimoji="1" lang="en-US" altLang="zh-TW" sz="1600" dirty="0" smtClean="0">
                  <a:latin typeface="Microsoft JhengHei" charset="-120"/>
                  <a:ea typeface="Microsoft JhengHei" charset="-120"/>
                  <a:cs typeface="Microsoft JhengHei" charset="-120"/>
                </a:rPr>
                <a:t>1050508</a:t>
              </a:r>
              <a:r>
                <a:rPr kumimoji="1" lang="zh-TW" altLang="en-US" sz="1600" dirty="0" smtClean="0">
                  <a:latin typeface="Microsoft JhengHei" charset="-120"/>
                  <a:ea typeface="Microsoft JhengHei" charset="-120"/>
                  <a:cs typeface="Microsoft JhengHei" charset="-120"/>
                </a:rPr>
                <a:t>自由時報</a:t>
              </a:r>
              <a:endParaRPr kumimoji="1" lang="zh-TW" altLang="en-US" sz="1600" dirty="0">
                <a:latin typeface="Microsoft JhengHei" charset="-120"/>
                <a:ea typeface="Microsoft JhengHei" charset="-120"/>
                <a:cs typeface="Microsoft JhengHei" charset="-120"/>
              </a:endParaRPr>
            </a:p>
          </p:txBody>
        </p:sp>
      </p:grpSp>
      <p:grpSp>
        <p:nvGrpSpPr>
          <p:cNvPr id="24" name="群組 23"/>
          <p:cNvGrpSpPr/>
          <p:nvPr/>
        </p:nvGrpSpPr>
        <p:grpSpPr>
          <a:xfrm>
            <a:off x="586149" y="2064370"/>
            <a:ext cx="10238276" cy="5154883"/>
            <a:chOff x="586149" y="1950070"/>
            <a:chExt cx="10238276" cy="5154883"/>
          </a:xfrm>
        </p:grpSpPr>
        <p:pic>
          <p:nvPicPr>
            <p:cNvPr id="17" name="圖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6786" y="5022153"/>
              <a:ext cx="2260600" cy="2082800"/>
            </a:xfrm>
            <a:prstGeom prst="ellipse">
              <a:avLst/>
            </a:prstGeom>
            <a:ln>
              <a:noFill/>
            </a:ln>
            <a:effectLst>
              <a:softEdge rad="112500"/>
            </a:effectLst>
          </p:spPr>
        </p:pic>
        <p:pic>
          <p:nvPicPr>
            <p:cNvPr id="18" name="圖片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149" y="2456298"/>
              <a:ext cx="3488549" cy="2927890"/>
            </a:xfrm>
            <a:prstGeom prst="rect">
              <a:avLst/>
            </a:prstGeom>
          </p:spPr>
        </p:pic>
        <p:sp>
          <p:nvSpPr>
            <p:cNvPr id="19" name="文字方塊 18"/>
            <p:cNvSpPr txBox="1"/>
            <p:nvPr/>
          </p:nvSpPr>
          <p:spPr>
            <a:xfrm>
              <a:off x="1036338" y="1950070"/>
              <a:ext cx="3145681" cy="584775"/>
            </a:xfrm>
            <a:prstGeom prst="rect">
              <a:avLst/>
            </a:prstGeom>
            <a:noFill/>
          </p:spPr>
          <p:txBody>
            <a:bodyPr wrap="square" rtlCol="0">
              <a:spAutoFit/>
            </a:bodyPr>
            <a:lstStyle/>
            <a:p>
              <a:r>
                <a:rPr kumimoji="1" lang="zh-TW" altLang="en-US" sz="3200" dirty="0" smtClean="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澳洲說：不會</a:t>
              </a:r>
              <a:endParaRPr kumimoji="1" lang="zh-TW" altLang="en-US" sz="3200" dirty="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21" name="圖片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9434" y="2514941"/>
              <a:ext cx="4724991" cy="2771995"/>
            </a:xfrm>
            <a:prstGeom prst="rect">
              <a:avLst/>
            </a:prstGeom>
          </p:spPr>
        </p:pic>
        <p:sp>
          <p:nvSpPr>
            <p:cNvPr id="22" name="文字方塊 21"/>
            <p:cNvSpPr txBox="1"/>
            <p:nvPr/>
          </p:nvSpPr>
          <p:spPr>
            <a:xfrm>
              <a:off x="7198371" y="2143122"/>
              <a:ext cx="3145681" cy="584775"/>
            </a:xfrm>
            <a:prstGeom prst="rect">
              <a:avLst/>
            </a:prstGeom>
            <a:noFill/>
          </p:spPr>
          <p:txBody>
            <a:bodyPr wrap="square" rtlCol="0">
              <a:spAutoFit/>
            </a:bodyPr>
            <a:lstStyle/>
            <a:p>
              <a:r>
                <a:rPr kumimoji="1" lang="zh-TW" altLang="en-US" sz="3200"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美國說：會</a:t>
              </a:r>
              <a:endParaRPr kumimoji="1" lang="zh-TW" altLang="en-US" sz="3200"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grpSp>
    </p:spTree>
    <p:extLst>
      <p:ext uri="{BB962C8B-B14F-4D97-AF65-F5344CB8AC3E}">
        <p14:creationId xmlns:p14="http://schemas.microsoft.com/office/powerpoint/2010/main" val="234903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C2CFC4E7-F001-2345-8ED3-FB07577322E5}" type="slidenum">
              <a:rPr kumimoji="1" lang="zh-TW" altLang="en-US" smtClean="0"/>
              <a:pPr/>
              <a:t>13</a:t>
            </a:fld>
            <a:endParaRPr kumimoji="1" lang="zh-TW" altLang="en-US"/>
          </a:p>
        </p:txBody>
      </p:sp>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9911">
            <a:off x="7598636" y="851376"/>
            <a:ext cx="1893952" cy="1878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標題 1"/>
          <p:cNvSpPr>
            <a:spLocks noGrp="1"/>
          </p:cNvSpPr>
          <p:nvPr>
            <p:ph type="title"/>
          </p:nvPr>
        </p:nvSpPr>
        <p:spPr>
          <a:xfrm>
            <a:off x="789510" y="-135586"/>
            <a:ext cx="11506200" cy="1533379"/>
          </a:xfrm>
        </p:spPr>
        <p:txBody>
          <a:bodyPr>
            <a:normAutofit/>
          </a:bodyPr>
          <a:lstStyle/>
          <a:p>
            <a:r>
              <a:rPr kumimoji="1" lang="zh-TW" altLang="en-US" dirty="0" smtClean="0"/>
              <a:t>                         </a:t>
            </a:r>
            <a:r>
              <a:rPr kumimoji="1" lang="en-US" altLang="zh-TW" dirty="0" smtClean="0"/>
              <a:t>    </a:t>
            </a:r>
            <a:r>
              <a:rPr kumimoji="1" lang="zh-TW" altLang="en-US" dirty="0" smtClean="0"/>
              <a:t>讓我們深入了解一下</a:t>
            </a:r>
            <a:r>
              <a:rPr kumimoji="1" lang="is-IS" altLang="zh-TW" dirty="0" smtClean="0"/>
              <a:t>….....</a:t>
            </a:r>
            <a:endParaRPr kumimoji="1" lang="zh-TW" altLang="en-US" dirty="0"/>
          </a:p>
        </p:txBody>
      </p:sp>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991" y="1154960"/>
            <a:ext cx="1864830" cy="1687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圖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3417" y="1440061"/>
            <a:ext cx="1946036" cy="1633281"/>
          </a:xfrm>
          <a:prstGeom prst="rect">
            <a:avLst/>
          </a:prstGeom>
        </p:spPr>
      </p:pic>
      <p:sp>
        <p:nvSpPr>
          <p:cNvPr id="19" name="文字方塊 18"/>
          <p:cNvSpPr txBox="1"/>
          <p:nvPr/>
        </p:nvSpPr>
        <p:spPr>
          <a:xfrm>
            <a:off x="2722468" y="1013111"/>
            <a:ext cx="2157814" cy="400110"/>
          </a:xfrm>
          <a:prstGeom prst="rect">
            <a:avLst/>
          </a:prstGeom>
          <a:noFill/>
        </p:spPr>
        <p:txBody>
          <a:bodyPr wrap="square" rtlCol="0">
            <a:spAutoFit/>
          </a:bodyPr>
          <a:lstStyle/>
          <a:p>
            <a:r>
              <a:rPr kumimoji="1" lang="zh-TW" altLang="en-US" sz="2000" dirty="0" smtClean="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澳洲說：不會</a:t>
            </a:r>
            <a:endParaRPr kumimoji="1" lang="zh-TW" altLang="en-US" sz="2000" dirty="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21" name="圖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8665" y="1325799"/>
            <a:ext cx="1863077" cy="1093005"/>
          </a:xfrm>
          <a:prstGeom prst="rect">
            <a:avLst/>
          </a:prstGeom>
        </p:spPr>
      </p:pic>
      <p:sp>
        <p:nvSpPr>
          <p:cNvPr id="22" name="文字方塊 21"/>
          <p:cNvSpPr txBox="1"/>
          <p:nvPr/>
        </p:nvSpPr>
        <p:spPr>
          <a:xfrm>
            <a:off x="5465314" y="961180"/>
            <a:ext cx="1669778" cy="400110"/>
          </a:xfrm>
          <a:prstGeom prst="rect">
            <a:avLst/>
          </a:prstGeom>
          <a:noFill/>
        </p:spPr>
        <p:txBody>
          <a:bodyPr wrap="square" rtlCol="0">
            <a:spAutoFit/>
          </a:bodyPr>
          <a:lstStyle/>
          <a:p>
            <a:r>
              <a:rPr kumimoji="1" lang="zh-TW" altLang="en-US" sz="2000"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美國說：會</a:t>
            </a:r>
            <a:endParaRPr kumimoji="1" lang="zh-TW" altLang="en-US" sz="2000"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5" name="圖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435" y="3422546"/>
            <a:ext cx="3272828" cy="1633353"/>
          </a:xfrm>
          <a:prstGeom prst="rect">
            <a:avLst/>
          </a:prstGeom>
        </p:spPr>
      </p:pic>
      <p:sp>
        <p:nvSpPr>
          <p:cNvPr id="23" name="文字方塊 22"/>
          <p:cNvSpPr txBox="1"/>
          <p:nvPr/>
        </p:nvSpPr>
        <p:spPr>
          <a:xfrm>
            <a:off x="655984" y="2933793"/>
            <a:ext cx="3509687" cy="523220"/>
          </a:xfrm>
          <a:prstGeom prst="rect">
            <a:avLst/>
          </a:prstGeom>
          <a:noFill/>
        </p:spPr>
        <p:txBody>
          <a:bodyPr wrap="square" rtlCol="0">
            <a:spAutoFit/>
          </a:bodyPr>
          <a:lstStyle/>
          <a:p>
            <a:pPr algn="ctr"/>
            <a:r>
              <a:rPr kumimoji="1" lang="zh-TW" altLang="en-US" sz="2800" b="1" dirty="0" smtClean="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澳洲：流行病學調查</a:t>
            </a:r>
            <a:endParaRPr kumimoji="1" lang="zh-TW" altLang="en-US" sz="2800" b="1" dirty="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7" name="圖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3130" y="2627998"/>
            <a:ext cx="1611780" cy="983306"/>
          </a:xfrm>
          <a:prstGeom prst="rect">
            <a:avLst/>
          </a:prstGeom>
        </p:spPr>
      </p:pic>
      <p:pic>
        <p:nvPicPr>
          <p:cNvPr id="20" name="圖片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6780" y="2440534"/>
            <a:ext cx="2402459" cy="1112516"/>
          </a:xfrm>
          <a:prstGeom prst="rect">
            <a:avLst/>
          </a:prstGeom>
        </p:spPr>
      </p:pic>
      <p:sp>
        <p:nvSpPr>
          <p:cNvPr id="25" name="文字方塊 24"/>
          <p:cNvSpPr txBox="1"/>
          <p:nvPr/>
        </p:nvSpPr>
        <p:spPr>
          <a:xfrm>
            <a:off x="6264164" y="2909270"/>
            <a:ext cx="4519258" cy="523220"/>
          </a:xfrm>
          <a:prstGeom prst="rect">
            <a:avLst/>
          </a:prstGeom>
          <a:noFill/>
        </p:spPr>
        <p:txBody>
          <a:bodyPr wrap="square" rtlCol="0">
            <a:spAutoFit/>
          </a:bodyPr>
          <a:lstStyle/>
          <a:p>
            <a:pPr algn="ctr"/>
            <a:r>
              <a:rPr kumimoji="1" lang="zh-TW" altLang="en-US" sz="2800"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老鼠的動物實驗</a:t>
            </a:r>
            <a:endParaRPr kumimoji="1" lang="zh-TW" altLang="en-US" sz="2800"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sp>
        <p:nvSpPr>
          <p:cNvPr id="26" name="文字方塊 25"/>
          <p:cNvSpPr txBox="1"/>
          <p:nvPr/>
        </p:nvSpPr>
        <p:spPr>
          <a:xfrm>
            <a:off x="189233" y="4929290"/>
            <a:ext cx="4839766" cy="1938992"/>
          </a:xfrm>
          <a:prstGeom prst="rect">
            <a:avLst/>
          </a:prstGeom>
          <a:noFill/>
        </p:spPr>
        <p:txBody>
          <a:bodyPr wrap="square" rtlCol="0">
            <a:spAutoFit/>
          </a:bodyPr>
          <a:lstStyle/>
          <a:p>
            <a:r>
              <a:rPr kumimoji="1" lang="zh-TW" altLang="en-US" sz="2400" dirty="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研究調查在</a:t>
            </a:r>
            <a:r>
              <a:rPr kumimoji="1" lang="en-US" altLang="zh-TW" sz="2400" dirty="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1982~2012</a:t>
            </a:r>
            <a:r>
              <a:rPr kumimoji="1" lang="zh-TW" altLang="en-US" sz="2400" dirty="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共</a:t>
            </a:r>
            <a:r>
              <a:rPr kumimoji="1" lang="en-US" altLang="zh-TW" sz="2400" dirty="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30</a:t>
            </a:r>
            <a:r>
              <a:rPr kumimoji="1" lang="zh-TW" altLang="en-US" sz="2400" dirty="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年間共</a:t>
            </a:r>
            <a:r>
              <a:rPr kumimoji="1" lang="en-US" altLang="zh-TW" sz="2400" dirty="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1</a:t>
            </a:r>
            <a:r>
              <a:rPr kumimoji="1" lang="zh-TW" altLang="en-US" sz="2400" dirty="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萬</a:t>
            </a:r>
            <a:r>
              <a:rPr kumimoji="1" lang="en-US" altLang="zh-TW" sz="2400" dirty="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9858</a:t>
            </a:r>
            <a:r>
              <a:rPr kumimoji="1" lang="zh-TW" altLang="en-US" sz="2400" dirty="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名男性和</a:t>
            </a:r>
            <a:r>
              <a:rPr kumimoji="1" lang="en-US" altLang="zh-TW" sz="2400" dirty="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1</a:t>
            </a:r>
            <a:r>
              <a:rPr kumimoji="1" lang="zh-TW" altLang="en-US" sz="2400" dirty="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萬</a:t>
            </a:r>
            <a:r>
              <a:rPr kumimoji="1" lang="en-US" altLang="zh-TW" sz="2400" dirty="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4222</a:t>
            </a:r>
            <a:r>
              <a:rPr kumimoji="1" lang="zh-TW" altLang="en-US" sz="2400" dirty="0">
                <a:ln w="0"/>
                <a:solidFill>
                  <a:schemeClr val="accent4">
                    <a:lumMod val="50000"/>
                  </a:schemeClr>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名女性經診斷罹患腦癌的案例，結果發現腦癌發生率並沒有因為手機使用率而有明顯的差異。</a:t>
            </a:r>
            <a:endParaRPr lang="zh-TW" altLang="en-US" sz="2400" dirty="0">
              <a:solidFill>
                <a:schemeClr val="accent4">
                  <a:lumMod val="50000"/>
                </a:schemeClr>
              </a:solidFill>
              <a:effectLst/>
              <a:latin typeface="Microsoft JhengHei" charset="-120"/>
              <a:ea typeface="Microsoft JhengHei" charset="-120"/>
              <a:cs typeface="Microsoft JhengHei" charset="-120"/>
            </a:endParaRPr>
          </a:p>
        </p:txBody>
      </p:sp>
      <p:sp>
        <p:nvSpPr>
          <p:cNvPr id="27" name="文字方塊 26"/>
          <p:cNvSpPr txBox="1"/>
          <p:nvPr/>
        </p:nvSpPr>
        <p:spPr>
          <a:xfrm>
            <a:off x="4796781" y="3519273"/>
            <a:ext cx="7446422" cy="3416320"/>
          </a:xfrm>
          <a:prstGeom prst="rect">
            <a:avLst/>
          </a:prstGeom>
          <a:noFill/>
        </p:spPr>
        <p:txBody>
          <a:bodyPr wrap="square" rtlCol="0">
            <a:spAutoFit/>
          </a:bodyPr>
          <a:lstStyle/>
          <a:p>
            <a:r>
              <a:rPr kumimoji="1" lang="zh-TW" altLang="en-US" sz="2400"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連續</a:t>
            </a:r>
            <a:r>
              <a:rPr kumimoji="1" lang="en-US" altLang="zh-TW" sz="2400"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2</a:t>
            </a:r>
            <a:r>
              <a:rPr kumimoji="1" lang="zh-TW" altLang="en-US" sz="2400"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年，讓老鼠全身曝露於充滿手機電磁波的環境中，</a:t>
            </a:r>
            <a:r>
              <a:rPr kumimoji="1" lang="zh-TW" altLang="en-US" sz="2400"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對照組與暴露於</a:t>
            </a:r>
            <a:r>
              <a:rPr kumimoji="1" lang="en-US" altLang="zh-TW" sz="2400"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GSM</a:t>
            </a:r>
            <a:r>
              <a:rPr kumimoji="1" lang="zh-TW" altLang="en-US" sz="2400"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或</a:t>
            </a:r>
            <a:r>
              <a:rPr kumimoji="1" lang="en-US" altLang="zh-TW" sz="2400"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CDMA</a:t>
            </a:r>
            <a:r>
              <a:rPr kumimoji="1" lang="zh-TW" altLang="en-US" sz="2400"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調變射頻輻射之雄性大鼠的任何分組其惡性神經膠質瘤和神經膠質細胞增生的發生率並未具有統計顯著差異；然而，暴露於</a:t>
            </a:r>
            <a:r>
              <a:rPr kumimoji="1" lang="en-US" altLang="zh-TW" sz="2400"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CDMA</a:t>
            </a:r>
            <a:r>
              <a:rPr kumimoji="1" lang="zh-TW" altLang="en-US" sz="2400"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調變射頻輻射之雄性大鼠其惡性神經膠質瘤的發生率則具有隨著暴露劑量之增加而增加的趨勢 </a:t>
            </a:r>
            <a:r>
              <a:rPr kumimoji="1" lang="en-US" altLang="zh-TW" sz="2400"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r>
              <a:rPr kumimoji="1" lang="zh-TW" altLang="en-US" sz="2400"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最高全身</a:t>
            </a:r>
            <a:r>
              <a:rPr kumimoji="1" lang="zh-TW" altLang="en-US" sz="2400"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特定吸收</a:t>
            </a:r>
            <a:r>
              <a:rPr kumimoji="1" lang="zh-TW" altLang="en-US" sz="2400"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率</a:t>
            </a:r>
            <a:r>
              <a:rPr kumimoji="1" lang="en-US" altLang="zh-TW" sz="2400"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6 </a:t>
            </a:r>
            <a:r>
              <a:rPr kumimoji="1" lang="en-US" altLang="zh-TW" sz="2400"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W/kg</a:t>
            </a:r>
            <a:r>
              <a:rPr kumimoji="1" lang="zh-TW" altLang="en-US" sz="2400"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，為一般</a:t>
            </a:r>
            <a:r>
              <a:rPr kumimoji="1" lang="zh-TW" altLang="en-US" sz="2400"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大眾使用電磁波能量的</a:t>
            </a:r>
            <a:r>
              <a:rPr kumimoji="1" lang="en-US" altLang="zh-TW" sz="2400"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75</a:t>
            </a:r>
            <a:r>
              <a:rPr kumimoji="1" lang="zh-TW" altLang="en-US" sz="2400"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倍</a:t>
            </a:r>
            <a:r>
              <a:rPr kumimoji="1" lang="en-US" altLang="zh-TW" sz="2400"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r>
              <a:rPr kumimoji="1" lang="zh-TW" altLang="en-US" sz="2400"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。然而，雌性大鼠其大腦的增生性病變與神經膠質細胞瘤則與射頻暴露並未具有相關性</a:t>
            </a:r>
            <a:r>
              <a:rPr kumimoji="1" lang="zh-TW" altLang="en-US" sz="2400"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endParaRPr lang="zh-TW" altLang="en-US" sz="2400" dirty="0">
              <a:solidFill>
                <a:schemeClr val="accent1"/>
              </a:solidFill>
              <a:effectLst/>
              <a:latin typeface="Microsoft JhengHei" charset="-120"/>
              <a:ea typeface="Microsoft JhengHei" charset="-120"/>
              <a:cs typeface="Microsoft JhengHei" charset="-120"/>
            </a:endParaRPr>
          </a:p>
        </p:txBody>
      </p:sp>
      <p:pic>
        <p:nvPicPr>
          <p:cNvPr id="32" name="圖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29116" y="942612"/>
            <a:ext cx="1572713" cy="1776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4" name="群組 23"/>
          <p:cNvGrpSpPr/>
          <p:nvPr/>
        </p:nvGrpSpPr>
        <p:grpSpPr>
          <a:xfrm>
            <a:off x="90757" y="872197"/>
            <a:ext cx="12035592" cy="3246962"/>
            <a:chOff x="189233" y="4666380"/>
            <a:chExt cx="11825558" cy="244181"/>
          </a:xfrm>
        </p:grpSpPr>
        <p:sp>
          <p:nvSpPr>
            <p:cNvPr id="29" name="水平捲動 27"/>
            <p:cNvSpPr/>
            <p:nvPr/>
          </p:nvSpPr>
          <p:spPr>
            <a:xfrm>
              <a:off x="189233" y="4666380"/>
              <a:ext cx="11825558" cy="244181"/>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zh-TW" altLang="en-US"/>
            </a:p>
          </p:txBody>
        </p:sp>
        <p:sp>
          <p:nvSpPr>
            <p:cNvPr id="33" name="文字方塊 32"/>
            <p:cNvSpPr txBox="1"/>
            <p:nvPr/>
          </p:nvSpPr>
          <p:spPr>
            <a:xfrm>
              <a:off x="544018" y="4716370"/>
              <a:ext cx="11242131" cy="143768"/>
            </a:xfrm>
            <a:prstGeom prst="rect">
              <a:avLst/>
            </a:prstGeom>
            <a:noFill/>
          </p:spPr>
          <p:txBody>
            <a:bodyPr wrap="square" rtlCol="0">
              <a:spAutoFit/>
            </a:bodyPr>
            <a:lstStyle/>
            <a:p>
              <a:pPr marL="457200" indent="-457200">
                <a:buFont typeface="Arial" panose="020B0604020202020204" pitchFamily="34" charset="0"/>
                <a:buChar char="•"/>
              </a:pPr>
              <a:r>
                <a:rPr kumimoji="1" lang="zh-TW" altLang="en-US" sz="2800" dirty="0" smtClean="0">
                  <a:latin typeface="Microsoft JhengHei" charset="-120"/>
                  <a:ea typeface="Microsoft JhengHei" charset="-120"/>
                  <a:cs typeface="Microsoft JhengHei" charset="-120"/>
                </a:rPr>
                <a:t>流行病學調查結果顯示手機電磁波</a:t>
              </a:r>
              <a:r>
                <a:rPr kumimoji="1" lang="zh-TW" altLang="en-US" sz="2800" dirty="0" smtClean="0">
                  <a:latin typeface="Microsoft JhengHei"/>
                  <a:ea typeface="Microsoft JhengHei"/>
                  <a:cs typeface="Microsoft JhengHei" charset="-120"/>
                </a:rPr>
                <a:t>「致癌」的</a:t>
              </a:r>
              <a:r>
                <a:rPr kumimoji="1" lang="zh-TW" altLang="en-US" sz="2800" dirty="0" smtClean="0">
                  <a:latin typeface="Microsoft JhengHei" charset="-120"/>
                  <a:ea typeface="Microsoft JhengHei" charset="-120"/>
                  <a:cs typeface="Microsoft JhengHei" charset="-120"/>
                </a:rPr>
                <a:t>證據是不足的。</a:t>
              </a:r>
              <a:endParaRPr kumimoji="1" lang="en-US" altLang="zh-TW" sz="2800" dirty="0" smtClean="0">
                <a:latin typeface="Microsoft JhengHei" charset="-120"/>
                <a:ea typeface="Microsoft JhengHei" charset="-120"/>
                <a:cs typeface="Microsoft JhengHei" charset="-120"/>
              </a:endParaRPr>
            </a:p>
            <a:p>
              <a:pPr marL="457200" indent="-457200">
                <a:buFont typeface="Arial" panose="020B0604020202020204" pitchFamily="34" charset="0"/>
                <a:buChar char="•"/>
              </a:pPr>
              <a:r>
                <a:rPr kumimoji="1" lang="zh-TW" altLang="en-US" sz="2800" dirty="0">
                  <a:latin typeface="Microsoft JhengHei" charset="-120"/>
                  <a:ea typeface="Microsoft JhengHei" charset="-120"/>
                  <a:cs typeface="Microsoft JhengHei" charset="-120"/>
                </a:rPr>
                <a:t>美國國家毒</a:t>
              </a:r>
              <a:r>
                <a:rPr kumimoji="1" lang="zh-TW" altLang="en-US" sz="2800" dirty="0" smtClean="0">
                  <a:latin typeface="Microsoft JhengHei" charset="-120"/>
                  <a:ea typeface="Microsoft JhengHei" charset="-120"/>
                  <a:cs typeface="Microsoft JhengHei" charset="-120"/>
                </a:rPr>
                <a:t>理部計劃研究結果</a:t>
              </a:r>
              <a:r>
                <a:rPr kumimoji="1" lang="zh-TW" altLang="en-US" sz="2800" dirty="0">
                  <a:latin typeface="Microsoft JhengHei" charset="-120"/>
                  <a:ea typeface="Microsoft JhengHei" charset="-120"/>
                  <a:cs typeface="Microsoft JhengHei" charset="-120"/>
                </a:rPr>
                <a:t>只能說是支持國際癌症研究中心在</a:t>
              </a:r>
              <a:r>
                <a:rPr kumimoji="1" lang="en-US" altLang="zh-TW" sz="2800" dirty="0">
                  <a:latin typeface="Microsoft JhengHei" charset="-120"/>
                  <a:ea typeface="Microsoft JhengHei" charset="-120"/>
                  <a:cs typeface="Microsoft JhengHei" charset="-120"/>
                </a:rPr>
                <a:t>2013</a:t>
              </a:r>
              <a:r>
                <a:rPr kumimoji="1" lang="zh-TW" altLang="en-US" sz="2800" dirty="0">
                  <a:latin typeface="Microsoft JhengHei" charset="-120"/>
                  <a:ea typeface="Microsoft JhengHei" charset="-120"/>
                  <a:cs typeface="Microsoft JhengHei" charset="-120"/>
                </a:rPr>
                <a:t>年的結論，也就是「射頻輻射是可能的人類致癌物</a:t>
              </a:r>
              <a:r>
                <a:rPr kumimoji="1" lang="zh-TW" altLang="en-US" sz="2800" dirty="0" smtClean="0">
                  <a:latin typeface="Microsoft JhengHei" charset="-120"/>
                  <a:ea typeface="Microsoft JhengHei" charset="-120"/>
                  <a:cs typeface="Microsoft JhengHei" charset="-120"/>
                </a:rPr>
                <a:t>，但目前</a:t>
              </a:r>
              <a:r>
                <a:rPr kumimoji="1" lang="zh-TW" altLang="en-US" sz="2800" dirty="0">
                  <a:latin typeface="Microsoft JhengHei" charset="-120"/>
                  <a:ea typeface="Microsoft JhengHei" charset="-120"/>
                  <a:cs typeface="Microsoft JhengHei" charset="-120"/>
                </a:rPr>
                <a:t>並非是人類已</a:t>
              </a:r>
              <a:r>
                <a:rPr kumimoji="1" lang="zh-TW" altLang="en-US" sz="2800" dirty="0" smtClean="0">
                  <a:latin typeface="Microsoft JhengHei" charset="-120"/>
                  <a:ea typeface="Microsoft JhengHei" charset="-120"/>
                  <a:cs typeface="Microsoft JhengHei" charset="-120"/>
                </a:rPr>
                <a:t>知的致癌物</a:t>
              </a:r>
              <a:r>
                <a:rPr kumimoji="1" lang="zh-TW" altLang="en-US" sz="2800" dirty="0">
                  <a:latin typeface="Microsoft JhengHei" charset="-120"/>
                  <a:ea typeface="Microsoft JhengHei" charset="-120"/>
                  <a:cs typeface="Microsoft JhengHei" charset="-120"/>
                </a:rPr>
                <a:t>」。</a:t>
              </a:r>
              <a:endParaRPr kumimoji="1" lang="en-US" altLang="zh-TW" sz="2800" dirty="0">
                <a:latin typeface="Microsoft JhengHei" charset="-120"/>
                <a:ea typeface="Microsoft JhengHei" charset="-120"/>
                <a:cs typeface="Microsoft JhengHei" charset="-120"/>
              </a:endParaRPr>
            </a:p>
          </p:txBody>
        </p:sp>
      </p:grpSp>
      <p:graphicFrame>
        <p:nvGraphicFramePr>
          <p:cNvPr id="34" name="表格 33"/>
          <p:cNvGraphicFramePr>
            <a:graphicFrameLocks noGrp="1"/>
          </p:cNvGraphicFramePr>
          <p:nvPr>
            <p:extLst>
              <p:ext uri="{D42A27DB-BD31-4B8C-83A1-F6EECF244321}">
                <p14:modId xmlns:p14="http://schemas.microsoft.com/office/powerpoint/2010/main" val="713526350"/>
              </p:ext>
            </p:extLst>
          </p:nvPr>
        </p:nvGraphicFramePr>
        <p:xfrm>
          <a:off x="705851" y="3546132"/>
          <a:ext cx="11133221" cy="3818178"/>
        </p:xfrm>
        <a:graphic>
          <a:graphicData uri="http://schemas.openxmlformats.org/drawingml/2006/table">
            <a:tbl>
              <a:tblPr firstRow="1" bandRow="1">
                <a:tableStyleId>{93296810-A885-4BE3-A3E7-6D5BEEA58F35}</a:tableStyleId>
              </a:tblPr>
              <a:tblGrid>
                <a:gridCol w="928502">
                  <a:extLst>
                    <a:ext uri="{9D8B030D-6E8A-4147-A177-3AD203B41FA5}">
                      <a16:colId xmlns:a16="http://schemas.microsoft.com/office/drawing/2014/main" val="20000"/>
                    </a:ext>
                  </a:extLst>
                </a:gridCol>
                <a:gridCol w="3036698">
                  <a:extLst>
                    <a:ext uri="{9D8B030D-6E8A-4147-A177-3AD203B41FA5}">
                      <a16:colId xmlns:a16="http://schemas.microsoft.com/office/drawing/2014/main" val="20001"/>
                    </a:ext>
                  </a:extLst>
                </a:gridCol>
                <a:gridCol w="7168021">
                  <a:extLst>
                    <a:ext uri="{9D8B030D-6E8A-4147-A177-3AD203B41FA5}">
                      <a16:colId xmlns:a16="http://schemas.microsoft.com/office/drawing/2014/main" val="20002"/>
                    </a:ext>
                  </a:extLst>
                </a:gridCol>
              </a:tblGrid>
              <a:tr h="506493">
                <a:tc gridSpan="2">
                  <a:txBody>
                    <a:bodyPr/>
                    <a:lstStyle/>
                    <a:p>
                      <a:r>
                        <a:rPr lang="zh-TW" altLang="en-US" sz="2000" dirty="0" smtClean="0">
                          <a:latin typeface="Microsoft JhengHei" charset="-120"/>
                          <a:ea typeface="Microsoft JhengHei" charset="-120"/>
                          <a:cs typeface="Microsoft JhengHei" charset="-120"/>
                        </a:rPr>
                        <a:t>歸類級別</a:t>
                      </a:r>
                      <a:endParaRPr lang="zh-TW" altLang="en-US" sz="2000" dirty="0">
                        <a:latin typeface="Microsoft JhengHei" charset="-120"/>
                        <a:ea typeface="Microsoft JhengHei" charset="-120"/>
                        <a:cs typeface="Microsoft JhengHei" charset="-120"/>
                      </a:endParaRPr>
                    </a:p>
                  </a:txBody>
                  <a:tcPr anchor="ctr"/>
                </a:tc>
                <a:tc hMerge="1">
                  <a:txBody>
                    <a:bodyPr/>
                    <a:lstStyle/>
                    <a:p>
                      <a:endParaRPr lang="zh-TW" altLang="en-US" sz="2000" dirty="0">
                        <a:latin typeface="Microsoft JhengHei" charset="-120"/>
                        <a:ea typeface="Microsoft JhengHei" charset="-120"/>
                        <a:cs typeface="Microsoft JhengHei" charset="-120"/>
                      </a:endParaRPr>
                    </a:p>
                  </a:txBody>
                  <a:tcPr/>
                </a:tc>
                <a:tc>
                  <a:txBody>
                    <a:bodyPr/>
                    <a:lstStyle/>
                    <a:p>
                      <a:r>
                        <a:rPr lang="zh-TW" altLang="en-US" sz="2000" dirty="0" smtClean="0">
                          <a:latin typeface="Microsoft JhengHei" charset="-120"/>
                          <a:ea typeface="Microsoft JhengHei" charset="-120"/>
                          <a:cs typeface="Microsoft JhengHei" charset="-120"/>
                        </a:rPr>
                        <a:t>歸類說明</a:t>
                      </a:r>
                      <a:endParaRPr lang="zh-TW" altLang="en-US" sz="2000" dirty="0">
                        <a:latin typeface="Microsoft JhengHei" charset="-120"/>
                        <a:ea typeface="Microsoft JhengHei" charset="-120"/>
                        <a:cs typeface="Microsoft JhengHei" charset="-120"/>
                      </a:endParaRPr>
                    </a:p>
                  </a:txBody>
                  <a:tcPr anchor="ctr"/>
                </a:tc>
                <a:extLst>
                  <a:ext uri="{0D108BD9-81ED-4DB2-BD59-A6C34878D82A}">
                    <a16:rowId xmlns:a16="http://schemas.microsoft.com/office/drawing/2014/main" val="10000"/>
                  </a:ext>
                </a:extLst>
              </a:tr>
              <a:tr h="506493">
                <a:tc>
                  <a:txBody>
                    <a:bodyPr/>
                    <a:lstStyle/>
                    <a:p>
                      <a:r>
                        <a:rPr lang="en-US" altLang="zh-TW" sz="2000" dirty="0" smtClean="0">
                          <a:latin typeface="Microsoft JhengHei" charset="-120"/>
                          <a:ea typeface="Microsoft JhengHei" charset="-120"/>
                          <a:cs typeface="Microsoft JhengHei" charset="-120"/>
                        </a:rPr>
                        <a:t>1</a:t>
                      </a:r>
                      <a:r>
                        <a:rPr lang="zh-TW" altLang="en-US" sz="2000" dirty="0" smtClean="0">
                          <a:latin typeface="Microsoft JhengHei" charset="-120"/>
                          <a:ea typeface="Microsoft JhengHei" charset="-120"/>
                          <a:cs typeface="Microsoft JhengHei" charset="-120"/>
                        </a:rPr>
                        <a:t>級</a:t>
                      </a:r>
                      <a:endParaRPr lang="zh-TW" altLang="en-US" sz="2000" dirty="0">
                        <a:latin typeface="Microsoft JhengHei" charset="-120"/>
                        <a:ea typeface="Microsoft JhengHei" charset="-120"/>
                        <a:cs typeface="Microsoft JhengHei" charset="-120"/>
                      </a:endParaRPr>
                    </a:p>
                  </a:txBody>
                  <a:tcPr anchor="ctr"/>
                </a:tc>
                <a:tc>
                  <a:txBody>
                    <a:bodyPr/>
                    <a:lstStyle/>
                    <a:p>
                      <a:r>
                        <a:rPr lang="zh-TW" altLang="en-US" sz="2000" dirty="0" smtClean="0">
                          <a:latin typeface="Microsoft JhengHei" charset="-120"/>
                          <a:ea typeface="Microsoft JhengHei" charset="-120"/>
                          <a:cs typeface="Microsoft JhengHei" charset="-120"/>
                        </a:rPr>
                        <a:t> 確定</a:t>
                      </a:r>
                      <a:r>
                        <a:rPr lang="zh-TW" altLang="en-US" sz="2000" dirty="0">
                          <a:latin typeface="Microsoft JhengHei" charset="-120"/>
                          <a:ea typeface="Microsoft JhengHei" charset="-120"/>
                          <a:cs typeface="Microsoft JhengHei" charset="-120"/>
                        </a:rPr>
                        <a:t>為致癌因子</a:t>
                      </a:r>
                    </a:p>
                  </a:txBody>
                  <a:tcPr marL="0" marR="0" marT="0" marB="0" anchor="ct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流行病學證據充分。</a:t>
                      </a:r>
                      <a:endParaRPr lang="zh-TW" altLang="en-US" sz="2000" dirty="0">
                        <a:latin typeface="Microsoft JhengHei" charset="-120"/>
                        <a:ea typeface="Microsoft JhengHei" charset="-120"/>
                        <a:cs typeface="Microsoft JhengHei" charset="-120"/>
                      </a:endParaRPr>
                    </a:p>
                  </a:txBody>
                  <a:tcPr anchor="ctr"/>
                </a:tc>
                <a:extLst>
                  <a:ext uri="{0D108BD9-81ED-4DB2-BD59-A6C34878D82A}">
                    <a16:rowId xmlns:a16="http://schemas.microsoft.com/office/drawing/2014/main" val="10001"/>
                  </a:ext>
                </a:extLst>
              </a:tr>
              <a:tr h="506493">
                <a:tc>
                  <a:txBody>
                    <a:bodyPr/>
                    <a:lstStyle/>
                    <a:p>
                      <a:r>
                        <a:rPr lang="is-IS" altLang="zh-TW" sz="2000" b="0" i="0" kern="1200" dirty="0" smtClean="0">
                          <a:solidFill>
                            <a:schemeClr val="dk1"/>
                          </a:solidFill>
                          <a:effectLst/>
                          <a:latin typeface="Microsoft JhengHei" charset="-120"/>
                          <a:ea typeface="Microsoft JhengHei" charset="-120"/>
                          <a:cs typeface="Microsoft JhengHei" charset="-120"/>
                        </a:rPr>
                        <a:t>2A</a:t>
                      </a:r>
                      <a:r>
                        <a:rPr lang="zh-TW" altLang="is-IS" sz="2000" b="0" i="0" kern="1200" dirty="0" smtClean="0">
                          <a:solidFill>
                            <a:schemeClr val="dk1"/>
                          </a:solidFill>
                          <a:effectLst/>
                          <a:latin typeface="Microsoft JhengHei" charset="-120"/>
                          <a:ea typeface="Microsoft JhengHei" charset="-120"/>
                          <a:cs typeface="Microsoft JhengHei" charset="-120"/>
                        </a:rPr>
                        <a:t>級</a:t>
                      </a:r>
                      <a:endParaRPr lang="zh-TW" altLang="en-US" sz="2000" dirty="0">
                        <a:latin typeface="Microsoft JhengHei" charset="-120"/>
                        <a:ea typeface="Microsoft JhengHei" charset="-120"/>
                        <a:cs typeface="Microsoft JhengHei" charset="-120"/>
                      </a:endParaRPr>
                    </a:p>
                  </a:txBody>
                  <a:tcPr anchor="ct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極有可能為致癌因子</a:t>
                      </a:r>
                      <a:endParaRPr lang="zh-TW" altLang="en-US" sz="2000" dirty="0">
                        <a:latin typeface="Microsoft JhengHei" charset="-120"/>
                        <a:ea typeface="Microsoft JhengHei" charset="-120"/>
                        <a:cs typeface="Microsoft JhengHei" charset="-120"/>
                      </a:endParaRPr>
                    </a:p>
                  </a:txBody>
                  <a:tcPr anchor="ct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流行病學證據有限或不足，但動物實驗證據充分。</a:t>
                      </a:r>
                      <a:endParaRPr lang="zh-TW" altLang="en-US" sz="2000" dirty="0">
                        <a:latin typeface="Microsoft JhengHei" charset="-120"/>
                        <a:ea typeface="Microsoft JhengHei" charset="-120"/>
                        <a:cs typeface="Microsoft JhengHei" charset="-120"/>
                      </a:endParaRPr>
                    </a:p>
                  </a:txBody>
                  <a:tcPr anchor="ctr"/>
                </a:tc>
                <a:extLst>
                  <a:ext uri="{0D108BD9-81ED-4DB2-BD59-A6C34878D82A}">
                    <a16:rowId xmlns:a16="http://schemas.microsoft.com/office/drawing/2014/main" val="10002"/>
                  </a:ext>
                </a:extLst>
              </a:tr>
              <a:tr h="506493">
                <a:tc>
                  <a:txBody>
                    <a:bodyPr/>
                    <a:lstStyle/>
                    <a:p>
                      <a:r>
                        <a:rPr lang="en-US" altLang="zh-TW" sz="2000" b="0" i="0" kern="1200" dirty="0" smtClean="0">
                          <a:solidFill>
                            <a:schemeClr val="dk1"/>
                          </a:solidFill>
                          <a:effectLst/>
                          <a:latin typeface="Microsoft JhengHei" charset="-120"/>
                          <a:ea typeface="Microsoft JhengHei" charset="-120"/>
                          <a:cs typeface="Microsoft JhengHei" charset="-120"/>
                        </a:rPr>
                        <a:t>2B</a:t>
                      </a:r>
                      <a:r>
                        <a:rPr lang="zh-TW" altLang="en-US" sz="2000" b="0" i="0" kern="1200" dirty="0" smtClean="0">
                          <a:solidFill>
                            <a:schemeClr val="dk1"/>
                          </a:solidFill>
                          <a:effectLst/>
                          <a:latin typeface="Microsoft JhengHei" charset="-120"/>
                          <a:ea typeface="Microsoft JhengHei" charset="-120"/>
                          <a:cs typeface="Microsoft JhengHei" charset="-120"/>
                        </a:rPr>
                        <a:t>級</a:t>
                      </a:r>
                      <a:endParaRPr lang="zh-TW" altLang="en-US" sz="2000" dirty="0">
                        <a:latin typeface="Microsoft JhengHei" charset="-120"/>
                        <a:ea typeface="Microsoft JhengHei" charset="-120"/>
                        <a:cs typeface="Microsoft JhengHei"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0" i="0" kern="1200" dirty="0" smtClean="0">
                          <a:solidFill>
                            <a:schemeClr val="dk1"/>
                          </a:solidFill>
                          <a:effectLst/>
                          <a:latin typeface="Microsoft JhengHei" charset="-120"/>
                          <a:ea typeface="Microsoft JhengHei" charset="-120"/>
                          <a:cs typeface="Microsoft JhengHei" charset="-120"/>
                        </a:rPr>
                        <a:t>可能為致癌因子</a:t>
                      </a:r>
                      <a:endParaRPr lang="zh-TW" altLang="en-US" sz="2000" dirty="0" smtClean="0">
                        <a:latin typeface="Microsoft JhengHei" charset="-120"/>
                        <a:ea typeface="Microsoft JhengHei" charset="-120"/>
                        <a:cs typeface="Microsoft JhengHei" charset="-120"/>
                      </a:endParaRPr>
                    </a:p>
                  </a:txBody>
                  <a:tcPr anchor="ct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流行病學證據有限或不足，且動物實驗證據有限或不足。</a:t>
                      </a:r>
                      <a:endParaRPr lang="zh-TW" altLang="en-US" sz="2000" dirty="0">
                        <a:latin typeface="Microsoft JhengHei" charset="-120"/>
                        <a:ea typeface="Microsoft JhengHei" charset="-120"/>
                        <a:cs typeface="Microsoft JhengHei" charset="-120"/>
                      </a:endParaRPr>
                    </a:p>
                  </a:txBody>
                  <a:tcPr anchor="ctr"/>
                </a:tc>
                <a:extLst>
                  <a:ext uri="{0D108BD9-81ED-4DB2-BD59-A6C34878D82A}">
                    <a16:rowId xmlns:a16="http://schemas.microsoft.com/office/drawing/2014/main" val="10003"/>
                  </a:ext>
                </a:extLst>
              </a:tr>
              <a:tr h="896103">
                <a:tc>
                  <a:txBody>
                    <a:bodyPr/>
                    <a:lstStyle/>
                    <a:p>
                      <a:r>
                        <a:rPr lang="en-US" altLang="ja-JP" sz="2000" b="0" i="0" kern="1200" dirty="0" smtClean="0">
                          <a:solidFill>
                            <a:schemeClr val="dk1"/>
                          </a:solidFill>
                          <a:effectLst/>
                          <a:latin typeface="Microsoft JhengHei" charset="-120"/>
                          <a:ea typeface="Microsoft JhengHei" charset="-120"/>
                          <a:cs typeface="Microsoft JhengHei" charset="-120"/>
                        </a:rPr>
                        <a:t>3</a:t>
                      </a:r>
                      <a:r>
                        <a:rPr lang="ja-JP" altLang="en-US" sz="2000" b="0" i="0" kern="1200" dirty="0" smtClean="0">
                          <a:solidFill>
                            <a:schemeClr val="dk1"/>
                          </a:solidFill>
                          <a:effectLst/>
                          <a:latin typeface="Microsoft JhengHei" charset="-120"/>
                          <a:ea typeface="Microsoft JhengHei" charset="-120"/>
                          <a:cs typeface="Microsoft JhengHei" charset="-120"/>
                        </a:rPr>
                        <a:t>級</a:t>
                      </a:r>
                      <a:endParaRPr lang="zh-TW" altLang="en-US" sz="2000" dirty="0">
                        <a:latin typeface="Microsoft JhengHei" charset="-120"/>
                        <a:ea typeface="Microsoft JhengHei" charset="-120"/>
                        <a:cs typeface="Microsoft JhengHei" charset="-120"/>
                      </a:endParaRPr>
                    </a:p>
                  </a:txBody>
                  <a:tcPr anchor="ctr">
                    <a:lnB w="12700" cap="flat" cmpd="sng" algn="ctr">
                      <a:solidFill>
                        <a:schemeClr val="bg1"/>
                      </a:solidFill>
                      <a:prstDash val="solid"/>
                      <a:round/>
                      <a:headEnd type="none" w="med" len="med"/>
                      <a:tailEnd type="none" w="med" len="med"/>
                    </a:lnB>
                  </a:tcP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無法歸類為致癌因子</a:t>
                      </a:r>
                      <a:endParaRPr lang="zh-TW" altLang="en-US" sz="2000" dirty="0">
                        <a:latin typeface="Microsoft JhengHei" charset="-120"/>
                        <a:ea typeface="Microsoft JhengHei" charset="-120"/>
                        <a:cs typeface="Microsoft JhengHei" charset="-120"/>
                      </a:endParaRPr>
                    </a:p>
                  </a:txBody>
                  <a:tcPr anchor="ctr">
                    <a:lnB w="12700" cap="flat" cmpd="sng" algn="ctr">
                      <a:solidFill>
                        <a:schemeClr val="bg1"/>
                      </a:solidFill>
                      <a:prstDash val="solid"/>
                      <a:round/>
                      <a:headEnd type="none" w="med" len="med"/>
                      <a:tailEnd type="none" w="med" len="med"/>
                    </a:lnB>
                  </a:tcP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流行病學證據不足，且動物實驗證據亦不足或無法歸類入其他類別。</a:t>
                      </a:r>
                      <a:endParaRPr lang="zh-TW" altLang="en-US" sz="2000" dirty="0">
                        <a:latin typeface="Microsoft JhengHei" charset="-120"/>
                        <a:ea typeface="Microsoft JhengHei" charset="-120"/>
                        <a:cs typeface="Microsoft JhengHei" charset="-120"/>
                      </a:endParaRP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896103">
                <a:tc>
                  <a:txBody>
                    <a:bodyPr/>
                    <a:lstStyle/>
                    <a:p>
                      <a:r>
                        <a:rPr lang="en-US" altLang="zh-TW" sz="2000" b="0" i="0" kern="1200" dirty="0" smtClean="0">
                          <a:solidFill>
                            <a:schemeClr val="dk1"/>
                          </a:solidFill>
                          <a:effectLst/>
                          <a:latin typeface="Microsoft JhengHei" charset="-120"/>
                          <a:ea typeface="Microsoft JhengHei" charset="-120"/>
                          <a:cs typeface="Microsoft JhengHei" charset="-120"/>
                        </a:rPr>
                        <a:t>4</a:t>
                      </a:r>
                      <a:r>
                        <a:rPr lang="zh-TW" altLang="en-US" sz="2000" b="0" i="0" kern="1200" dirty="0" smtClean="0">
                          <a:solidFill>
                            <a:schemeClr val="dk1"/>
                          </a:solidFill>
                          <a:effectLst/>
                          <a:latin typeface="Microsoft JhengHei" charset="-120"/>
                          <a:ea typeface="Microsoft JhengHei" charset="-120"/>
                          <a:cs typeface="Microsoft JhengHei" charset="-120"/>
                        </a:rPr>
                        <a:t>級</a:t>
                      </a:r>
                      <a:r>
                        <a:rPr lang="zh-TW" altLang="en-US" sz="2000" dirty="0" smtClean="0">
                          <a:latin typeface="Microsoft JhengHei" charset="-120"/>
                          <a:ea typeface="Microsoft JhengHei" charset="-120"/>
                          <a:cs typeface="Microsoft JhengHei" charset="-120"/>
                        </a:rPr>
                        <a:t/>
                      </a:r>
                      <a:br>
                        <a:rPr lang="zh-TW" altLang="en-US" sz="2000" dirty="0" smtClean="0">
                          <a:latin typeface="Microsoft JhengHei" charset="-120"/>
                          <a:ea typeface="Microsoft JhengHei" charset="-120"/>
                          <a:cs typeface="Microsoft JhengHei" charset="-120"/>
                        </a:rPr>
                      </a:br>
                      <a:endParaRPr lang="zh-TW" altLang="en-US" sz="2000" dirty="0">
                        <a:latin typeface="Microsoft JhengHei" charset="-120"/>
                        <a:ea typeface="Microsoft JhengHei" charset="-120"/>
                        <a:cs typeface="Microsoft JhengHei" charset="-120"/>
                      </a:endParaRPr>
                    </a:p>
                  </a:txBody>
                  <a:tcPr anchor="ctr">
                    <a:lnT w="12700" cap="flat" cmpd="sng" algn="ctr">
                      <a:solidFill>
                        <a:schemeClr val="bg1"/>
                      </a:solidFill>
                      <a:prstDash val="solid"/>
                      <a:round/>
                      <a:headEnd type="none" w="med" len="med"/>
                      <a:tailEnd type="none" w="med" len="med"/>
                    </a:lnT>
                  </a:tcP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極有可能為非致癌因子</a:t>
                      </a:r>
                      <a:endParaRPr lang="zh-TW" altLang="en-US" sz="2000" dirty="0">
                        <a:latin typeface="Microsoft JhengHei" charset="-120"/>
                        <a:ea typeface="Microsoft JhengHei" charset="-120"/>
                        <a:cs typeface="Microsoft JhengHei" charset="-120"/>
                      </a:endParaRPr>
                    </a:p>
                  </a:txBody>
                  <a:tcPr anchor="ctr">
                    <a:lnT w="12700" cap="flat" cmpd="sng" algn="ctr">
                      <a:solidFill>
                        <a:schemeClr val="bg1"/>
                      </a:solid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0" i="0" kern="1200" dirty="0" smtClean="0">
                          <a:solidFill>
                            <a:schemeClr val="dk1"/>
                          </a:solidFill>
                          <a:effectLst/>
                          <a:latin typeface="Microsoft JhengHei" charset="-120"/>
                          <a:ea typeface="Microsoft JhengHei" charset="-120"/>
                          <a:cs typeface="Microsoft JhengHei" charset="-120"/>
                        </a:rPr>
                        <a:t>人類及動物均欠缺致癌性或流行病學證據不足，且動物致癌性欠缺。</a:t>
                      </a:r>
                      <a:endParaRPr lang="zh-TW" altLang="en-US" sz="2000" dirty="0" smtClean="0">
                        <a:latin typeface="Microsoft JhengHei" charset="-120"/>
                        <a:ea typeface="Microsoft JhengHei" charset="-120"/>
                        <a:cs typeface="Microsoft JhengHei" charset="-120"/>
                      </a:endParaRP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35" name="矩形 34"/>
          <p:cNvSpPr/>
          <p:nvPr/>
        </p:nvSpPr>
        <p:spPr>
          <a:xfrm>
            <a:off x="655984" y="5055900"/>
            <a:ext cx="11183088" cy="46012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89676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0231" y="875214"/>
            <a:ext cx="9230163" cy="2953652"/>
          </a:xfr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83" y="3679151"/>
            <a:ext cx="9223911" cy="392541"/>
          </a:xfrm>
          <a:prstGeom prst="rect">
            <a:avLst/>
          </a:prstGeom>
        </p:spPr>
      </p:pic>
      <p:cxnSp>
        <p:nvCxnSpPr>
          <p:cNvPr id="9" name="直線接點 8"/>
          <p:cNvCxnSpPr/>
          <p:nvPr/>
        </p:nvCxnSpPr>
        <p:spPr>
          <a:xfrm>
            <a:off x="8964385" y="0"/>
            <a:ext cx="2066" cy="4667739"/>
          </a:xfrm>
          <a:prstGeom prst="line">
            <a:avLst/>
          </a:prstGeom>
          <a:ln w="381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8967638" y="778548"/>
            <a:ext cx="1395576"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zh-TW" altLang="en-US" sz="2000" dirty="0" smtClean="0">
                <a:latin typeface="Microsoft JhengHei" charset="-120"/>
                <a:ea typeface="Microsoft JhengHei" charset="-120"/>
                <a:cs typeface="Microsoft JhengHei" charset="-120"/>
              </a:rPr>
              <a:t>游離輻射</a:t>
            </a:r>
            <a:endParaRPr kumimoji="1" lang="zh-TW" altLang="en-US" sz="2000" dirty="0">
              <a:latin typeface="Microsoft JhengHei" charset="-120"/>
              <a:ea typeface="Microsoft JhengHei" charset="-120"/>
              <a:cs typeface="Microsoft JhengHei" charset="-120"/>
            </a:endParaRPr>
          </a:p>
        </p:txBody>
      </p:sp>
      <p:sp>
        <p:nvSpPr>
          <p:cNvPr id="12" name="文字方塊 11"/>
          <p:cNvSpPr txBox="1"/>
          <p:nvPr/>
        </p:nvSpPr>
        <p:spPr>
          <a:xfrm>
            <a:off x="3287733" y="792799"/>
            <a:ext cx="2381251" cy="400110"/>
          </a:xfrm>
          <a:prstGeom prst="rec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kumimoji="1" lang="zh-TW" altLang="en-US" sz="2000" dirty="0" smtClean="0">
                <a:latin typeface="Microsoft JhengHei" charset="-120"/>
                <a:ea typeface="Microsoft JhengHei" charset="-120"/>
                <a:cs typeface="Microsoft JhengHei" charset="-120"/>
              </a:rPr>
              <a:t>非游離輻射</a:t>
            </a:r>
            <a:endParaRPr kumimoji="1" lang="zh-TW" altLang="en-US" sz="2000" dirty="0">
              <a:latin typeface="Microsoft JhengHei" charset="-120"/>
              <a:ea typeface="Microsoft JhengHei" charset="-120"/>
              <a:cs typeface="Microsoft JhengHei" charset="-120"/>
            </a:endParaRPr>
          </a:p>
        </p:txBody>
      </p:sp>
      <p:pic>
        <p:nvPicPr>
          <p:cNvPr id="13" name="圖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3356" y="5117973"/>
            <a:ext cx="2931825" cy="1612504"/>
          </a:xfrm>
          <a:prstGeom prst="rect">
            <a:avLst/>
          </a:prstGeom>
        </p:spPr>
      </p:pic>
      <p:sp>
        <p:nvSpPr>
          <p:cNvPr id="15" name="圓角矩形 14"/>
          <p:cNvSpPr/>
          <p:nvPr/>
        </p:nvSpPr>
        <p:spPr>
          <a:xfrm>
            <a:off x="10522857" y="3362023"/>
            <a:ext cx="1669143" cy="9807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p:cNvSpPr txBox="1"/>
          <p:nvPr/>
        </p:nvSpPr>
        <p:spPr>
          <a:xfrm>
            <a:off x="10056769" y="3465369"/>
            <a:ext cx="2664296" cy="707886"/>
          </a:xfrm>
          <a:prstGeom prst="rect">
            <a:avLst/>
          </a:prstGeom>
          <a:noFill/>
        </p:spPr>
        <p:txBody>
          <a:bodyPr wrap="square" rtlCol="0">
            <a:spAutoFit/>
          </a:bodyPr>
          <a:lstStyle/>
          <a:p>
            <a:pPr algn="ctr"/>
            <a:r>
              <a:rPr lang="zh-TW" altLang="en-US" sz="2000" b="1" dirty="0" smtClean="0">
                <a:solidFill>
                  <a:schemeClr val="bg1"/>
                </a:solidFill>
                <a:latin typeface="微軟正黑體" panose="020B0604030504040204" pitchFamily="34" charset="-120"/>
                <a:ea typeface="微軟正黑體" panose="020B0604030504040204" pitchFamily="34" charset="-120"/>
              </a:rPr>
              <a:t>行政院</a:t>
            </a:r>
            <a:endParaRPr lang="en-US" altLang="zh-TW" sz="2000" b="1"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2000" b="1" dirty="0" smtClean="0">
                <a:solidFill>
                  <a:schemeClr val="bg1"/>
                </a:solidFill>
                <a:latin typeface="微軟正黑體" panose="020B0604030504040204" pitchFamily="34" charset="-120"/>
                <a:ea typeface="微軟正黑體" panose="020B0604030504040204" pitchFamily="34" charset="-120"/>
              </a:rPr>
              <a:t>原子能委員會</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sp>
        <p:nvSpPr>
          <p:cNvPr id="17" name="圓角矩形 16"/>
          <p:cNvSpPr/>
          <p:nvPr/>
        </p:nvSpPr>
        <p:spPr>
          <a:xfrm>
            <a:off x="5020400" y="4738013"/>
            <a:ext cx="2814736" cy="1232191"/>
          </a:xfrm>
          <a:prstGeom prst="roundRect">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sz="2000">
              <a:ln w="0"/>
              <a:solidFill>
                <a:schemeClr val="tx1"/>
              </a:solidFill>
              <a:effectLst>
                <a:outerShdw blurRad="38100" dist="19050" dir="2700000" algn="tl" rotWithShape="0">
                  <a:schemeClr val="dk1">
                    <a:alpha val="40000"/>
                  </a:schemeClr>
                </a:outerShdw>
              </a:effectLst>
              <a:latin typeface="Microsoft JhengHei" charset="-120"/>
              <a:ea typeface="Microsoft JhengHei" charset="-120"/>
              <a:cs typeface="Microsoft JhengHei" charset="-120"/>
            </a:endParaRPr>
          </a:p>
        </p:txBody>
      </p:sp>
      <p:sp>
        <p:nvSpPr>
          <p:cNvPr id="18" name="文字方塊 17"/>
          <p:cNvSpPr txBox="1"/>
          <p:nvPr/>
        </p:nvSpPr>
        <p:spPr>
          <a:xfrm>
            <a:off x="5143243" y="4892290"/>
            <a:ext cx="2664296" cy="1117229"/>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TW" altLang="en-US" sz="2000" b="1" dirty="0" smtClean="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rPr>
              <a:t>行政院環境保護</a:t>
            </a:r>
            <a:r>
              <a:rPr lang="zh-TW" altLang="en-US" sz="2000" b="1" dirty="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rPr>
              <a:t>署</a:t>
            </a:r>
            <a:endParaRPr lang="en-US" altLang="zh-TW" sz="2000" b="1" dirty="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endParaRPr>
          </a:p>
          <a:p>
            <a:pPr algn="ctr"/>
            <a:r>
              <a:rPr lang="zh-TW" altLang="en-US" sz="2000" b="1" dirty="0" smtClean="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rPr>
              <a:t>國家通訊傳播委員會</a:t>
            </a:r>
            <a:endParaRPr lang="en-US" altLang="zh-TW" sz="2000" b="1" dirty="0" smtClean="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endParaRPr>
          </a:p>
          <a:p>
            <a:pPr algn="ctr"/>
            <a:r>
              <a:rPr lang="zh-TW" altLang="en-US" sz="2000" b="1" dirty="0" smtClean="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rPr>
              <a:t>經濟部標準檢驗局</a:t>
            </a:r>
            <a:endParaRPr lang="zh-TW" altLang="en-US" sz="2000" b="1" dirty="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endParaRPr>
          </a:p>
        </p:txBody>
      </p:sp>
      <p:sp>
        <p:nvSpPr>
          <p:cNvPr id="20" name="文字方塊 19"/>
          <p:cNvSpPr txBox="1"/>
          <p:nvPr/>
        </p:nvSpPr>
        <p:spPr>
          <a:xfrm>
            <a:off x="4478359" y="6348941"/>
            <a:ext cx="5578410" cy="584775"/>
          </a:xfrm>
          <a:prstGeom prst="rect">
            <a:avLst/>
          </a:prstGeom>
          <a:noFill/>
        </p:spPr>
        <p:txBody>
          <a:bodyPr wrap="square" rtlCol="0">
            <a:spAutoFit/>
          </a:bodyPr>
          <a:lstStyle/>
          <a:p>
            <a:r>
              <a:rPr kumimoji="1" lang="zh-TW" altLang="en-US" sz="1600" dirty="0" smtClean="0">
                <a:latin typeface="Microsoft JhengHei" charset="-120"/>
                <a:ea typeface="Microsoft JhengHei" charset="-120"/>
                <a:cs typeface="Microsoft JhengHei" charset="-120"/>
              </a:rPr>
              <a:t>圖片來源：非屬原子能游離輻射管制網、</a:t>
            </a:r>
            <a:r>
              <a:rPr kumimoji="1" lang="en-US" altLang="zh-TW" sz="1600" dirty="0" smtClean="0">
                <a:latin typeface="Microsoft JhengHei" charset="-120"/>
                <a:ea typeface="Microsoft JhengHei" charset="-120"/>
                <a:cs typeface="Microsoft JhengHei" charset="-120"/>
              </a:rPr>
              <a:t>http://</a:t>
            </a:r>
            <a:r>
              <a:rPr kumimoji="1" lang="en-US" altLang="zh-TW" sz="1600" dirty="0" err="1" smtClean="0">
                <a:latin typeface="Microsoft JhengHei" charset="-120"/>
                <a:ea typeface="Microsoft JhengHei" charset="-120"/>
                <a:cs typeface="Microsoft JhengHei" charset="-120"/>
              </a:rPr>
              <a:t>en.eeae.gr</a:t>
            </a:r>
            <a:r>
              <a:rPr kumimoji="1" lang="en-US" altLang="zh-TW" sz="1600" dirty="0" smtClean="0">
                <a:latin typeface="Microsoft JhengHei" charset="-120"/>
                <a:ea typeface="Microsoft JhengHei" charset="-120"/>
                <a:cs typeface="Microsoft JhengHei" charset="-120"/>
              </a:rPr>
              <a:t>/</a:t>
            </a:r>
            <a:endParaRPr kumimoji="1" lang="zh-TW" altLang="en-US" sz="1600" dirty="0" smtClean="0">
              <a:latin typeface="Microsoft JhengHei" charset="-120"/>
              <a:ea typeface="Microsoft JhengHei" charset="-120"/>
              <a:cs typeface="Microsoft JhengHei" charset="-120"/>
            </a:endParaRPr>
          </a:p>
          <a:p>
            <a:endParaRPr kumimoji="1" lang="en-US" altLang="zh-TW" sz="1600" dirty="0" smtClean="0">
              <a:latin typeface="Microsoft JhengHei" charset="-120"/>
              <a:ea typeface="Microsoft JhengHei" charset="-120"/>
              <a:cs typeface="Microsoft JhengHei" charset="-120"/>
            </a:endParaRPr>
          </a:p>
        </p:txBody>
      </p:sp>
      <p:pic>
        <p:nvPicPr>
          <p:cNvPr id="22" name="圖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838079"/>
            <a:ext cx="3379648" cy="3019921"/>
          </a:xfrm>
          <a:prstGeom prst="rect">
            <a:avLst/>
          </a:prstGeom>
        </p:spPr>
      </p:pic>
      <p:sp>
        <p:nvSpPr>
          <p:cNvPr id="3" name="投影片編號版面配置區 2"/>
          <p:cNvSpPr>
            <a:spLocks noGrp="1"/>
          </p:cNvSpPr>
          <p:nvPr>
            <p:ph type="sldNum" sz="quarter" idx="12"/>
          </p:nvPr>
        </p:nvSpPr>
        <p:spPr/>
        <p:txBody>
          <a:bodyPr/>
          <a:lstStyle/>
          <a:p>
            <a:fld id="{C2CFC4E7-F001-2345-8ED3-FB07577322E5}" type="slidenum">
              <a:rPr kumimoji="1" lang="zh-TW" altLang="en-US" smtClean="0"/>
              <a:pPr/>
              <a:t>14</a:t>
            </a:fld>
            <a:endParaRPr kumimoji="1" lang="zh-TW" altLang="en-US"/>
          </a:p>
        </p:txBody>
      </p:sp>
      <p:sp>
        <p:nvSpPr>
          <p:cNvPr id="19" name="矩形 18"/>
          <p:cNvSpPr/>
          <p:nvPr/>
        </p:nvSpPr>
        <p:spPr>
          <a:xfrm>
            <a:off x="8333410" y="4731425"/>
            <a:ext cx="1966984" cy="95410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r>
              <a:rPr lang="zh-TW" altLang="en-US" sz="2800" dirty="0" smtClean="0">
                <a:solidFill>
                  <a:schemeClr val="tx1"/>
                </a:solidFill>
                <a:latin typeface="Microsoft JhengHei" charset="-120"/>
                <a:ea typeface="Microsoft JhengHei" charset="-120"/>
                <a:cs typeface="Microsoft JhengHei" charset="-120"/>
              </a:rPr>
              <a:t>能量約</a:t>
            </a:r>
            <a:r>
              <a:rPr lang="en-US" altLang="zh-TW" sz="2800" dirty="0" smtClean="0">
                <a:solidFill>
                  <a:schemeClr val="tx1"/>
                </a:solidFill>
                <a:latin typeface="Microsoft JhengHei" charset="-120"/>
                <a:ea typeface="Microsoft JhengHei" charset="-120"/>
                <a:cs typeface="Microsoft JhengHei" charset="-120"/>
                <a:sym typeface="Symbol" charset="2"/>
              </a:rPr>
              <a:t>=10keV</a:t>
            </a:r>
            <a:r>
              <a:rPr lang="en-US" altLang="zh-TW" sz="2800" dirty="0" smtClean="0">
                <a:solidFill>
                  <a:schemeClr val="tx1"/>
                </a:solidFill>
                <a:latin typeface="Microsoft JhengHei" charset="-120"/>
                <a:ea typeface="Microsoft JhengHei" charset="-120"/>
                <a:cs typeface="Microsoft JhengHei" charset="-120"/>
              </a:rPr>
              <a:t> </a:t>
            </a:r>
            <a:endParaRPr lang="zh-TW" altLang="en-US" sz="2800" dirty="0">
              <a:solidFill>
                <a:schemeClr val="tx1"/>
              </a:solidFill>
              <a:latin typeface="Microsoft JhengHei" charset="-120"/>
              <a:ea typeface="Microsoft JhengHei" charset="-120"/>
              <a:cs typeface="Microsoft JhengHei" charset="-120"/>
            </a:endParaRPr>
          </a:p>
        </p:txBody>
      </p:sp>
      <p:sp>
        <p:nvSpPr>
          <p:cNvPr id="21" name="標題 1"/>
          <p:cNvSpPr>
            <a:spLocks noGrp="1"/>
          </p:cNvSpPr>
          <p:nvPr>
            <p:ph type="title"/>
          </p:nvPr>
        </p:nvSpPr>
        <p:spPr>
          <a:xfrm>
            <a:off x="685800" y="-84696"/>
            <a:ext cx="10820400" cy="1293028"/>
          </a:xfrm>
        </p:spPr>
        <p:txBody>
          <a:bodyPr/>
          <a:lstStyle/>
          <a:p>
            <a:r>
              <a:rPr kumimoji="1" lang="zh-TW" altLang="en-US" dirty="0"/>
              <a:t>甚麼是</a:t>
            </a:r>
            <a:r>
              <a:rPr kumimoji="1" lang="zh-TW" altLang="en-US" dirty="0" smtClean="0"/>
              <a:t>「輻射」？</a:t>
            </a:r>
            <a:endParaRPr kumimoji="1" lang="zh-TW" altLang="en-US" dirty="0"/>
          </a:p>
        </p:txBody>
      </p:sp>
    </p:spTree>
    <p:extLst>
      <p:ext uri="{BB962C8B-B14F-4D97-AF65-F5344CB8AC3E}">
        <p14:creationId xmlns:p14="http://schemas.microsoft.com/office/powerpoint/2010/main" val="2102894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50901" y="192872"/>
            <a:ext cx="10820400" cy="1293028"/>
          </a:xfrm>
        </p:spPr>
        <p:txBody>
          <a:bodyPr/>
          <a:lstStyle/>
          <a:p>
            <a:r>
              <a:rPr kumimoji="1" lang="en-US" altLang="zh-TW" dirty="0" smtClean="0"/>
              <a:t>IARC</a:t>
            </a:r>
            <a:r>
              <a:rPr kumimoji="1" lang="zh-TW" altLang="en-US" dirty="0" smtClean="0"/>
              <a:t>對輻射致癌因子的歸類</a:t>
            </a:r>
            <a:endParaRPr kumimoji="1" lang="zh-TW" altLang="en-US" dirty="0"/>
          </a:p>
        </p:txBody>
      </p:sp>
      <p:grpSp>
        <p:nvGrpSpPr>
          <p:cNvPr id="21" name="群組 20"/>
          <p:cNvGrpSpPr/>
          <p:nvPr/>
        </p:nvGrpSpPr>
        <p:grpSpPr>
          <a:xfrm>
            <a:off x="6193607" y="1073970"/>
            <a:ext cx="6083607" cy="5696784"/>
            <a:chOff x="130626" y="1161215"/>
            <a:chExt cx="6083607" cy="5696784"/>
          </a:xfrm>
        </p:grpSpPr>
        <p:sp>
          <p:nvSpPr>
            <p:cNvPr id="4" name="矩形 3"/>
            <p:cNvSpPr/>
            <p:nvPr/>
          </p:nvSpPr>
          <p:spPr>
            <a:xfrm>
              <a:off x="130626" y="1371600"/>
              <a:ext cx="5883729" cy="54863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zh-TW" altLang="en-US"/>
            </a:p>
          </p:txBody>
        </p:sp>
        <p:sp>
          <p:nvSpPr>
            <p:cNvPr id="6" name="文字方塊 5"/>
            <p:cNvSpPr txBox="1"/>
            <p:nvPr/>
          </p:nvSpPr>
          <p:spPr>
            <a:xfrm>
              <a:off x="2045149" y="1161215"/>
              <a:ext cx="2054682"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zh-TW" altLang="en-US" sz="3200" dirty="0" smtClean="0">
                  <a:latin typeface="Microsoft JhengHei" charset="-120"/>
                  <a:ea typeface="Microsoft JhengHei" charset="-120"/>
                  <a:cs typeface="Microsoft JhengHei" charset="-120"/>
                </a:rPr>
                <a:t>游離輻射</a:t>
              </a:r>
              <a:endParaRPr kumimoji="1" lang="zh-TW" altLang="en-US" sz="3200" dirty="0">
                <a:latin typeface="Microsoft JhengHei" charset="-120"/>
                <a:ea typeface="Microsoft JhengHei" charset="-120"/>
                <a:cs typeface="Microsoft JhengHei" charset="-120"/>
              </a:endParaRPr>
            </a:p>
          </p:txBody>
        </p:sp>
        <p:pic>
          <p:nvPicPr>
            <p:cNvPr id="8" name="內容版面配置區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61" y="1805707"/>
              <a:ext cx="2546962" cy="2533271"/>
            </a:xfrm>
            <a:prstGeom prst="ellipse">
              <a:avLst/>
            </a:prstGeom>
            <a:ln>
              <a:noFill/>
            </a:ln>
            <a:effectLst>
              <a:softEdge rad="112500"/>
            </a:effectLst>
          </p:spPr>
        </p:pic>
        <p:sp>
          <p:nvSpPr>
            <p:cNvPr id="9" name="矩形 8"/>
            <p:cNvSpPr/>
            <p:nvPr/>
          </p:nvSpPr>
          <p:spPr>
            <a:xfrm>
              <a:off x="2703894" y="1872438"/>
              <a:ext cx="3510339" cy="3046988"/>
            </a:xfrm>
            <a:prstGeom prst="rect">
              <a:avLst/>
            </a:prstGeom>
          </p:spPr>
          <p:txBody>
            <a:bodyPr wrap="square">
              <a:spAutoFit/>
            </a:bodyPr>
            <a:lstStyle/>
            <a:p>
              <a:pPr marL="457200" indent="-457200">
                <a:buFont typeface="Wingdings" charset="2"/>
                <a:buChar char="l"/>
              </a:pPr>
              <a:r>
                <a:rPr kumimoji="1" lang="en-US" altLang="zh-TW" sz="3200" dirty="0" smtClean="0">
                  <a:latin typeface="Microsoft JhengHei" charset="-120"/>
                  <a:ea typeface="Microsoft JhengHei" charset="-120"/>
                  <a:cs typeface="Microsoft JhengHei" charset="-120"/>
                </a:rPr>
                <a:t>1</a:t>
              </a:r>
              <a:r>
                <a:rPr kumimoji="1" lang="zh-TW" altLang="en-US" sz="3200" dirty="0" smtClean="0">
                  <a:latin typeface="Microsoft JhengHei" charset="-120"/>
                  <a:ea typeface="Microsoft JhengHei" charset="-120"/>
                  <a:cs typeface="Microsoft JhengHei" charset="-120"/>
                </a:rPr>
                <a:t>級致癌因子。</a:t>
              </a:r>
              <a:endParaRPr kumimoji="1" lang="en-US" altLang="zh-TW" sz="3200" dirty="0" smtClean="0">
                <a:latin typeface="Microsoft JhengHei" charset="-120"/>
                <a:ea typeface="Microsoft JhengHei" charset="-120"/>
                <a:cs typeface="Microsoft JhengHei" charset="-120"/>
              </a:endParaRPr>
            </a:p>
            <a:p>
              <a:pPr marL="457200" indent="-457200">
                <a:buFont typeface="Wingdings" charset="2"/>
                <a:buChar char="l"/>
              </a:pPr>
              <a:r>
                <a:rPr kumimoji="1" lang="en-US" altLang="zh-TW" sz="3200" dirty="0" smtClean="0">
                  <a:solidFill>
                    <a:schemeClr val="accent1"/>
                  </a:solidFill>
                  <a:latin typeface="Microsoft JhengHei" charset="-120"/>
                  <a:ea typeface="Microsoft JhengHei" charset="-120"/>
                  <a:cs typeface="Microsoft JhengHei" charset="-120"/>
                </a:rPr>
                <a:t>1</a:t>
              </a:r>
              <a:r>
                <a:rPr kumimoji="1" lang="zh-TW" altLang="en-US" sz="3200" dirty="0" smtClean="0">
                  <a:solidFill>
                    <a:schemeClr val="accent1"/>
                  </a:solidFill>
                  <a:latin typeface="Microsoft JhengHei" charset="-120"/>
                  <a:ea typeface="Microsoft JhengHei" charset="-120"/>
                  <a:cs typeface="Microsoft JhengHei" charset="-120"/>
                </a:rPr>
                <a:t>年接受</a:t>
              </a:r>
              <a:r>
                <a:rPr kumimoji="1" lang="en-US" altLang="zh-TW" sz="3200" dirty="0" smtClean="0">
                  <a:solidFill>
                    <a:schemeClr val="accent1"/>
                  </a:solidFill>
                  <a:latin typeface="Microsoft JhengHei" charset="-120"/>
                  <a:ea typeface="Microsoft JhengHei" charset="-120"/>
                  <a:cs typeface="Microsoft JhengHei" charset="-120"/>
                </a:rPr>
                <a:t>1</a:t>
              </a:r>
              <a:r>
                <a:rPr kumimoji="1" lang="zh-TW" altLang="en-US" sz="3200" dirty="0" smtClean="0">
                  <a:solidFill>
                    <a:schemeClr val="accent1"/>
                  </a:solidFill>
                  <a:latin typeface="Microsoft JhengHei" charset="-120"/>
                  <a:ea typeface="Microsoft JhengHei" charset="-120"/>
                  <a:cs typeface="Microsoft JhengHei" charset="-120"/>
                </a:rPr>
                <a:t>毫西弗劑量</a:t>
              </a:r>
              <a:r>
                <a:rPr kumimoji="1" lang="en-US" altLang="zh-TW" sz="3200" dirty="0" smtClean="0">
                  <a:solidFill>
                    <a:schemeClr val="accent1"/>
                  </a:solidFill>
                  <a:latin typeface="Microsoft JhengHei" charset="-120"/>
                  <a:ea typeface="Microsoft JhengHei" charset="-120"/>
                  <a:cs typeface="Microsoft JhengHei" charset="-120"/>
                </a:rPr>
                <a:t>(</a:t>
              </a:r>
              <a:r>
                <a:rPr kumimoji="1" lang="zh-TW" altLang="en-US" sz="3200" dirty="0" smtClean="0">
                  <a:solidFill>
                    <a:schemeClr val="accent1"/>
                  </a:solidFill>
                  <a:latin typeface="Microsoft JhengHei" charset="-120"/>
                  <a:ea typeface="Microsoft JhengHei" charset="-120"/>
                  <a:cs typeface="Microsoft JhengHei" charset="-120"/>
                </a:rPr>
                <a:t>民眾劑量法規限值</a:t>
              </a:r>
              <a:r>
                <a:rPr kumimoji="1" lang="en-US" altLang="zh-TW" sz="3200" dirty="0" smtClean="0">
                  <a:solidFill>
                    <a:schemeClr val="accent1"/>
                  </a:solidFill>
                  <a:latin typeface="Microsoft JhengHei" charset="-120"/>
                  <a:ea typeface="Microsoft JhengHei" charset="-120"/>
                  <a:cs typeface="Microsoft JhengHei" charset="-120"/>
                </a:rPr>
                <a:t>)(</a:t>
              </a:r>
              <a:r>
                <a:rPr kumimoji="1" lang="zh-TW" altLang="en-US" sz="3200" dirty="0" smtClean="0">
                  <a:solidFill>
                    <a:schemeClr val="accent1"/>
                  </a:solidFill>
                  <a:latin typeface="Microsoft JhengHei" charset="-120"/>
                  <a:ea typeface="Microsoft JhengHei" charset="-120"/>
                  <a:cs typeface="Microsoft JhengHei" charset="-120"/>
                </a:rPr>
                <a:t>不含天然背景</a:t>
              </a:r>
              <a:r>
                <a:rPr kumimoji="1" lang="en-US" altLang="zh-TW" sz="3200" dirty="0" smtClean="0">
                  <a:solidFill>
                    <a:schemeClr val="accent1"/>
                  </a:solidFill>
                  <a:latin typeface="Microsoft JhengHei" charset="-120"/>
                  <a:ea typeface="Microsoft JhengHei" charset="-120"/>
                  <a:cs typeface="Microsoft JhengHei" charset="-120"/>
                </a:rPr>
                <a:t>)</a:t>
              </a:r>
              <a:r>
                <a:rPr kumimoji="1" lang="zh-TW" altLang="en-US" sz="3200" dirty="0" smtClean="0">
                  <a:solidFill>
                    <a:schemeClr val="accent1"/>
                  </a:solidFill>
                  <a:latin typeface="Microsoft JhengHei" charset="-120"/>
                  <a:ea typeface="Microsoft JhengHei" charset="-120"/>
                  <a:cs typeface="Microsoft JhengHei" charset="-120"/>
                </a:rPr>
                <a:t>是不會致癌的</a:t>
              </a:r>
              <a:r>
                <a:rPr kumimoji="1" lang="zh-TW" altLang="en-US" sz="3200" dirty="0" smtClean="0">
                  <a:latin typeface="Microsoft JhengHei" charset="-120"/>
                  <a:ea typeface="Microsoft JhengHei" charset="-120"/>
                  <a:cs typeface="Microsoft JhengHei" charset="-120"/>
                </a:rPr>
                <a:t>。</a:t>
              </a:r>
              <a:endParaRPr kumimoji="1" lang="en-US" altLang="zh-TW" sz="3200" dirty="0" smtClean="0">
                <a:latin typeface="Microsoft JhengHei" charset="-120"/>
                <a:ea typeface="Microsoft JhengHei" charset="-120"/>
                <a:cs typeface="Microsoft JhengHei" charset="-120"/>
              </a:endParaRPr>
            </a:p>
          </p:txBody>
        </p:sp>
        <p:sp>
          <p:nvSpPr>
            <p:cNvPr id="10" name="矩形 9"/>
            <p:cNvSpPr/>
            <p:nvPr/>
          </p:nvSpPr>
          <p:spPr>
            <a:xfrm>
              <a:off x="130626" y="4769543"/>
              <a:ext cx="5974604" cy="2062103"/>
            </a:xfrm>
            <a:prstGeom prst="rect">
              <a:avLst/>
            </a:prstGeom>
          </p:spPr>
          <p:txBody>
            <a:bodyPr wrap="square">
              <a:spAutoFit/>
            </a:bodyPr>
            <a:lstStyle/>
            <a:p>
              <a:pPr marL="457200" indent="-457200">
                <a:buFont typeface="Wingdings" charset="2"/>
                <a:buChar char="l"/>
              </a:pPr>
              <a:r>
                <a:rPr kumimoji="1" lang="zh-TW" altLang="en-US" sz="3200" dirty="0" smtClean="0">
                  <a:latin typeface="Microsoft JhengHei" charset="-120"/>
                  <a:ea typeface="Microsoft JhengHei" charset="-120"/>
                  <a:cs typeface="Microsoft JhengHei" charset="-120"/>
                </a:rPr>
                <a:t>流行病學與實驗研究：</a:t>
              </a:r>
              <a:r>
                <a:rPr kumimoji="1" lang="en-US" altLang="zh-TW" sz="3200" dirty="0" smtClean="0">
                  <a:latin typeface="Microsoft JhengHei" charset="-120"/>
                  <a:ea typeface="Microsoft JhengHei" charset="-120"/>
                  <a:cs typeface="Microsoft JhengHei" charset="-120"/>
                </a:rPr>
                <a:t>100</a:t>
              </a:r>
              <a:r>
                <a:rPr kumimoji="1" lang="zh-TW" altLang="en-US" sz="3200" dirty="0" smtClean="0">
                  <a:latin typeface="Microsoft JhengHei" charset="-120"/>
                  <a:ea typeface="Microsoft JhengHei" charset="-120"/>
                  <a:cs typeface="Microsoft JhengHei" charset="-120"/>
                </a:rPr>
                <a:t>毫西弗以下，其致癌機率係屬推估，易受其他因素干擾，不易驗證由輻射引起。</a:t>
              </a:r>
            </a:p>
          </p:txBody>
        </p:sp>
        <p:sp>
          <p:nvSpPr>
            <p:cNvPr id="16" name="文字方塊 15"/>
            <p:cNvSpPr txBox="1"/>
            <p:nvPr/>
          </p:nvSpPr>
          <p:spPr>
            <a:xfrm>
              <a:off x="3841972" y="6312511"/>
              <a:ext cx="2216258" cy="307777"/>
            </a:xfrm>
            <a:prstGeom prst="rect">
              <a:avLst/>
            </a:prstGeom>
            <a:noFill/>
          </p:spPr>
          <p:txBody>
            <a:bodyPr wrap="square" rtlCol="0">
              <a:spAutoFit/>
            </a:bodyPr>
            <a:lstStyle/>
            <a:p>
              <a:r>
                <a:rPr kumimoji="1" lang="zh-TW" altLang="en-US" sz="1400" dirty="0" smtClean="0">
                  <a:latin typeface="Microsoft JhengHei" charset="-120"/>
                  <a:ea typeface="Microsoft JhengHei" charset="-120"/>
                  <a:cs typeface="Microsoft JhengHei" charset="-120"/>
                </a:rPr>
                <a:t>資料來源：</a:t>
              </a:r>
              <a:r>
                <a:rPr kumimoji="1" lang="en-US" altLang="zh-TW" sz="1400" dirty="0" smtClean="0">
                  <a:latin typeface="Microsoft JhengHei" charset="-120"/>
                  <a:ea typeface="Microsoft JhengHei" charset="-120"/>
                  <a:cs typeface="Microsoft JhengHei" charset="-120"/>
                </a:rPr>
                <a:t>ICRP-99,2005</a:t>
              </a:r>
              <a:r>
                <a:rPr kumimoji="1" lang="zh-TW" altLang="en-US" sz="1400" dirty="0" smtClean="0">
                  <a:latin typeface="Microsoft JhengHei" charset="-120"/>
                  <a:ea typeface="Microsoft JhengHei" charset="-120"/>
                  <a:cs typeface="Microsoft JhengHei" charset="-120"/>
                </a:rPr>
                <a:t>。</a:t>
              </a:r>
              <a:endParaRPr kumimoji="1" lang="en-US" altLang="zh-TW" sz="1400" dirty="0">
                <a:latin typeface="Microsoft JhengHei" charset="-120"/>
                <a:ea typeface="Microsoft JhengHei" charset="-120"/>
                <a:cs typeface="Microsoft JhengHei" charset="-120"/>
              </a:endParaRPr>
            </a:p>
          </p:txBody>
        </p:sp>
      </p:grpSp>
      <p:grpSp>
        <p:nvGrpSpPr>
          <p:cNvPr id="22" name="群組 21"/>
          <p:cNvGrpSpPr/>
          <p:nvPr/>
        </p:nvGrpSpPr>
        <p:grpSpPr>
          <a:xfrm>
            <a:off x="-132295" y="1073970"/>
            <a:ext cx="6271539" cy="5816664"/>
            <a:chOff x="5920461" y="1161214"/>
            <a:chExt cx="6271539" cy="5816664"/>
          </a:xfrm>
        </p:grpSpPr>
        <p:sp>
          <p:nvSpPr>
            <p:cNvPr id="5" name="矩形 4"/>
            <p:cNvSpPr/>
            <p:nvPr/>
          </p:nvSpPr>
          <p:spPr>
            <a:xfrm>
              <a:off x="6161316" y="1371602"/>
              <a:ext cx="5883729" cy="548639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TW" altLang="en-US"/>
            </a:p>
          </p:txBody>
        </p:sp>
        <p:sp>
          <p:nvSpPr>
            <p:cNvPr id="7" name="文字方塊 6"/>
            <p:cNvSpPr txBox="1"/>
            <p:nvPr/>
          </p:nvSpPr>
          <p:spPr>
            <a:xfrm>
              <a:off x="8115846" y="1161214"/>
              <a:ext cx="2381251"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kumimoji="1" lang="zh-TW" altLang="en-US" sz="3200" dirty="0" smtClean="0">
                  <a:latin typeface="Microsoft JhengHei" charset="-120"/>
                  <a:ea typeface="Microsoft JhengHei" charset="-120"/>
                  <a:cs typeface="Microsoft JhengHei" charset="-120"/>
                </a:rPr>
                <a:t>非游離輻射</a:t>
              </a:r>
              <a:endParaRPr kumimoji="1" lang="zh-TW" altLang="en-US" sz="3200" dirty="0">
                <a:latin typeface="Microsoft JhengHei" charset="-120"/>
                <a:ea typeface="Microsoft JhengHei" charset="-120"/>
                <a:cs typeface="Microsoft JhengHei" charset="-120"/>
              </a:endParaRPr>
            </a:p>
          </p:txBody>
        </p:sp>
        <p:pic>
          <p:nvPicPr>
            <p:cNvPr id="11" name="圖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3358" y="1485632"/>
              <a:ext cx="2079377" cy="1977284"/>
            </a:xfrm>
            <a:prstGeom prst="ellipse">
              <a:avLst/>
            </a:prstGeom>
            <a:ln>
              <a:noFill/>
            </a:ln>
            <a:effectLst>
              <a:softEdge rad="112500"/>
            </a:effectLst>
          </p:spPr>
        </p:pic>
        <p:sp>
          <p:nvSpPr>
            <p:cNvPr id="12" name="矩形 11"/>
            <p:cNvSpPr/>
            <p:nvPr/>
          </p:nvSpPr>
          <p:spPr>
            <a:xfrm>
              <a:off x="8113860" y="1874122"/>
              <a:ext cx="3923227" cy="1569660"/>
            </a:xfrm>
            <a:prstGeom prst="rect">
              <a:avLst/>
            </a:prstGeom>
          </p:spPr>
          <p:txBody>
            <a:bodyPr wrap="square">
              <a:spAutoFit/>
            </a:bodyPr>
            <a:lstStyle/>
            <a:p>
              <a:pPr marL="457200" indent="-457200">
                <a:buFont typeface="Wingdings" charset="2"/>
                <a:buChar char="l"/>
              </a:pPr>
              <a:r>
                <a:rPr kumimoji="1" lang="zh-TW" altLang="en-US" sz="3200" dirty="0" smtClean="0">
                  <a:latin typeface="Microsoft JhengHei" charset="-120"/>
                  <a:ea typeface="Microsoft JhengHei" charset="-120"/>
                  <a:cs typeface="Microsoft JhengHei" charset="-120"/>
                </a:rPr>
                <a:t>過量的紫外線照射會致皮膚癌</a:t>
              </a:r>
              <a:r>
                <a:rPr kumimoji="1" lang="en-US" altLang="zh-TW" sz="3200" dirty="0" smtClean="0">
                  <a:latin typeface="Microsoft JhengHei" charset="-120"/>
                  <a:ea typeface="Microsoft JhengHei" charset="-120"/>
                  <a:cs typeface="Microsoft JhengHei" charset="-120"/>
                </a:rPr>
                <a:t>(1</a:t>
              </a:r>
              <a:r>
                <a:rPr kumimoji="1" lang="zh-TW" altLang="en-US" sz="3200" dirty="0" smtClean="0">
                  <a:latin typeface="Microsoft JhengHei" charset="-120"/>
                  <a:ea typeface="Microsoft JhengHei" charset="-120"/>
                  <a:cs typeface="Microsoft JhengHei" charset="-120"/>
                </a:rPr>
                <a:t>級致癌因子</a:t>
              </a:r>
              <a:r>
                <a:rPr kumimoji="1" lang="en-US" altLang="zh-TW" sz="3200" dirty="0" smtClean="0">
                  <a:latin typeface="Microsoft JhengHei" charset="-120"/>
                  <a:ea typeface="Microsoft JhengHei" charset="-120"/>
                  <a:cs typeface="Microsoft JhengHei" charset="-120"/>
                </a:rPr>
                <a:t>)</a:t>
              </a:r>
              <a:r>
                <a:rPr kumimoji="1" lang="zh-TW" altLang="en-US" sz="3200" dirty="0" smtClean="0">
                  <a:latin typeface="Microsoft JhengHei" charset="-120"/>
                  <a:ea typeface="Microsoft JhengHei" charset="-120"/>
                  <a:cs typeface="Microsoft JhengHei" charset="-120"/>
                </a:rPr>
                <a:t>。</a:t>
              </a:r>
              <a:endParaRPr kumimoji="1" lang="en-US" altLang="zh-TW" sz="3200" dirty="0" smtClean="0">
                <a:latin typeface="Microsoft JhengHei" charset="-120"/>
                <a:ea typeface="Microsoft JhengHei" charset="-120"/>
                <a:cs typeface="Microsoft JhengHei" charset="-120"/>
              </a:endParaRPr>
            </a:p>
          </p:txBody>
        </p:sp>
        <p:pic>
          <p:nvPicPr>
            <p:cNvPr id="13" name="圖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2362" y="3053541"/>
              <a:ext cx="2015159" cy="1354035"/>
            </a:xfrm>
            <a:prstGeom prst="ellipse">
              <a:avLst/>
            </a:prstGeom>
            <a:ln>
              <a:noFill/>
            </a:ln>
            <a:effectLst>
              <a:softEdge rad="112500"/>
            </a:effectLst>
          </p:spPr>
        </p:pic>
        <p:pic>
          <p:nvPicPr>
            <p:cNvPr id="14" name="圖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2931" y="4254397"/>
              <a:ext cx="2068186" cy="1464091"/>
            </a:xfrm>
            <a:prstGeom prst="ellipse">
              <a:avLst/>
            </a:prstGeom>
            <a:ln>
              <a:noFill/>
            </a:ln>
            <a:effectLst>
              <a:softEdge rad="112500"/>
            </a:effectLst>
          </p:spPr>
        </p:pic>
        <p:sp>
          <p:nvSpPr>
            <p:cNvPr id="15" name="矩形 14"/>
            <p:cNvSpPr/>
            <p:nvPr/>
          </p:nvSpPr>
          <p:spPr>
            <a:xfrm>
              <a:off x="6096000" y="3504014"/>
              <a:ext cx="4401097" cy="1938992"/>
            </a:xfrm>
            <a:prstGeom prst="rect">
              <a:avLst/>
            </a:prstGeom>
          </p:spPr>
          <p:txBody>
            <a:bodyPr wrap="square">
              <a:spAutoFit/>
            </a:bodyPr>
            <a:lstStyle/>
            <a:p>
              <a:pPr marL="457200" indent="-457200">
                <a:buFont typeface="Wingdings" charset="2"/>
                <a:buChar char="l"/>
              </a:pPr>
              <a:r>
                <a:rPr kumimoji="1" lang="zh-TW" altLang="en-US" sz="3200" dirty="0">
                  <a:latin typeface="Microsoft JhengHei" charset="-120"/>
                  <a:ea typeface="Microsoft JhengHei" charset="-120"/>
                  <a:cs typeface="Microsoft JhengHei" charset="-120"/>
                </a:rPr>
                <a:t>射頻</a:t>
              </a:r>
              <a:r>
                <a:rPr kumimoji="1" lang="zh-TW" altLang="en-US" sz="3200" dirty="0" smtClean="0">
                  <a:latin typeface="Microsoft JhengHei" charset="-120"/>
                  <a:ea typeface="Microsoft JhengHei" charset="-120"/>
                  <a:cs typeface="Microsoft JhengHei" charset="-120"/>
                </a:rPr>
                <a:t>電磁波可能為致癌因子</a:t>
              </a:r>
              <a:r>
                <a:rPr kumimoji="1" lang="en-US" altLang="zh-TW" sz="2800" dirty="0" smtClean="0">
                  <a:latin typeface="Microsoft JhengHei" charset="-120"/>
                  <a:ea typeface="Microsoft JhengHei" charset="-120"/>
                  <a:cs typeface="Microsoft JhengHei" charset="-120"/>
                </a:rPr>
                <a:t>(2B</a:t>
              </a:r>
              <a:r>
                <a:rPr kumimoji="1" lang="zh-TW" altLang="en-US" sz="2800" dirty="0" smtClean="0">
                  <a:latin typeface="Microsoft JhengHei" charset="-120"/>
                  <a:ea typeface="Microsoft JhengHei" charset="-120"/>
                  <a:cs typeface="Microsoft JhengHei" charset="-120"/>
                </a:rPr>
                <a:t>級：流行病學與動物實驗證據均有限或不足</a:t>
              </a:r>
              <a:r>
                <a:rPr kumimoji="1" lang="en-US" altLang="zh-TW" sz="2800" dirty="0" smtClean="0">
                  <a:latin typeface="Microsoft JhengHei" charset="-120"/>
                  <a:ea typeface="Microsoft JhengHei" charset="-120"/>
                  <a:cs typeface="Microsoft JhengHei" charset="-120"/>
                </a:rPr>
                <a:t>)</a:t>
              </a:r>
              <a:r>
                <a:rPr kumimoji="1" lang="zh-TW" altLang="en-US" sz="2800" dirty="0" smtClean="0">
                  <a:latin typeface="Microsoft JhengHei" charset="-120"/>
                  <a:ea typeface="Microsoft JhengHei" charset="-120"/>
                  <a:cs typeface="Microsoft JhengHei" charset="-120"/>
                </a:rPr>
                <a:t>。</a:t>
              </a:r>
              <a:endParaRPr kumimoji="1" lang="en-US" altLang="zh-TW" sz="2800" dirty="0" smtClean="0">
                <a:latin typeface="Microsoft JhengHei" charset="-120"/>
                <a:ea typeface="Microsoft JhengHei" charset="-120"/>
                <a:cs typeface="Microsoft JhengHei" charset="-120"/>
              </a:endParaRPr>
            </a:p>
          </p:txBody>
        </p:sp>
        <p:pic>
          <p:nvPicPr>
            <p:cNvPr id="18" name="圖片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2562" y="5954920"/>
              <a:ext cx="1389438" cy="1022958"/>
            </a:xfrm>
            <a:prstGeom prst="ellipse">
              <a:avLst/>
            </a:prstGeom>
            <a:ln>
              <a:noFill/>
            </a:ln>
            <a:effectLst>
              <a:softEdge rad="112500"/>
            </a:effectLst>
          </p:spPr>
        </p:pic>
        <p:pic>
          <p:nvPicPr>
            <p:cNvPr id="19" name="圖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0461" y="5689096"/>
              <a:ext cx="1711455" cy="1130644"/>
            </a:xfrm>
            <a:prstGeom prst="ellipse">
              <a:avLst/>
            </a:prstGeom>
            <a:ln>
              <a:noFill/>
            </a:ln>
            <a:effectLst>
              <a:softEdge rad="112500"/>
            </a:effectLst>
          </p:spPr>
        </p:pic>
        <p:sp>
          <p:nvSpPr>
            <p:cNvPr id="20" name="矩形 19"/>
            <p:cNvSpPr/>
            <p:nvPr/>
          </p:nvSpPr>
          <p:spPr>
            <a:xfrm>
              <a:off x="7036853" y="5440970"/>
              <a:ext cx="4883004" cy="1508105"/>
            </a:xfrm>
            <a:prstGeom prst="rect">
              <a:avLst/>
            </a:prstGeom>
          </p:spPr>
          <p:txBody>
            <a:bodyPr wrap="square">
              <a:spAutoFit/>
            </a:bodyPr>
            <a:lstStyle/>
            <a:p>
              <a:pPr marL="457200" indent="-457200">
                <a:buFont typeface="Wingdings" charset="2"/>
                <a:buChar char="l"/>
              </a:pPr>
              <a:r>
                <a:rPr kumimoji="1" lang="zh-TW" altLang="en-US" sz="3200" dirty="0" smtClean="0">
                  <a:latin typeface="Microsoft JhengHei" charset="-120"/>
                  <a:ea typeface="Microsoft JhengHei" charset="-120"/>
                  <a:cs typeface="Microsoft JhengHei" charset="-120"/>
                </a:rPr>
                <a:t>極低頻磁場與靜電磁場無法歸類為致癌因子    </a:t>
              </a:r>
              <a:r>
                <a:rPr kumimoji="1" lang="en-US" altLang="zh-TW" sz="2800" dirty="0" smtClean="0">
                  <a:latin typeface="Microsoft JhengHei" charset="-120"/>
                  <a:ea typeface="Microsoft JhengHei" charset="-120"/>
                  <a:cs typeface="Microsoft JhengHei" charset="-120"/>
                </a:rPr>
                <a:t>(3</a:t>
              </a:r>
              <a:r>
                <a:rPr kumimoji="1" lang="zh-TW" altLang="en-US" sz="2800" dirty="0" smtClean="0">
                  <a:latin typeface="Microsoft JhengHei" charset="-120"/>
                  <a:ea typeface="Microsoft JhengHei" charset="-120"/>
                  <a:cs typeface="Microsoft JhengHei" charset="-120"/>
                </a:rPr>
                <a:t>級</a:t>
              </a:r>
              <a:r>
                <a:rPr kumimoji="1" lang="en-US" altLang="zh-TW" sz="2800" dirty="0" smtClean="0">
                  <a:latin typeface="Microsoft JhengHei" charset="-120"/>
                  <a:ea typeface="Microsoft JhengHei" charset="-120"/>
                  <a:cs typeface="Microsoft JhengHei" charset="-120"/>
                </a:rPr>
                <a:t>)</a:t>
              </a:r>
              <a:r>
                <a:rPr kumimoji="1" lang="zh-TW" altLang="en-US" sz="2800" dirty="0" smtClean="0">
                  <a:latin typeface="Microsoft JhengHei" charset="-120"/>
                  <a:ea typeface="Microsoft JhengHei" charset="-120"/>
                  <a:cs typeface="Microsoft JhengHei" charset="-120"/>
                </a:rPr>
                <a:t>。</a:t>
              </a:r>
              <a:endParaRPr kumimoji="1" lang="en-US" altLang="zh-TW" sz="2800" dirty="0" smtClean="0">
                <a:latin typeface="Microsoft JhengHei" charset="-120"/>
                <a:ea typeface="Microsoft JhengHei" charset="-120"/>
                <a:cs typeface="Microsoft JhengHei" charset="-120"/>
              </a:endParaRPr>
            </a:p>
          </p:txBody>
        </p:sp>
      </p:grpSp>
      <p:sp>
        <p:nvSpPr>
          <p:cNvPr id="17" name="投影片編號版面配置區 16"/>
          <p:cNvSpPr>
            <a:spLocks noGrp="1"/>
          </p:cNvSpPr>
          <p:nvPr>
            <p:ph type="sldNum" sz="quarter" idx="12"/>
          </p:nvPr>
        </p:nvSpPr>
        <p:spPr>
          <a:xfrm>
            <a:off x="9334136" y="6418805"/>
            <a:ext cx="2743200" cy="365125"/>
          </a:xfrm>
        </p:spPr>
        <p:txBody>
          <a:bodyPr/>
          <a:lstStyle/>
          <a:p>
            <a:fld id="{C2CFC4E7-F001-2345-8ED3-FB07577322E5}" type="slidenum">
              <a:rPr kumimoji="1" lang="zh-TW" altLang="en-US" smtClean="0"/>
              <a:pPr/>
              <a:t>15</a:t>
            </a:fld>
            <a:endParaRPr kumimoji="1" lang="zh-TW" altLang="en-US" dirty="0"/>
          </a:p>
        </p:txBody>
      </p:sp>
    </p:spTree>
    <p:extLst>
      <p:ext uri="{BB962C8B-B14F-4D97-AF65-F5344CB8AC3E}">
        <p14:creationId xmlns:p14="http://schemas.microsoft.com/office/powerpoint/2010/main" val="4033721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86697" y="13257"/>
            <a:ext cx="10820400" cy="1293028"/>
          </a:xfrm>
        </p:spPr>
        <p:txBody>
          <a:bodyPr/>
          <a:lstStyle/>
          <a:p>
            <a:r>
              <a:rPr kumimoji="1" lang="zh-TW" altLang="en-US" dirty="0" smtClean="0"/>
              <a:t>                     輻射怎麼影響人體、生物體</a:t>
            </a:r>
            <a:r>
              <a:rPr kumimoji="1" lang="en-US" altLang="zh-TW" dirty="0" smtClean="0"/>
              <a:t>?</a:t>
            </a:r>
            <a:endParaRPr kumimoji="1" lang="zh-TW" altLang="en-US" dirty="0"/>
          </a:p>
        </p:txBody>
      </p:sp>
      <p:sp>
        <p:nvSpPr>
          <p:cNvPr id="5" name="矩形 4"/>
          <p:cNvSpPr/>
          <p:nvPr/>
        </p:nvSpPr>
        <p:spPr>
          <a:xfrm>
            <a:off x="6193607" y="1284355"/>
            <a:ext cx="5883729" cy="54863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zh-TW" altLang="en-US"/>
          </a:p>
        </p:txBody>
      </p:sp>
      <p:sp>
        <p:nvSpPr>
          <p:cNvPr id="6" name="文字方塊 5"/>
          <p:cNvSpPr txBox="1"/>
          <p:nvPr/>
        </p:nvSpPr>
        <p:spPr>
          <a:xfrm>
            <a:off x="8108130" y="1073970"/>
            <a:ext cx="2054682"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zh-TW" altLang="en-US" sz="3200" smtClean="0">
                <a:latin typeface="Microsoft JhengHei" charset="-120"/>
                <a:ea typeface="Microsoft JhengHei" charset="-120"/>
                <a:cs typeface="Microsoft JhengHei" charset="-120"/>
              </a:rPr>
              <a:t>游離輻射</a:t>
            </a:r>
            <a:endParaRPr kumimoji="1" lang="zh-TW" altLang="en-US" sz="3200">
              <a:latin typeface="Microsoft JhengHei" charset="-120"/>
              <a:ea typeface="Microsoft JhengHei" charset="-120"/>
              <a:cs typeface="Microsoft JhengHei" charset="-120"/>
            </a:endParaRPr>
          </a:p>
        </p:txBody>
      </p:sp>
      <p:grpSp>
        <p:nvGrpSpPr>
          <p:cNvPr id="11" name="群組 10"/>
          <p:cNvGrpSpPr/>
          <p:nvPr/>
        </p:nvGrpSpPr>
        <p:grpSpPr>
          <a:xfrm>
            <a:off x="216021" y="1013240"/>
            <a:ext cx="5883729" cy="5696786"/>
            <a:chOff x="6161316" y="1161214"/>
            <a:chExt cx="5883729" cy="5696786"/>
          </a:xfrm>
        </p:grpSpPr>
        <p:sp>
          <p:nvSpPr>
            <p:cNvPr id="12" name="矩形 11"/>
            <p:cNvSpPr/>
            <p:nvPr/>
          </p:nvSpPr>
          <p:spPr>
            <a:xfrm>
              <a:off x="6161316" y="1371602"/>
              <a:ext cx="5883729" cy="548639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TW" altLang="en-US"/>
            </a:p>
          </p:txBody>
        </p:sp>
        <p:sp>
          <p:nvSpPr>
            <p:cNvPr id="13" name="文字方塊 12"/>
            <p:cNvSpPr txBox="1"/>
            <p:nvPr/>
          </p:nvSpPr>
          <p:spPr>
            <a:xfrm>
              <a:off x="8115846" y="1161214"/>
              <a:ext cx="2381251"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kumimoji="1" lang="zh-TW" altLang="en-US" sz="3200" dirty="0" smtClean="0">
                  <a:latin typeface="Microsoft JhengHei" charset="-120"/>
                  <a:ea typeface="Microsoft JhengHei" charset="-120"/>
                  <a:cs typeface="Microsoft JhengHei" charset="-120"/>
                </a:rPr>
                <a:t>非游離輻射</a:t>
              </a:r>
              <a:endParaRPr kumimoji="1" lang="zh-TW" altLang="en-US" sz="3200" dirty="0">
                <a:latin typeface="Microsoft JhengHei" charset="-120"/>
                <a:ea typeface="Microsoft JhengHei" charset="-120"/>
                <a:cs typeface="Microsoft JhengHei" charset="-120"/>
              </a:endParaRPr>
            </a:p>
          </p:txBody>
        </p:sp>
      </p:grpSp>
      <p:sp>
        <p:nvSpPr>
          <p:cNvPr id="35" name="矩形 34"/>
          <p:cNvSpPr/>
          <p:nvPr/>
        </p:nvSpPr>
        <p:spPr>
          <a:xfrm>
            <a:off x="7718076" y="6370274"/>
            <a:ext cx="3422155" cy="307777"/>
          </a:xfrm>
          <a:prstGeom prst="rect">
            <a:avLst/>
          </a:prstGeom>
        </p:spPr>
        <p:txBody>
          <a:bodyPr wrap="none">
            <a:spAutoFit/>
          </a:bodyPr>
          <a:lstStyle/>
          <a:p>
            <a:r>
              <a:rPr lang="zh-TW" altLang="en-US" sz="1400" smtClean="0">
                <a:solidFill>
                  <a:schemeClr val="bg1"/>
                </a:solidFill>
                <a:latin typeface="Microsoft JhengHei" charset="-120"/>
                <a:ea typeface="Microsoft JhengHei" charset="-120"/>
                <a:cs typeface="Microsoft JhengHei" charset="-120"/>
                <a:hlinkClick r:id="rId3"/>
              </a:rPr>
              <a:t>圖片來源：</a:t>
            </a:r>
            <a:r>
              <a:rPr lang="en-US" altLang="zh-TW" sz="1400" dirty="0" smtClean="0">
                <a:solidFill>
                  <a:schemeClr val="bg1"/>
                </a:solidFill>
                <a:latin typeface="Microsoft JhengHei" charset="-120"/>
                <a:ea typeface="Microsoft JhengHei" charset="-120"/>
                <a:cs typeface="Microsoft JhengHei" charset="-120"/>
                <a:hlinkClick r:id="rId3"/>
              </a:rPr>
              <a:t>www.windows2universe.org</a:t>
            </a:r>
            <a:endParaRPr lang="zh-TW" altLang="en-US" sz="1400" dirty="0">
              <a:solidFill>
                <a:schemeClr val="bg1"/>
              </a:solidFill>
              <a:latin typeface="Microsoft JhengHei" charset="-120"/>
              <a:ea typeface="Microsoft JhengHei" charset="-120"/>
              <a:cs typeface="Microsoft JhengHei" charset="-120"/>
            </a:endParaRPr>
          </a:p>
        </p:txBody>
      </p:sp>
      <p:grpSp>
        <p:nvGrpSpPr>
          <p:cNvPr id="36" name="群組 35"/>
          <p:cNvGrpSpPr/>
          <p:nvPr/>
        </p:nvGrpSpPr>
        <p:grpSpPr>
          <a:xfrm>
            <a:off x="6309479" y="1690610"/>
            <a:ext cx="5649045" cy="3911052"/>
            <a:chOff x="6492753" y="1468687"/>
            <a:chExt cx="5457904" cy="3733799"/>
          </a:xfrm>
        </p:grpSpPr>
        <p:pic>
          <p:nvPicPr>
            <p:cNvPr id="37" name="圖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2753" y="1468687"/>
              <a:ext cx="5457904" cy="3733799"/>
            </a:xfrm>
            <a:prstGeom prst="rect">
              <a:avLst/>
            </a:prstGeom>
          </p:spPr>
        </p:pic>
        <p:sp>
          <p:nvSpPr>
            <p:cNvPr id="38" name="文字方塊 37"/>
            <p:cNvSpPr txBox="1"/>
            <p:nvPr/>
          </p:nvSpPr>
          <p:spPr>
            <a:xfrm>
              <a:off x="8580112" y="1500552"/>
              <a:ext cx="1253067" cy="369332"/>
            </a:xfrm>
            <a:prstGeom prst="rect">
              <a:avLst/>
            </a:prstGeom>
            <a:noFill/>
          </p:spPr>
          <p:txBody>
            <a:bodyPr wrap="square" rtlCol="0">
              <a:spAutoFit/>
            </a:bodyPr>
            <a:lstStyle/>
            <a:p>
              <a:r>
                <a:rPr kumimoji="1" lang="zh-TW" altLang="en-US" dirty="0" smtClean="0">
                  <a:solidFill>
                    <a:srgbClr val="FF0000"/>
                  </a:solidFill>
                  <a:latin typeface="Microsoft JhengHei" charset="-120"/>
                  <a:ea typeface="Microsoft JhengHei" charset="-120"/>
                  <a:cs typeface="Microsoft JhengHei" charset="-120"/>
                </a:rPr>
                <a:t>間接傷害</a:t>
              </a:r>
              <a:endParaRPr kumimoji="1" lang="zh-TW" altLang="en-US" dirty="0">
                <a:solidFill>
                  <a:srgbClr val="FF0000"/>
                </a:solidFill>
                <a:latin typeface="Microsoft JhengHei" charset="-120"/>
                <a:ea typeface="Microsoft JhengHei" charset="-120"/>
                <a:cs typeface="Microsoft JhengHei" charset="-120"/>
              </a:endParaRPr>
            </a:p>
          </p:txBody>
        </p:sp>
        <p:sp>
          <p:nvSpPr>
            <p:cNvPr id="39" name="文字方塊 38"/>
            <p:cNvSpPr txBox="1"/>
            <p:nvPr/>
          </p:nvSpPr>
          <p:spPr>
            <a:xfrm>
              <a:off x="10456149" y="4451719"/>
              <a:ext cx="1253067" cy="369332"/>
            </a:xfrm>
            <a:prstGeom prst="rect">
              <a:avLst/>
            </a:prstGeom>
            <a:noFill/>
          </p:spPr>
          <p:txBody>
            <a:bodyPr wrap="square" rtlCol="0">
              <a:spAutoFit/>
            </a:bodyPr>
            <a:lstStyle/>
            <a:p>
              <a:r>
                <a:rPr kumimoji="1" lang="zh-TW" altLang="en-US" dirty="0" smtClean="0">
                  <a:solidFill>
                    <a:srgbClr val="FF0000"/>
                  </a:solidFill>
                  <a:latin typeface="Microsoft JhengHei" charset="-120"/>
                  <a:ea typeface="Microsoft JhengHei" charset="-120"/>
                  <a:cs typeface="Microsoft JhengHei" charset="-120"/>
                </a:rPr>
                <a:t>直接傷害</a:t>
              </a:r>
              <a:endParaRPr kumimoji="1" lang="zh-TW" altLang="en-US" dirty="0">
                <a:solidFill>
                  <a:srgbClr val="FF0000"/>
                </a:solidFill>
                <a:latin typeface="Microsoft JhengHei" charset="-120"/>
                <a:ea typeface="Microsoft JhengHei" charset="-120"/>
                <a:cs typeface="Microsoft JhengHei" charset="-120"/>
              </a:endParaRPr>
            </a:p>
          </p:txBody>
        </p:sp>
        <p:sp>
          <p:nvSpPr>
            <p:cNvPr id="40" name="文字方塊 39"/>
            <p:cNvSpPr txBox="1"/>
            <p:nvPr/>
          </p:nvSpPr>
          <p:spPr>
            <a:xfrm>
              <a:off x="9697712" y="2117452"/>
              <a:ext cx="1253067" cy="369332"/>
            </a:xfrm>
            <a:prstGeom prst="rect">
              <a:avLst/>
            </a:prstGeom>
            <a:noFill/>
          </p:spPr>
          <p:txBody>
            <a:bodyPr wrap="square" rtlCol="0">
              <a:spAutoFit/>
            </a:bodyPr>
            <a:lstStyle/>
            <a:p>
              <a:r>
                <a:rPr kumimoji="1" lang="zh-TW" altLang="en-US" dirty="0" smtClean="0">
                  <a:solidFill>
                    <a:schemeClr val="bg1"/>
                  </a:solidFill>
                  <a:latin typeface="Microsoft JhengHei" charset="-120"/>
                  <a:ea typeface="Microsoft JhengHei" charset="-120"/>
                  <a:cs typeface="Microsoft JhengHei" charset="-120"/>
                </a:rPr>
                <a:t>自由基</a:t>
              </a:r>
              <a:endParaRPr kumimoji="1" lang="zh-TW" altLang="en-US" dirty="0">
                <a:solidFill>
                  <a:schemeClr val="bg1"/>
                </a:solidFill>
                <a:latin typeface="Microsoft JhengHei" charset="-120"/>
                <a:ea typeface="Microsoft JhengHei" charset="-120"/>
                <a:cs typeface="Microsoft JhengHei" charset="-120"/>
              </a:endParaRPr>
            </a:p>
          </p:txBody>
        </p:sp>
      </p:grpSp>
      <p:sp>
        <p:nvSpPr>
          <p:cNvPr id="41" name="文字方塊 40"/>
          <p:cNvSpPr txBox="1"/>
          <p:nvPr/>
        </p:nvSpPr>
        <p:spPr>
          <a:xfrm>
            <a:off x="6428291" y="4416385"/>
            <a:ext cx="1253067" cy="400110"/>
          </a:xfrm>
          <a:prstGeom prst="rect">
            <a:avLst/>
          </a:prstGeom>
          <a:noFill/>
        </p:spPr>
        <p:txBody>
          <a:bodyPr wrap="square" rtlCol="0">
            <a:spAutoFit/>
          </a:bodyPr>
          <a:lstStyle/>
          <a:p>
            <a:r>
              <a:rPr kumimoji="1" lang="en-US" altLang="zh-TW" sz="2000" b="1" smtClean="0">
                <a:solidFill>
                  <a:schemeClr val="bg2">
                    <a:lumMod val="75000"/>
                  </a:schemeClr>
                </a:solidFill>
                <a:latin typeface="Microsoft JhengHei" charset="-120"/>
                <a:ea typeface="Microsoft JhengHei" charset="-120"/>
                <a:cs typeface="Microsoft JhengHei" charset="-120"/>
              </a:rPr>
              <a:t>DNA</a:t>
            </a:r>
            <a:endParaRPr kumimoji="1" lang="zh-TW" altLang="en-US" sz="2000" b="1" dirty="0">
              <a:solidFill>
                <a:schemeClr val="bg2">
                  <a:lumMod val="75000"/>
                </a:schemeClr>
              </a:solidFill>
              <a:latin typeface="Microsoft JhengHei" charset="-120"/>
              <a:ea typeface="Microsoft JhengHei" charset="-120"/>
              <a:cs typeface="Microsoft JhengHei" charset="-120"/>
            </a:endParaRPr>
          </a:p>
        </p:txBody>
      </p:sp>
      <p:sp>
        <p:nvSpPr>
          <p:cNvPr id="3" name="矩形 2"/>
          <p:cNvSpPr/>
          <p:nvPr/>
        </p:nvSpPr>
        <p:spPr>
          <a:xfrm>
            <a:off x="6190668" y="5601662"/>
            <a:ext cx="5886668" cy="1200329"/>
          </a:xfrm>
          <a:prstGeom prst="rect">
            <a:avLst/>
          </a:prstGeom>
        </p:spPr>
        <p:txBody>
          <a:bodyPr wrap="square">
            <a:spAutoFit/>
          </a:bodyPr>
          <a:lstStyle/>
          <a:p>
            <a:r>
              <a:rPr kumimoji="1" lang="en-US" altLang="zh-TW" sz="2400" dirty="0" smtClean="0">
                <a:latin typeface="Microsoft JhengHei" charset="-120"/>
                <a:ea typeface="Microsoft JhengHei" charset="-120"/>
                <a:cs typeface="Microsoft JhengHei" charset="-120"/>
              </a:rPr>
              <a:t>DNA</a:t>
            </a:r>
            <a:r>
              <a:rPr kumimoji="1" lang="zh-TW" altLang="en-US" sz="2400" dirty="0" smtClean="0">
                <a:latin typeface="Microsoft JhengHei" charset="-120"/>
                <a:ea typeface="Microsoft JhengHei" charset="-120"/>
                <a:cs typeface="Microsoft JhengHei" charset="-120"/>
              </a:rPr>
              <a:t>有修復的機制，但若無法修復或修復錯誤，影響了細胞組織，就會產生輻射的健康效應。</a:t>
            </a:r>
            <a:endParaRPr kumimoji="1" lang="en-US" altLang="zh-TW" sz="2400" dirty="0" smtClean="0">
              <a:latin typeface="Microsoft JhengHei" charset="-120"/>
              <a:ea typeface="Microsoft JhengHei" charset="-120"/>
              <a:cs typeface="Microsoft JhengHei" charset="-120"/>
            </a:endParaRPr>
          </a:p>
        </p:txBody>
      </p:sp>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1134" y="1675472"/>
            <a:ext cx="3154100" cy="2186161"/>
          </a:xfrm>
          <a:prstGeom prst="rect">
            <a:avLst/>
          </a:prstGeom>
        </p:spPr>
      </p:pic>
      <p:pic>
        <p:nvPicPr>
          <p:cNvPr id="42" name="圖片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186" y="1650146"/>
            <a:ext cx="2079377" cy="1977284"/>
          </a:xfrm>
          <a:prstGeom prst="ellipse">
            <a:avLst/>
          </a:prstGeom>
          <a:ln>
            <a:noFill/>
          </a:ln>
          <a:effectLst>
            <a:softEdge rad="112500"/>
          </a:effectLst>
        </p:spPr>
      </p:pic>
      <p:sp>
        <p:nvSpPr>
          <p:cNvPr id="43" name="矩形 42"/>
          <p:cNvSpPr/>
          <p:nvPr/>
        </p:nvSpPr>
        <p:spPr>
          <a:xfrm>
            <a:off x="-14543" y="3737423"/>
            <a:ext cx="6124529" cy="461665"/>
          </a:xfrm>
          <a:prstGeom prst="rect">
            <a:avLst/>
          </a:prstGeom>
        </p:spPr>
        <p:txBody>
          <a:bodyPr wrap="square">
            <a:spAutoFit/>
          </a:bodyPr>
          <a:lstStyle/>
          <a:p>
            <a:r>
              <a:rPr kumimoji="1" lang="zh-TW" altLang="en-US" sz="2400" b="1" dirty="0" smtClean="0">
                <a:solidFill>
                  <a:srgbClr val="FF0000"/>
                </a:solidFill>
                <a:latin typeface="Microsoft JhengHei" charset="-120"/>
                <a:ea typeface="Microsoft JhengHei" charset="-120"/>
                <a:cs typeface="Microsoft JhengHei" charset="-120"/>
              </a:rPr>
              <a:t>紫外線</a:t>
            </a:r>
            <a:r>
              <a:rPr kumimoji="1" lang="zh-TW" altLang="en-US" sz="2400" dirty="0" smtClean="0">
                <a:latin typeface="Microsoft JhengHei" charset="-120"/>
                <a:ea typeface="Microsoft JhengHei" charset="-120"/>
                <a:cs typeface="Microsoft JhengHei" charset="-120"/>
              </a:rPr>
              <a:t>照射可使</a:t>
            </a:r>
            <a:r>
              <a:rPr kumimoji="1" lang="en-US" altLang="zh-TW" sz="2400" dirty="0" smtClean="0">
                <a:latin typeface="Microsoft JhengHei" charset="-120"/>
                <a:ea typeface="Microsoft JhengHei" charset="-120"/>
                <a:cs typeface="Microsoft JhengHei" charset="-120"/>
              </a:rPr>
              <a:t>DNA</a:t>
            </a:r>
            <a:r>
              <a:rPr kumimoji="1" lang="zh-TW" altLang="en-US" sz="2400" dirty="0" smtClean="0">
                <a:latin typeface="Microsoft JhengHei" charset="-120"/>
                <a:ea typeface="Microsoft JhengHei" charset="-120"/>
                <a:cs typeface="Microsoft JhengHei" charset="-120"/>
              </a:rPr>
              <a:t>的鍵結產生微小的變化。</a:t>
            </a:r>
            <a:endParaRPr kumimoji="1" lang="en-US" altLang="zh-TW" sz="2400" dirty="0" smtClean="0">
              <a:latin typeface="Microsoft JhengHei" charset="-120"/>
              <a:ea typeface="Microsoft JhengHei" charset="-120"/>
              <a:cs typeface="Microsoft JhengHei" charset="-120"/>
            </a:endParaRPr>
          </a:p>
        </p:txBody>
      </p:sp>
      <p:sp>
        <p:nvSpPr>
          <p:cNvPr id="44" name="矩形 43"/>
          <p:cNvSpPr/>
          <p:nvPr/>
        </p:nvSpPr>
        <p:spPr>
          <a:xfrm>
            <a:off x="2563307" y="1675472"/>
            <a:ext cx="1189159"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kumimoji="1" lang="zh-TW" altLang="en-US" sz="2400" smtClean="0">
                <a:latin typeface="Microsoft JhengHei" charset="-120"/>
                <a:ea typeface="Microsoft JhengHei" charset="-120"/>
                <a:cs typeface="Microsoft JhengHei" charset="-120"/>
              </a:rPr>
              <a:t>照射前</a:t>
            </a:r>
            <a:endParaRPr kumimoji="1" lang="en-US" altLang="zh-TW" sz="2400" dirty="0" smtClean="0">
              <a:latin typeface="Microsoft JhengHei" charset="-120"/>
              <a:ea typeface="Microsoft JhengHei" charset="-120"/>
              <a:cs typeface="Microsoft JhengHei" charset="-120"/>
            </a:endParaRPr>
          </a:p>
        </p:txBody>
      </p:sp>
      <p:sp>
        <p:nvSpPr>
          <p:cNvPr id="45" name="矩形 44"/>
          <p:cNvSpPr/>
          <p:nvPr/>
        </p:nvSpPr>
        <p:spPr>
          <a:xfrm>
            <a:off x="4479506" y="1658745"/>
            <a:ext cx="1189159"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kumimoji="1" lang="zh-TW" altLang="en-US" sz="2400" dirty="0" smtClean="0">
                <a:latin typeface="Microsoft JhengHei" charset="-120"/>
                <a:ea typeface="Microsoft JhengHei" charset="-120"/>
                <a:cs typeface="Microsoft JhengHei" charset="-120"/>
              </a:rPr>
              <a:t>照射後</a:t>
            </a:r>
            <a:endParaRPr kumimoji="1" lang="en-US" altLang="zh-TW" sz="2400" dirty="0" smtClean="0">
              <a:latin typeface="Microsoft JhengHei" charset="-120"/>
              <a:ea typeface="Microsoft JhengHei" charset="-120"/>
              <a:cs typeface="Microsoft JhengHei" charset="-120"/>
            </a:endParaRPr>
          </a:p>
        </p:txBody>
      </p:sp>
      <p:sp>
        <p:nvSpPr>
          <p:cNvPr id="7" name="矩形 6"/>
          <p:cNvSpPr/>
          <p:nvPr/>
        </p:nvSpPr>
        <p:spPr>
          <a:xfrm>
            <a:off x="-26894" y="5202120"/>
            <a:ext cx="6309479" cy="1569660"/>
          </a:xfrm>
          <a:prstGeom prst="rect">
            <a:avLst/>
          </a:prstGeom>
        </p:spPr>
        <p:txBody>
          <a:bodyPr wrap="square">
            <a:spAutoFit/>
          </a:bodyPr>
          <a:lstStyle/>
          <a:p>
            <a:r>
              <a:rPr lang="zh-TW" altLang="en-US" sz="2400" dirty="0" smtClean="0">
                <a:latin typeface="Microsoft JhengHei" charset="-120"/>
                <a:ea typeface="Microsoft JhengHei" charset="-120"/>
                <a:cs typeface="Microsoft JhengHei" charset="-120"/>
              </a:rPr>
              <a:t>能量較高的</a:t>
            </a:r>
            <a:r>
              <a:rPr lang="zh-TW" altLang="en-US" sz="2400" b="1" dirty="0" smtClean="0">
                <a:solidFill>
                  <a:srgbClr val="FF0000"/>
                </a:solidFill>
                <a:latin typeface="Microsoft JhengHei" charset="-120"/>
                <a:ea typeface="Microsoft JhengHei" charset="-120"/>
                <a:cs typeface="Microsoft JhengHei" charset="-120"/>
              </a:rPr>
              <a:t>射頻電磁波</a:t>
            </a:r>
            <a:r>
              <a:rPr lang="zh-TW" altLang="en-US" sz="2400" dirty="0" smtClean="0">
                <a:latin typeface="Microsoft JhengHei" charset="-120"/>
                <a:ea typeface="Microsoft JhengHei" charset="-120"/>
                <a:cs typeface="Microsoft JhengHei" charset="-120"/>
              </a:rPr>
              <a:t>不會破壞生物細胞分子，但會有</a:t>
            </a:r>
            <a:r>
              <a:rPr lang="zh-TW" altLang="en-US" sz="2400" b="1" dirty="0" smtClean="0">
                <a:solidFill>
                  <a:srgbClr val="0070C0"/>
                </a:solidFill>
                <a:latin typeface="Microsoft JhengHei" charset="-120"/>
                <a:ea typeface="Microsoft JhengHei" charset="-120"/>
                <a:cs typeface="Microsoft JhengHei" charset="-120"/>
              </a:rPr>
              <a:t>熱效應</a:t>
            </a:r>
            <a:r>
              <a:rPr lang="zh-TW" altLang="en-US" sz="2400" dirty="0" smtClean="0">
                <a:latin typeface="Microsoft JhengHei" charset="-120"/>
                <a:ea typeface="Microsoft JhengHei" charset="-120"/>
                <a:cs typeface="Microsoft JhengHei" charset="-120"/>
              </a:rPr>
              <a:t>造成接觸部位表面溫度上昇。</a:t>
            </a:r>
            <a:endParaRPr lang="en-US" altLang="zh-TW" sz="2400" dirty="0" smtClean="0">
              <a:latin typeface="Microsoft JhengHei" charset="-120"/>
              <a:ea typeface="Microsoft JhengHei" charset="-120"/>
              <a:cs typeface="Microsoft JhengHei" charset="-120"/>
            </a:endParaRPr>
          </a:p>
          <a:p>
            <a:r>
              <a:rPr lang="zh-TW" altLang="en-US" sz="2400" dirty="0">
                <a:latin typeface="Microsoft JhengHei" charset="-120"/>
                <a:ea typeface="Microsoft JhengHei" charset="-120"/>
                <a:cs typeface="Microsoft JhengHei" charset="-120"/>
              </a:rPr>
              <a:t>能量較低</a:t>
            </a:r>
            <a:r>
              <a:rPr lang="zh-TW" altLang="en-US" sz="2400" dirty="0" smtClean="0">
                <a:latin typeface="Microsoft JhengHei" charset="-120"/>
                <a:ea typeface="Microsoft JhengHei" charset="-120"/>
                <a:cs typeface="Microsoft JhengHei" charset="-120"/>
              </a:rPr>
              <a:t>的</a:t>
            </a:r>
            <a:r>
              <a:rPr lang="zh-TW" altLang="en-US" sz="2400" b="1" dirty="0" smtClean="0">
                <a:solidFill>
                  <a:srgbClr val="FF0000"/>
                </a:solidFill>
                <a:latin typeface="Microsoft JhengHei" charset="-120"/>
                <a:ea typeface="Microsoft JhengHei" charset="-120"/>
                <a:cs typeface="Microsoft JhengHei" charset="-120"/>
              </a:rPr>
              <a:t>極低頻磁場</a:t>
            </a:r>
            <a:r>
              <a:rPr lang="zh-TW" altLang="en-US" sz="2400" dirty="0" smtClean="0">
                <a:latin typeface="Microsoft JhengHei" charset="-120"/>
                <a:ea typeface="Microsoft JhengHei" charset="-120"/>
                <a:cs typeface="Microsoft JhengHei" charset="-120"/>
              </a:rPr>
              <a:t>不會</a:t>
            </a:r>
            <a:r>
              <a:rPr lang="zh-TW" altLang="en-US" sz="2400" dirty="0">
                <a:latin typeface="Microsoft JhengHei" charset="-120"/>
                <a:ea typeface="Microsoft JhengHei" charset="-120"/>
                <a:cs typeface="Microsoft JhengHei" charset="-120"/>
              </a:rPr>
              <a:t>有</a:t>
            </a:r>
            <a:r>
              <a:rPr lang="zh-TW" altLang="en-US" sz="2400" dirty="0" smtClean="0">
                <a:latin typeface="Microsoft JhengHei" charset="-120"/>
                <a:ea typeface="Microsoft JhengHei" charset="-120"/>
                <a:cs typeface="Microsoft JhengHei" charset="-120"/>
              </a:rPr>
              <a:t>熱效應</a:t>
            </a:r>
            <a:r>
              <a:rPr lang="zh-TW" altLang="en-US" sz="2400" dirty="0" smtClean="0">
                <a:latin typeface="Microsoft JhengHei"/>
                <a:ea typeface="Microsoft JhengHei"/>
                <a:cs typeface="Microsoft JhengHei" charset="-120"/>
              </a:rPr>
              <a:t>，也不會破壞生物細胞。</a:t>
            </a:r>
            <a:endParaRPr lang="en-US" altLang="zh-TW" sz="2400" dirty="0" smtClean="0">
              <a:latin typeface="Microsoft JhengHei" charset="-120"/>
              <a:ea typeface="Microsoft JhengHei" charset="-120"/>
              <a:cs typeface="Microsoft JhengHei" charset="-120"/>
            </a:endParaRPr>
          </a:p>
        </p:txBody>
      </p:sp>
      <p:pic>
        <p:nvPicPr>
          <p:cNvPr id="8" name="圖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442" y="4312650"/>
            <a:ext cx="1483690" cy="956590"/>
          </a:xfrm>
          <a:prstGeom prst="rect">
            <a:avLst/>
          </a:prstGeom>
        </p:spPr>
      </p:pic>
      <p:pic>
        <p:nvPicPr>
          <p:cNvPr id="9" name="圖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4042" y="4266235"/>
            <a:ext cx="1236193" cy="988955"/>
          </a:xfrm>
          <a:prstGeom prst="rect">
            <a:avLst/>
          </a:prstGeom>
        </p:spPr>
      </p:pic>
      <p:pic>
        <p:nvPicPr>
          <p:cNvPr id="14" name="圖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6289" y="4249643"/>
            <a:ext cx="1879821" cy="964011"/>
          </a:xfrm>
          <a:prstGeom prst="rect">
            <a:avLst/>
          </a:prstGeom>
        </p:spPr>
      </p:pic>
      <p:sp>
        <p:nvSpPr>
          <p:cNvPr id="46" name="矩形 45"/>
          <p:cNvSpPr/>
          <p:nvPr/>
        </p:nvSpPr>
        <p:spPr>
          <a:xfrm>
            <a:off x="1057766" y="4906503"/>
            <a:ext cx="888336"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kumimoji="1" lang="zh-TW" altLang="en-US" dirty="0" smtClean="0">
                <a:latin typeface="Microsoft JhengHei" charset="-120"/>
                <a:ea typeface="Microsoft JhengHei" charset="-120"/>
                <a:cs typeface="Microsoft JhengHei" charset="-120"/>
              </a:rPr>
              <a:t>可見光</a:t>
            </a:r>
            <a:endParaRPr kumimoji="1" lang="en-US" altLang="zh-TW" dirty="0" smtClean="0">
              <a:latin typeface="Microsoft JhengHei" charset="-120"/>
              <a:ea typeface="Microsoft JhengHei" charset="-120"/>
              <a:cs typeface="Microsoft JhengHei" charset="-120"/>
            </a:endParaRPr>
          </a:p>
        </p:txBody>
      </p:sp>
      <p:sp>
        <p:nvSpPr>
          <p:cNvPr id="47" name="矩形 46"/>
          <p:cNvSpPr/>
          <p:nvPr/>
        </p:nvSpPr>
        <p:spPr>
          <a:xfrm>
            <a:off x="2897036" y="4284646"/>
            <a:ext cx="872864"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kumimoji="1" lang="zh-TW" altLang="en-US" smtClean="0">
                <a:latin typeface="Microsoft JhengHei" charset="-120"/>
                <a:ea typeface="Microsoft JhengHei" charset="-120"/>
                <a:cs typeface="Microsoft JhengHei" charset="-120"/>
              </a:rPr>
              <a:t>紅外線</a:t>
            </a:r>
            <a:endParaRPr kumimoji="1" lang="en-US" altLang="zh-TW" dirty="0" smtClean="0">
              <a:latin typeface="Microsoft JhengHei" charset="-120"/>
              <a:ea typeface="Microsoft JhengHei" charset="-120"/>
              <a:cs typeface="Microsoft JhengHei" charset="-120"/>
            </a:endParaRPr>
          </a:p>
        </p:txBody>
      </p:sp>
      <p:sp>
        <p:nvSpPr>
          <p:cNvPr id="48" name="矩形 47"/>
          <p:cNvSpPr/>
          <p:nvPr/>
        </p:nvSpPr>
        <p:spPr>
          <a:xfrm>
            <a:off x="3797477" y="4860088"/>
            <a:ext cx="764892"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kumimoji="1" lang="zh-TW" altLang="en-US" smtClean="0">
                <a:latin typeface="Microsoft JhengHei" charset="-120"/>
                <a:ea typeface="Microsoft JhengHei" charset="-120"/>
                <a:cs typeface="Microsoft JhengHei" charset="-120"/>
              </a:rPr>
              <a:t>微波</a:t>
            </a:r>
            <a:endParaRPr kumimoji="1" lang="en-US" altLang="zh-TW" dirty="0" smtClean="0">
              <a:latin typeface="Microsoft JhengHei" charset="-120"/>
              <a:ea typeface="Microsoft JhengHei" charset="-120"/>
              <a:cs typeface="Microsoft JhengHei" charset="-120"/>
            </a:endParaRPr>
          </a:p>
        </p:txBody>
      </p:sp>
      <p:sp>
        <p:nvSpPr>
          <p:cNvPr id="49" name="矩形 48"/>
          <p:cNvSpPr/>
          <p:nvPr/>
        </p:nvSpPr>
        <p:spPr>
          <a:xfrm>
            <a:off x="2194643" y="6443968"/>
            <a:ext cx="4134465" cy="307777"/>
          </a:xfrm>
          <a:prstGeom prst="rect">
            <a:avLst/>
          </a:prstGeom>
        </p:spPr>
        <p:txBody>
          <a:bodyPr wrap="none">
            <a:spAutoFit/>
          </a:bodyPr>
          <a:lstStyle/>
          <a:p>
            <a:r>
              <a:rPr lang="zh-TW" altLang="en-US" sz="1400" dirty="0" smtClean="0">
                <a:latin typeface="Microsoft JhengHei" charset="-120"/>
                <a:ea typeface="Microsoft JhengHei" charset="-120"/>
                <a:cs typeface="Microsoft JhengHei" charset="-120"/>
                <a:hlinkClick r:id="rId3"/>
              </a:rPr>
              <a:t>資料來源：</a:t>
            </a:r>
            <a:r>
              <a:rPr lang="zh-TW" altLang="en-US" sz="1400" dirty="0" smtClean="0">
                <a:latin typeface="Microsoft JhengHei" charset="-120"/>
                <a:ea typeface="Microsoft JhengHei" charset="-120"/>
                <a:cs typeface="Microsoft JhengHei" charset="-120"/>
              </a:rPr>
              <a:t>維基百科、非屬原子能游離輻射管制網</a:t>
            </a:r>
            <a:endParaRPr lang="zh-TW" altLang="en-US" sz="1400" dirty="0">
              <a:latin typeface="Microsoft JhengHei" charset="-120"/>
              <a:ea typeface="Microsoft JhengHei" charset="-120"/>
              <a:cs typeface="Microsoft JhengHei" charset="-120"/>
            </a:endParaRPr>
          </a:p>
        </p:txBody>
      </p:sp>
      <p:sp>
        <p:nvSpPr>
          <p:cNvPr id="15" name="投影片編號版面配置區 14"/>
          <p:cNvSpPr>
            <a:spLocks noGrp="1"/>
          </p:cNvSpPr>
          <p:nvPr>
            <p:ph type="sldNum" sz="quarter" idx="12"/>
          </p:nvPr>
        </p:nvSpPr>
        <p:spPr>
          <a:xfrm>
            <a:off x="9363897" y="6421247"/>
            <a:ext cx="2743200" cy="365125"/>
          </a:xfrm>
        </p:spPr>
        <p:txBody>
          <a:bodyPr/>
          <a:lstStyle/>
          <a:p>
            <a:fld id="{C2CFC4E7-F001-2345-8ED3-FB07577322E5}" type="slidenum">
              <a:rPr kumimoji="1" lang="zh-TW" altLang="en-US" smtClean="0"/>
              <a:pPr/>
              <a:t>16</a:t>
            </a:fld>
            <a:endParaRPr kumimoji="1" lang="zh-TW" altLang="en-US" dirty="0"/>
          </a:p>
        </p:txBody>
      </p:sp>
    </p:spTree>
    <p:extLst>
      <p:ext uri="{BB962C8B-B14F-4D97-AF65-F5344CB8AC3E}">
        <p14:creationId xmlns:p14="http://schemas.microsoft.com/office/powerpoint/2010/main" val="2120003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800" y="503114"/>
            <a:ext cx="10820400" cy="1293028"/>
          </a:xfrm>
        </p:spPr>
        <p:txBody>
          <a:bodyPr/>
          <a:lstStyle/>
          <a:p>
            <a:r>
              <a:rPr kumimoji="1" lang="zh-TW" altLang="en-US" dirty="0" smtClean="0"/>
              <a:t>輻射有什麼特性？</a:t>
            </a:r>
            <a:endParaRPr kumimoji="1" lang="zh-TW" altLang="en-US" dirty="0"/>
          </a:p>
        </p:txBody>
      </p:sp>
      <p:grpSp>
        <p:nvGrpSpPr>
          <p:cNvPr id="21" name="群組 20"/>
          <p:cNvGrpSpPr/>
          <p:nvPr/>
        </p:nvGrpSpPr>
        <p:grpSpPr>
          <a:xfrm>
            <a:off x="1175656" y="1714495"/>
            <a:ext cx="10229849" cy="739537"/>
            <a:chOff x="1175656" y="2057401"/>
            <a:chExt cx="10229849" cy="739537"/>
          </a:xfrm>
        </p:grpSpPr>
        <p:sp>
          <p:nvSpPr>
            <p:cNvPr id="5" name="文字方塊 4"/>
            <p:cNvSpPr txBox="1"/>
            <p:nvPr/>
          </p:nvSpPr>
          <p:spPr>
            <a:xfrm>
              <a:off x="1175656" y="2057401"/>
              <a:ext cx="1861457" cy="707886"/>
            </a:xfrm>
            <a:prstGeom prst="rect">
              <a:avLst/>
            </a:prstGeom>
            <a:noFill/>
          </p:spPr>
          <p:txBody>
            <a:bodyPr wrap="square" rtlCol="0">
              <a:spAutoFit/>
            </a:bodyPr>
            <a:lstStyle/>
            <a:p>
              <a:r>
                <a:rPr kumimoji="1" lang="zh-TW" altLang="en-US" sz="4000" b="1" smtClean="0">
                  <a:ln w="13462">
                    <a:solidFill>
                      <a:schemeClr val="bg1"/>
                    </a:solidFill>
                    <a:prstDash val="solid"/>
                  </a:ln>
                  <a:solidFill>
                    <a:schemeClr val="tx1">
                      <a:lumMod val="85000"/>
                      <a:lumOff val="15000"/>
                    </a:schemeClr>
                  </a:solidFill>
                  <a:effectLst>
                    <a:glow rad="63500">
                      <a:schemeClr val="accent2">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無色</a:t>
              </a:r>
              <a:endParaRPr kumimoji="1" lang="zh-TW" altLang="en-US" sz="4000" b="1">
                <a:ln w="13462">
                  <a:solidFill>
                    <a:schemeClr val="bg1"/>
                  </a:solidFill>
                  <a:prstDash val="solid"/>
                </a:ln>
                <a:solidFill>
                  <a:schemeClr val="tx1">
                    <a:lumMod val="85000"/>
                    <a:lumOff val="15000"/>
                  </a:schemeClr>
                </a:solidFill>
                <a:effectLst>
                  <a:glow rad="63500">
                    <a:schemeClr val="accent2">
                      <a:satMod val="175000"/>
                      <a:alpha val="40000"/>
                    </a:schemeClr>
                  </a:glow>
                  <a:outerShdw dist="38100" dir="2700000" algn="bl" rotWithShape="0">
                    <a:schemeClr val="accent5"/>
                  </a:outerShdw>
                </a:effectLst>
                <a:latin typeface="Microsoft JhengHei" charset="-120"/>
                <a:ea typeface="Microsoft JhengHei" charset="-120"/>
                <a:cs typeface="Microsoft JhengHei" charset="-120"/>
              </a:endParaRPr>
            </a:p>
          </p:txBody>
        </p:sp>
        <p:sp>
          <p:nvSpPr>
            <p:cNvPr id="7" name="文字方塊 6"/>
            <p:cNvSpPr txBox="1"/>
            <p:nvPr/>
          </p:nvSpPr>
          <p:spPr>
            <a:xfrm>
              <a:off x="4036392" y="2089052"/>
              <a:ext cx="1861457" cy="707886"/>
            </a:xfrm>
            <a:prstGeom prst="rect">
              <a:avLst/>
            </a:prstGeom>
            <a:noFill/>
          </p:spPr>
          <p:txBody>
            <a:bodyPr wrap="square" rtlCol="0">
              <a:spAutoFit/>
            </a:bodyPr>
            <a:lstStyle/>
            <a:p>
              <a:r>
                <a:rPr kumimoji="1" lang="zh-TW" altLang="en-US" sz="4000" b="1" dirty="0" smtClean="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無味</a:t>
              </a:r>
              <a:endParaRPr kumimoji="1" lang="zh-TW" altLang="en-US" sz="40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effectLst>
                <a:latin typeface="Microsoft JhengHei" charset="-120"/>
                <a:ea typeface="Microsoft JhengHei" charset="-120"/>
                <a:cs typeface="Microsoft JhengHei" charset="-120"/>
              </a:endParaRPr>
            </a:p>
          </p:txBody>
        </p:sp>
        <p:sp>
          <p:nvSpPr>
            <p:cNvPr id="8" name="文字方塊 7"/>
            <p:cNvSpPr txBox="1"/>
            <p:nvPr/>
          </p:nvSpPr>
          <p:spPr>
            <a:xfrm>
              <a:off x="6999516" y="2057401"/>
              <a:ext cx="1861457" cy="707886"/>
            </a:xfrm>
            <a:prstGeom prst="rect">
              <a:avLst/>
            </a:prstGeom>
            <a:noFill/>
          </p:spPr>
          <p:txBody>
            <a:bodyPr wrap="square" rtlCol="0">
              <a:spAutoFit/>
            </a:bodyPr>
            <a:lstStyle/>
            <a:p>
              <a:r>
                <a:rPr kumimoji="1" lang="zh-TW" altLang="en-US" sz="4000" b="1" dirty="0" smtClean="0">
                  <a:ln w="13462">
                    <a:solidFill>
                      <a:schemeClr val="bg1"/>
                    </a:solidFill>
                    <a:prstDash val="solid"/>
                  </a:ln>
                  <a:solidFill>
                    <a:schemeClr val="tx1">
                      <a:lumMod val="85000"/>
                      <a:lumOff val="15000"/>
                    </a:schemeClr>
                  </a:solidFill>
                  <a:effectLst>
                    <a:glow rad="63500">
                      <a:schemeClr val="accent3">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無聲</a:t>
              </a:r>
              <a:endParaRPr kumimoji="1" lang="zh-TW" altLang="en-US" sz="4000" b="1" dirty="0">
                <a:ln w="13462">
                  <a:solidFill>
                    <a:schemeClr val="bg1"/>
                  </a:solidFill>
                  <a:prstDash val="solid"/>
                </a:ln>
                <a:solidFill>
                  <a:schemeClr val="tx1">
                    <a:lumMod val="85000"/>
                    <a:lumOff val="15000"/>
                  </a:schemeClr>
                </a:solidFill>
                <a:effectLst>
                  <a:glow rad="63500">
                    <a:schemeClr val="accent3">
                      <a:satMod val="175000"/>
                      <a:alpha val="40000"/>
                    </a:schemeClr>
                  </a:glow>
                  <a:outerShdw dist="38100" dir="2700000" algn="bl" rotWithShape="0">
                    <a:schemeClr val="accent5"/>
                  </a:outerShdw>
                </a:effectLst>
                <a:latin typeface="Microsoft JhengHei" charset="-120"/>
                <a:ea typeface="Microsoft JhengHei" charset="-120"/>
                <a:cs typeface="Microsoft JhengHei" charset="-120"/>
              </a:endParaRPr>
            </a:p>
          </p:txBody>
        </p:sp>
        <p:sp>
          <p:nvSpPr>
            <p:cNvPr id="9" name="文字方塊 8"/>
            <p:cNvSpPr txBox="1"/>
            <p:nvPr/>
          </p:nvSpPr>
          <p:spPr>
            <a:xfrm>
              <a:off x="9544048" y="2073733"/>
              <a:ext cx="1861457" cy="707886"/>
            </a:xfrm>
            <a:prstGeom prst="rect">
              <a:avLst/>
            </a:prstGeom>
            <a:noFill/>
          </p:spPr>
          <p:txBody>
            <a:bodyPr wrap="square" rtlCol="0">
              <a:spAutoFit/>
            </a:bodyPr>
            <a:lstStyle/>
            <a:p>
              <a:r>
                <a:rPr kumimoji="1" lang="zh-TW" altLang="en-US" sz="4000" b="1" smtClean="0">
                  <a:ln w="13462">
                    <a:solidFill>
                      <a:schemeClr val="bg1"/>
                    </a:solidFill>
                    <a:prstDash val="solid"/>
                  </a:ln>
                  <a:solidFill>
                    <a:schemeClr val="tx1">
                      <a:lumMod val="85000"/>
                      <a:lumOff val="15000"/>
                    </a:schemeClr>
                  </a:solidFill>
                  <a:effectLst>
                    <a:glow rad="63500">
                      <a:schemeClr val="accent6">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無形</a:t>
              </a:r>
              <a:endParaRPr kumimoji="1" lang="zh-TW" altLang="en-US" sz="4000" b="1" dirty="0">
                <a:ln w="13462">
                  <a:solidFill>
                    <a:schemeClr val="bg1"/>
                  </a:solidFill>
                  <a:prstDash val="solid"/>
                </a:ln>
                <a:solidFill>
                  <a:schemeClr val="tx1">
                    <a:lumMod val="85000"/>
                    <a:lumOff val="15000"/>
                  </a:schemeClr>
                </a:solidFill>
                <a:effectLst>
                  <a:glow rad="63500">
                    <a:schemeClr val="accent6">
                      <a:satMod val="175000"/>
                      <a:alpha val="40000"/>
                    </a:schemeClr>
                  </a:glow>
                  <a:outerShdw dist="38100" dir="2700000" algn="bl" rotWithShape="0">
                    <a:schemeClr val="accent5"/>
                  </a:outerShdw>
                </a:effectLst>
                <a:latin typeface="Microsoft JhengHei" charset="-120"/>
                <a:ea typeface="Microsoft JhengHei" charset="-120"/>
                <a:cs typeface="Microsoft JhengHei" charset="-120"/>
              </a:endParaRPr>
            </a:p>
          </p:txBody>
        </p:sp>
      </p:grpSp>
      <p:sp>
        <p:nvSpPr>
          <p:cNvPr id="12" name="文字方塊 11"/>
          <p:cNvSpPr txBox="1"/>
          <p:nvPr/>
        </p:nvSpPr>
        <p:spPr>
          <a:xfrm>
            <a:off x="857617" y="6456057"/>
            <a:ext cx="10941547" cy="338554"/>
          </a:xfrm>
          <a:prstGeom prst="rect">
            <a:avLst/>
          </a:prstGeom>
          <a:noFill/>
        </p:spPr>
        <p:txBody>
          <a:bodyPr wrap="square" rtlCol="0">
            <a:spAutoFit/>
          </a:bodyPr>
          <a:lstStyle/>
          <a:p>
            <a:r>
              <a:rPr kumimoji="1" lang="zh-TW" altLang="en-US" sz="1600" dirty="0" smtClean="0">
                <a:latin typeface="Microsoft JhengHei" charset="-120"/>
                <a:ea typeface="Microsoft JhengHei" charset="-120"/>
                <a:cs typeface="Microsoft JhengHei" charset="-120"/>
              </a:rPr>
              <a:t>圖片來源：</a:t>
            </a:r>
            <a:r>
              <a:rPr lang="en-US" altLang="zh-TW" sz="1600" dirty="0" smtClean="0">
                <a:hlinkClick r:id="rId3"/>
              </a:rPr>
              <a:t>www.tp1o.com</a:t>
            </a:r>
            <a:r>
              <a:rPr lang="zh-TW" altLang="en-US" sz="1600" dirty="0" smtClean="0"/>
              <a:t>、</a:t>
            </a:r>
            <a:r>
              <a:rPr lang="en-US" altLang="zh-TW" sz="1600" dirty="0">
                <a:hlinkClick r:id="rId4"/>
              </a:rPr>
              <a:t>cn.depositphotos.com</a:t>
            </a:r>
            <a:r>
              <a:rPr lang="zh-TW" altLang="en-US" sz="1600" dirty="0" smtClean="0"/>
              <a:t>、</a:t>
            </a:r>
            <a:r>
              <a:rPr lang="en-US" altLang="zh-TW" sz="1600" dirty="0" smtClean="0">
                <a:hlinkClick r:id="rId5"/>
              </a:rPr>
              <a:t>www.dianliwenmi.com</a:t>
            </a:r>
            <a:r>
              <a:rPr lang="zh-TW" altLang="en-US" sz="1600" dirty="0" smtClean="0"/>
              <a:t>、</a:t>
            </a:r>
            <a:r>
              <a:rPr lang="en-US" altLang="zh-TW" sz="1600" dirty="0">
                <a:hlinkClick r:id="rId6"/>
              </a:rPr>
              <a:t>katongokshoushi.sokutu.com</a:t>
            </a:r>
            <a:endParaRPr kumimoji="1" lang="en-US" altLang="zh-TW" sz="1600" dirty="0" smtClean="0">
              <a:latin typeface="Microsoft JhengHei" charset="-120"/>
              <a:ea typeface="Microsoft JhengHei" charset="-120"/>
              <a:cs typeface="Microsoft JhengHei" charset="-120"/>
            </a:endParaRPr>
          </a:p>
        </p:txBody>
      </p:sp>
      <p:grpSp>
        <p:nvGrpSpPr>
          <p:cNvPr id="23" name="群組 22"/>
          <p:cNvGrpSpPr/>
          <p:nvPr/>
        </p:nvGrpSpPr>
        <p:grpSpPr>
          <a:xfrm>
            <a:off x="821870" y="2435511"/>
            <a:ext cx="10387406" cy="2280027"/>
            <a:chOff x="821870" y="2745759"/>
            <a:chExt cx="10387406" cy="2280027"/>
          </a:xfrm>
        </p:grpSpPr>
        <p:pic>
          <p:nvPicPr>
            <p:cNvPr id="10" name="圖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870" y="2869988"/>
              <a:ext cx="1970313" cy="1522515"/>
            </a:xfrm>
            <a:prstGeom prst="rect">
              <a:avLst/>
            </a:prstGeom>
          </p:spPr>
        </p:pic>
        <p:sp>
          <p:nvSpPr>
            <p:cNvPr id="11" name="文字方塊 10"/>
            <p:cNvSpPr txBox="1"/>
            <p:nvPr/>
          </p:nvSpPr>
          <p:spPr>
            <a:xfrm>
              <a:off x="979714" y="4286249"/>
              <a:ext cx="1861457" cy="707886"/>
            </a:xfrm>
            <a:prstGeom prst="rect">
              <a:avLst/>
            </a:prstGeom>
            <a:noFill/>
          </p:spPr>
          <p:txBody>
            <a:bodyPr wrap="square" rtlCol="0">
              <a:spAutoFit/>
            </a:bodyPr>
            <a:lstStyle/>
            <a:p>
              <a:r>
                <a:rPr kumimoji="1" lang="zh-TW" altLang="en-US" sz="4000" b="1" dirty="0" smtClean="0">
                  <a:ln w="13462">
                    <a:solidFill>
                      <a:schemeClr val="bg1"/>
                    </a:solidFill>
                    <a:prstDash val="solid"/>
                  </a:ln>
                  <a:solidFill>
                    <a:schemeClr val="tx1">
                      <a:lumMod val="85000"/>
                      <a:lumOff val="15000"/>
                    </a:schemeClr>
                  </a:solidFill>
                  <a:effectLst>
                    <a:glow rad="63500">
                      <a:schemeClr val="accent2">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看不到</a:t>
              </a:r>
              <a:endParaRPr kumimoji="1" lang="zh-TW" altLang="en-US" sz="4000" b="1" dirty="0">
                <a:ln w="13462">
                  <a:solidFill>
                    <a:schemeClr val="bg1"/>
                  </a:solidFill>
                  <a:prstDash val="solid"/>
                </a:ln>
                <a:solidFill>
                  <a:schemeClr val="tx1">
                    <a:lumMod val="85000"/>
                    <a:lumOff val="15000"/>
                  </a:schemeClr>
                </a:solidFill>
                <a:effectLst>
                  <a:glow rad="63500">
                    <a:schemeClr val="accent2">
                      <a:satMod val="175000"/>
                      <a:alpha val="40000"/>
                    </a:schemeClr>
                  </a:glow>
                  <a:outerShdw dist="38100" dir="2700000" algn="bl" rotWithShape="0">
                    <a:schemeClr val="accent5"/>
                  </a:outerShdw>
                </a:effectLst>
                <a:latin typeface="Microsoft JhengHei" charset="-120"/>
                <a:ea typeface="Microsoft JhengHei" charset="-120"/>
                <a:cs typeface="Microsoft JhengHei" charset="-120"/>
              </a:endParaRPr>
            </a:p>
          </p:txBody>
        </p:sp>
        <p:pic>
          <p:nvPicPr>
            <p:cNvPr id="15" name="圖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3783" y="2753119"/>
              <a:ext cx="1128952" cy="1632813"/>
            </a:xfrm>
            <a:prstGeom prst="rect">
              <a:avLst/>
            </a:prstGeom>
          </p:spPr>
        </p:pic>
        <p:sp>
          <p:nvSpPr>
            <p:cNvPr id="16" name="文字方塊 15"/>
            <p:cNvSpPr txBox="1"/>
            <p:nvPr/>
          </p:nvSpPr>
          <p:spPr>
            <a:xfrm>
              <a:off x="6789491" y="4302580"/>
              <a:ext cx="1861457" cy="707886"/>
            </a:xfrm>
            <a:prstGeom prst="rect">
              <a:avLst/>
            </a:prstGeom>
            <a:noFill/>
          </p:spPr>
          <p:txBody>
            <a:bodyPr wrap="square" rtlCol="0">
              <a:spAutoFit/>
            </a:bodyPr>
            <a:lstStyle/>
            <a:p>
              <a:r>
                <a:rPr kumimoji="1" lang="zh-TW" altLang="en-US" sz="4000" b="1" dirty="0" smtClean="0">
                  <a:ln w="13462">
                    <a:solidFill>
                      <a:schemeClr val="bg1"/>
                    </a:solidFill>
                    <a:prstDash val="solid"/>
                  </a:ln>
                  <a:solidFill>
                    <a:schemeClr val="tx1">
                      <a:lumMod val="85000"/>
                      <a:lumOff val="15000"/>
                    </a:schemeClr>
                  </a:solidFill>
                  <a:effectLst>
                    <a:glow rad="63500">
                      <a:schemeClr val="accent3">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聽不到</a:t>
              </a:r>
              <a:endParaRPr kumimoji="1" lang="zh-TW" altLang="en-US" sz="4000" b="1" dirty="0">
                <a:ln w="13462">
                  <a:solidFill>
                    <a:schemeClr val="bg1"/>
                  </a:solidFill>
                  <a:prstDash val="solid"/>
                </a:ln>
                <a:solidFill>
                  <a:schemeClr val="tx1">
                    <a:lumMod val="85000"/>
                    <a:lumOff val="15000"/>
                  </a:schemeClr>
                </a:solidFill>
                <a:effectLst>
                  <a:glow rad="63500">
                    <a:schemeClr val="accent3">
                      <a:satMod val="175000"/>
                      <a:alpha val="40000"/>
                    </a:schemeClr>
                  </a:glow>
                  <a:outerShdw dist="38100" dir="2700000" algn="bl" rotWithShape="0">
                    <a:schemeClr val="accent5"/>
                  </a:outerShdw>
                </a:effectLst>
                <a:latin typeface="Microsoft JhengHei" charset="-120"/>
                <a:ea typeface="Microsoft JhengHei" charset="-120"/>
                <a:cs typeface="Microsoft JhengHei" charset="-120"/>
              </a:endParaRPr>
            </a:p>
          </p:txBody>
        </p:sp>
        <p:pic>
          <p:nvPicPr>
            <p:cNvPr id="17" name="圖片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0449" y="2790146"/>
              <a:ext cx="1326190" cy="1454213"/>
            </a:xfrm>
            <a:prstGeom prst="rect">
              <a:avLst/>
            </a:prstGeom>
          </p:spPr>
        </p:pic>
        <p:sp>
          <p:nvSpPr>
            <p:cNvPr id="18" name="文字方塊 17"/>
            <p:cNvSpPr txBox="1"/>
            <p:nvPr/>
          </p:nvSpPr>
          <p:spPr>
            <a:xfrm>
              <a:off x="3644361" y="4317900"/>
              <a:ext cx="1861457" cy="707886"/>
            </a:xfrm>
            <a:prstGeom prst="rect">
              <a:avLst/>
            </a:prstGeom>
            <a:noFill/>
          </p:spPr>
          <p:txBody>
            <a:bodyPr wrap="square" rtlCol="0">
              <a:spAutoFit/>
            </a:bodyPr>
            <a:lstStyle/>
            <a:p>
              <a:r>
                <a:rPr kumimoji="1" lang="en-US" altLang="zh-TW" sz="40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 </a:t>
              </a:r>
              <a:r>
                <a:rPr kumimoji="1" lang="zh-TW" altLang="en-US" sz="4000" b="1" dirty="0" smtClean="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聞不到</a:t>
              </a:r>
              <a:endParaRPr kumimoji="1" lang="zh-TW" altLang="en-US" sz="4000" b="1" dirty="0">
                <a:ln w="13462">
                  <a:solidFill>
                    <a:schemeClr val="bg1"/>
                  </a:solidFill>
                  <a:prstDash val="solid"/>
                </a:ln>
                <a:solidFill>
                  <a:schemeClr val="tx1">
                    <a:lumMod val="85000"/>
                    <a:lumOff val="15000"/>
                  </a:schemeClr>
                </a:solidFill>
                <a:effectLst>
                  <a:glow rad="63500">
                    <a:schemeClr val="accent1">
                      <a:satMod val="175000"/>
                      <a:alpha val="40000"/>
                    </a:schemeClr>
                  </a:glow>
                  <a:outerShdw dist="38100" dir="2700000" algn="bl" rotWithShape="0">
                    <a:schemeClr val="accent5"/>
                  </a:outerShdw>
                </a:effectLst>
                <a:latin typeface="Microsoft JhengHei" charset="-120"/>
                <a:ea typeface="Microsoft JhengHei" charset="-120"/>
                <a:cs typeface="Microsoft JhengHei" charset="-120"/>
              </a:endParaRPr>
            </a:p>
          </p:txBody>
        </p:sp>
        <p:pic>
          <p:nvPicPr>
            <p:cNvPr id="19" name="圖片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99161" y="2745759"/>
              <a:ext cx="1813887" cy="1665208"/>
            </a:xfrm>
            <a:prstGeom prst="rect">
              <a:avLst/>
            </a:prstGeom>
          </p:spPr>
        </p:pic>
        <p:sp>
          <p:nvSpPr>
            <p:cNvPr id="20" name="文字方塊 19"/>
            <p:cNvSpPr txBox="1"/>
            <p:nvPr/>
          </p:nvSpPr>
          <p:spPr>
            <a:xfrm>
              <a:off x="9347819" y="4302306"/>
              <a:ext cx="1861457" cy="707886"/>
            </a:xfrm>
            <a:prstGeom prst="rect">
              <a:avLst/>
            </a:prstGeom>
            <a:noFill/>
          </p:spPr>
          <p:txBody>
            <a:bodyPr wrap="square" rtlCol="0">
              <a:spAutoFit/>
            </a:bodyPr>
            <a:lstStyle/>
            <a:p>
              <a:r>
                <a:rPr kumimoji="1" lang="zh-TW" altLang="en-US" sz="4000" b="1" smtClean="0">
                  <a:ln w="13462">
                    <a:solidFill>
                      <a:schemeClr val="bg1"/>
                    </a:solidFill>
                    <a:prstDash val="solid"/>
                  </a:ln>
                  <a:solidFill>
                    <a:schemeClr val="tx1">
                      <a:lumMod val="85000"/>
                      <a:lumOff val="15000"/>
                    </a:schemeClr>
                  </a:solidFill>
                  <a:effectLst>
                    <a:glow rad="63500">
                      <a:schemeClr val="accent6">
                        <a:satMod val="175000"/>
                        <a:alpha val="40000"/>
                      </a:schemeClr>
                    </a:glow>
                    <a:outerShdw dist="38100" dir="2700000" algn="bl" rotWithShape="0">
                      <a:schemeClr val="accent5"/>
                    </a:outerShdw>
                  </a:effectLst>
                  <a:latin typeface="Microsoft JhengHei" charset="-120"/>
                  <a:ea typeface="Microsoft JhengHei" charset="-120"/>
                  <a:cs typeface="Microsoft JhengHei" charset="-120"/>
                </a:rPr>
                <a:t>摸不到</a:t>
              </a:r>
              <a:endParaRPr kumimoji="1" lang="zh-TW" altLang="en-US" sz="4000" b="1" dirty="0">
                <a:ln w="13462">
                  <a:solidFill>
                    <a:schemeClr val="bg1"/>
                  </a:solidFill>
                  <a:prstDash val="solid"/>
                </a:ln>
                <a:solidFill>
                  <a:schemeClr val="tx1">
                    <a:lumMod val="85000"/>
                    <a:lumOff val="15000"/>
                  </a:schemeClr>
                </a:solidFill>
                <a:effectLst>
                  <a:glow rad="63500">
                    <a:schemeClr val="accent6">
                      <a:satMod val="175000"/>
                      <a:alpha val="40000"/>
                    </a:schemeClr>
                  </a:glow>
                  <a:outerShdw dist="38100" dir="2700000" algn="bl" rotWithShape="0">
                    <a:schemeClr val="accent5"/>
                  </a:outerShdw>
                </a:effectLst>
                <a:latin typeface="Microsoft JhengHei" charset="-120"/>
                <a:ea typeface="Microsoft JhengHei" charset="-120"/>
                <a:cs typeface="Microsoft JhengHei" charset="-120"/>
              </a:endParaRPr>
            </a:p>
          </p:txBody>
        </p:sp>
      </p:grpSp>
      <p:grpSp>
        <p:nvGrpSpPr>
          <p:cNvPr id="30" name="群組 29"/>
          <p:cNvGrpSpPr/>
          <p:nvPr/>
        </p:nvGrpSpPr>
        <p:grpSpPr>
          <a:xfrm>
            <a:off x="1098471" y="4723270"/>
            <a:ext cx="10564188" cy="1839715"/>
            <a:chOff x="1098471" y="4788586"/>
            <a:chExt cx="10564188" cy="1839715"/>
          </a:xfrm>
        </p:grpSpPr>
        <p:sp>
          <p:nvSpPr>
            <p:cNvPr id="24" name="標題 1"/>
            <p:cNvSpPr txBox="1">
              <a:spLocks/>
            </p:cNvSpPr>
            <p:nvPr/>
          </p:nvSpPr>
          <p:spPr>
            <a:xfrm>
              <a:off x="1098471" y="5252044"/>
              <a:ext cx="4068168" cy="129302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cap="all" baseline="0">
                  <a:solidFill>
                    <a:schemeClr val="tx1"/>
                  </a:solidFill>
                  <a:latin typeface="Microsoft JhengHei" charset="-120"/>
                  <a:ea typeface="Microsoft JhengHei" charset="-120"/>
                  <a:cs typeface="Microsoft JhengHei" charset="-120"/>
                </a:defRPr>
              </a:lvl1pPr>
            </a:lstStyle>
            <a:p>
              <a:r>
                <a:rPr kumimoji="1" lang="zh-TW" altLang="en-US" dirty="0" smtClean="0"/>
                <a:t>但是</a:t>
              </a:r>
              <a:r>
                <a:rPr kumimoji="1" lang="is-IS" altLang="zh-TW" dirty="0" smtClean="0"/>
                <a:t>…...</a:t>
              </a:r>
              <a:endParaRPr kumimoji="1" lang="zh-TW" altLang="en-US" dirty="0"/>
            </a:p>
          </p:txBody>
        </p:sp>
        <p:sp>
          <p:nvSpPr>
            <p:cNvPr id="25" name="文字方塊 24"/>
            <p:cNvSpPr txBox="1"/>
            <p:nvPr/>
          </p:nvSpPr>
          <p:spPr>
            <a:xfrm>
              <a:off x="4286618" y="5470929"/>
              <a:ext cx="1861457" cy="769441"/>
            </a:xfrm>
            <a:prstGeom prst="rect">
              <a:avLst/>
            </a:prstGeom>
            <a:noFill/>
          </p:spPr>
          <p:txBody>
            <a:bodyPr wrap="square" rtlCol="0">
              <a:spAutoFit/>
            </a:bodyPr>
            <a:lstStyle/>
            <a:p>
              <a:r>
                <a:rPr kumimoji="1" lang="zh-TW" altLang="en-US" sz="4400" dirty="0" smtClean="0">
                  <a:ln w="0"/>
                  <a:solidFill>
                    <a:schemeClr val="accent1"/>
                  </a:solidFill>
                  <a:effectLst>
                    <a:glow rad="63500">
                      <a:schemeClr val="accent1">
                        <a:satMod val="175000"/>
                        <a:alpha val="40000"/>
                      </a:schemeClr>
                    </a:glow>
                    <a:outerShdw blurRad="38100" dist="25400" dir="5400000" algn="ctr" rotWithShape="0">
                      <a:srgbClr val="6E747A">
                        <a:alpha val="43000"/>
                      </a:srgbClr>
                    </a:outerShdw>
                  </a:effectLst>
                  <a:latin typeface="Microsoft JhengHei" charset="-120"/>
                  <a:ea typeface="Microsoft JhengHei" charset="-120"/>
                  <a:cs typeface="Microsoft JhengHei" charset="-120"/>
                </a:rPr>
                <a:t>量得到</a:t>
              </a:r>
              <a:endParaRPr kumimoji="1" lang="zh-TW" altLang="en-US" sz="4400" dirty="0">
                <a:ln w="0"/>
                <a:solidFill>
                  <a:schemeClr val="accent1"/>
                </a:solidFill>
                <a:effectLst>
                  <a:glow rad="63500">
                    <a:schemeClr val="accent1">
                      <a:satMod val="175000"/>
                      <a:alpha val="40000"/>
                    </a:schemeClr>
                  </a:glow>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26" name="Picture 6" descr="http://www.atomtex.com/sites/default/files/images/at1121_1123_eng_500px.jpg"/>
            <p:cNvPicPr>
              <a:picLocks noChangeAspect="1" noChangeArrowheads="1"/>
            </p:cNvPicPr>
            <p:nvPr/>
          </p:nvPicPr>
          <p:blipFill>
            <a:blip r:embed="rId11" cstate="print"/>
            <a:srcRect/>
            <a:stretch>
              <a:fillRect/>
            </a:stretch>
          </p:blipFill>
          <p:spPr bwMode="auto">
            <a:xfrm rot="616396">
              <a:off x="9980648" y="4946290"/>
              <a:ext cx="1682011" cy="1682011"/>
            </a:xfrm>
            <a:prstGeom prst="rect">
              <a:avLst/>
            </a:prstGeom>
            <a:noFill/>
          </p:spPr>
        </p:pic>
        <p:pic>
          <p:nvPicPr>
            <p:cNvPr id="27" name="Picture 4" descr="http://www.southernscientific.co.uk/store/public/application/file/image/automess_6150AD6_368x0.jpg"/>
            <p:cNvPicPr>
              <a:picLocks noChangeAspect="1" noChangeArrowheads="1"/>
            </p:cNvPicPr>
            <p:nvPr/>
          </p:nvPicPr>
          <p:blipFill>
            <a:blip r:embed="rId12" cstate="print"/>
            <a:srcRect/>
            <a:stretch>
              <a:fillRect/>
            </a:stretch>
          </p:blipFill>
          <p:spPr bwMode="auto">
            <a:xfrm>
              <a:off x="8854838" y="4857151"/>
              <a:ext cx="1384192" cy="1722717"/>
            </a:xfrm>
            <a:prstGeom prst="rect">
              <a:avLst/>
            </a:prstGeom>
            <a:noFill/>
          </p:spPr>
        </p:pic>
        <p:pic>
          <p:nvPicPr>
            <p:cNvPr id="28" name="圖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16409" y="4788586"/>
              <a:ext cx="1196884" cy="1803201"/>
            </a:xfrm>
            <a:prstGeom prst="rect">
              <a:avLst/>
            </a:prstGeom>
          </p:spPr>
        </p:pic>
        <p:pic>
          <p:nvPicPr>
            <p:cNvPr id="29" name="圖片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05233" y="4878826"/>
              <a:ext cx="1494373" cy="1736319"/>
            </a:xfrm>
            <a:prstGeom prst="rect">
              <a:avLst/>
            </a:prstGeom>
          </p:spPr>
        </p:pic>
      </p:grpSp>
      <p:sp>
        <p:nvSpPr>
          <p:cNvPr id="4" name="投影片編號版面配置區 3"/>
          <p:cNvSpPr>
            <a:spLocks noGrp="1"/>
          </p:cNvSpPr>
          <p:nvPr>
            <p:ph type="sldNum" sz="quarter" idx="12"/>
          </p:nvPr>
        </p:nvSpPr>
        <p:spPr/>
        <p:txBody>
          <a:bodyPr/>
          <a:lstStyle/>
          <a:p>
            <a:fld id="{C2CFC4E7-F001-2345-8ED3-FB07577322E5}" type="slidenum">
              <a:rPr kumimoji="1" lang="zh-TW" altLang="en-US" smtClean="0"/>
              <a:pPr/>
              <a:t>17</a:t>
            </a:fld>
            <a:endParaRPr kumimoji="1" lang="zh-TW" altLang="en-US"/>
          </a:p>
        </p:txBody>
      </p:sp>
    </p:spTree>
    <p:extLst>
      <p:ext uri="{BB962C8B-B14F-4D97-AF65-F5344CB8AC3E}">
        <p14:creationId xmlns:p14="http://schemas.microsoft.com/office/powerpoint/2010/main" val="129035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800" y="209201"/>
            <a:ext cx="10820400" cy="1293028"/>
          </a:xfrm>
        </p:spPr>
        <p:txBody>
          <a:bodyPr/>
          <a:lstStyle/>
          <a:p>
            <a:r>
              <a:rPr kumimoji="1" lang="zh-TW" altLang="en-US" dirty="0" smtClean="0"/>
              <a:t>輻射怎麼量</a:t>
            </a:r>
            <a:r>
              <a:rPr kumimoji="1" lang="en-US" altLang="zh-TW" dirty="0" smtClean="0"/>
              <a:t>?</a:t>
            </a:r>
            <a:endParaRPr kumimoji="1" lang="zh-TW" altLang="en-US" dirty="0"/>
          </a:p>
        </p:txBody>
      </p:sp>
      <p:sp>
        <p:nvSpPr>
          <p:cNvPr id="5" name="矩形 4"/>
          <p:cNvSpPr/>
          <p:nvPr/>
        </p:nvSpPr>
        <p:spPr>
          <a:xfrm>
            <a:off x="6193607" y="1284355"/>
            <a:ext cx="5883729" cy="54863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zh-TW" altLang="en-US"/>
          </a:p>
        </p:txBody>
      </p:sp>
      <p:sp>
        <p:nvSpPr>
          <p:cNvPr id="6" name="文字方塊 5"/>
          <p:cNvSpPr txBox="1"/>
          <p:nvPr/>
        </p:nvSpPr>
        <p:spPr>
          <a:xfrm>
            <a:off x="8108130" y="1073970"/>
            <a:ext cx="2054682"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zh-TW" altLang="en-US" sz="3200" smtClean="0">
                <a:latin typeface="Microsoft JhengHei" charset="-120"/>
                <a:ea typeface="Microsoft JhengHei" charset="-120"/>
                <a:cs typeface="Microsoft JhengHei" charset="-120"/>
              </a:rPr>
              <a:t>游離輻射</a:t>
            </a:r>
            <a:endParaRPr kumimoji="1" lang="zh-TW" altLang="en-US" sz="3200">
              <a:latin typeface="Microsoft JhengHei" charset="-120"/>
              <a:ea typeface="Microsoft JhengHei" charset="-120"/>
              <a:cs typeface="Microsoft JhengHei" charset="-120"/>
            </a:endParaRPr>
          </a:p>
        </p:txBody>
      </p:sp>
      <p:grpSp>
        <p:nvGrpSpPr>
          <p:cNvPr id="11" name="群組 10"/>
          <p:cNvGrpSpPr/>
          <p:nvPr/>
        </p:nvGrpSpPr>
        <p:grpSpPr>
          <a:xfrm>
            <a:off x="108560" y="1073970"/>
            <a:ext cx="5883729" cy="5771606"/>
            <a:chOff x="6161316" y="1161214"/>
            <a:chExt cx="5883729" cy="5771606"/>
          </a:xfrm>
        </p:grpSpPr>
        <p:sp>
          <p:nvSpPr>
            <p:cNvPr id="12" name="矩形 11"/>
            <p:cNvSpPr/>
            <p:nvPr/>
          </p:nvSpPr>
          <p:spPr>
            <a:xfrm>
              <a:off x="6161316" y="1371602"/>
              <a:ext cx="5883729" cy="548639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TW" altLang="en-US"/>
            </a:p>
          </p:txBody>
        </p:sp>
        <p:sp>
          <p:nvSpPr>
            <p:cNvPr id="13" name="文字方塊 12"/>
            <p:cNvSpPr txBox="1"/>
            <p:nvPr/>
          </p:nvSpPr>
          <p:spPr>
            <a:xfrm>
              <a:off x="8115846" y="1161214"/>
              <a:ext cx="2381251"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kumimoji="1" lang="zh-TW" altLang="en-US" sz="3200" smtClean="0">
                  <a:latin typeface="Microsoft JhengHei" charset="-120"/>
                  <a:ea typeface="Microsoft JhengHei" charset="-120"/>
                  <a:cs typeface="Microsoft JhengHei" charset="-120"/>
                </a:rPr>
                <a:t>非游離輻射</a:t>
              </a:r>
              <a:endParaRPr kumimoji="1" lang="zh-TW" altLang="en-US" sz="3200">
                <a:latin typeface="Microsoft JhengHei" charset="-120"/>
                <a:ea typeface="Microsoft JhengHei" charset="-120"/>
                <a:cs typeface="Microsoft JhengHei" charset="-120"/>
              </a:endParaRPr>
            </a:p>
          </p:txBody>
        </p:sp>
        <p:pic>
          <p:nvPicPr>
            <p:cNvPr id="16" name="圖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1322" y="1872437"/>
              <a:ext cx="2492177" cy="1674555"/>
            </a:xfrm>
            <a:prstGeom prst="ellipse">
              <a:avLst/>
            </a:prstGeom>
            <a:ln>
              <a:noFill/>
            </a:ln>
            <a:effectLst>
              <a:softEdge rad="112500"/>
            </a:effectLst>
          </p:spPr>
        </p:pic>
        <p:pic>
          <p:nvPicPr>
            <p:cNvPr id="17" name="圖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124" y="3492656"/>
              <a:ext cx="2545381" cy="1801903"/>
            </a:xfrm>
            <a:prstGeom prst="ellipse">
              <a:avLst/>
            </a:prstGeom>
            <a:ln>
              <a:noFill/>
            </a:ln>
            <a:effectLst>
              <a:softEdge rad="112500"/>
            </a:effectLst>
          </p:spPr>
        </p:pic>
        <p:pic>
          <p:nvPicPr>
            <p:cNvPr id="20" name="圖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1534" y="5259704"/>
              <a:ext cx="2532595" cy="1673116"/>
            </a:xfrm>
            <a:prstGeom prst="ellipse">
              <a:avLst/>
            </a:prstGeom>
            <a:ln>
              <a:noFill/>
            </a:ln>
            <a:effectLst>
              <a:softEdge rad="112500"/>
            </a:effectLst>
          </p:spPr>
        </p:pic>
      </p:grpSp>
      <p:pic>
        <p:nvPicPr>
          <p:cNvPr id="22" name="圖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8989" y="2759575"/>
            <a:ext cx="3303626" cy="1492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矩形 22"/>
          <p:cNvSpPr/>
          <p:nvPr/>
        </p:nvSpPr>
        <p:spPr>
          <a:xfrm>
            <a:off x="2935778" y="4376318"/>
            <a:ext cx="2537874" cy="830997"/>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r>
              <a:rPr lang="zh-TW" altLang="en-US" sz="2400" dirty="0">
                <a:latin typeface="Microsoft JhengHei" charset="-120"/>
                <a:ea typeface="Microsoft JhengHei" charset="-120"/>
                <a:cs typeface="Microsoft JhengHei" charset="-120"/>
              </a:rPr>
              <a:t>極低頻量測</a:t>
            </a:r>
            <a:r>
              <a:rPr lang="zh-TW" altLang="en-US" sz="2400" dirty="0" smtClean="0">
                <a:latin typeface="Microsoft JhengHei" charset="-120"/>
                <a:ea typeface="Microsoft JhengHei" charset="-120"/>
                <a:cs typeface="Microsoft JhengHei" charset="-120"/>
              </a:rPr>
              <a:t>儀器</a:t>
            </a:r>
            <a:endParaRPr lang="en-US" altLang="zh-TW" sz="2400" dirty="0">
              <a:latin typeface="Microsoft JhengHei" charset="-120"/>
              <a:ea typeface="Microsoft JhengHei" charset="-120"/>
              <a:cs typeface="Microsoft JhengHei" charset="-120"/>
            </a:endParaRPr>
          </a:p>
          <a:p>
            <a:pPr algn="ctr"/>
            <a:r>
              <a:rPr lang="en-US" altLang="zh-TW" sz="2400" dirty="0" smtClean="0">
                <a:latin typeface="Microsoft JhengHei" charset="-120"/>
                <a:ea typeface="Microsoft JhengHei" charset="-120"/>
                <a:cs typeface="Microsoft JhengHei" charset="-120"/>
              </a:rPr>
              <a:t>(</a:t>
            </a:r>
            <a:r>
              <a:rPr lang="zh-TW" altLang="en-US" sz="2400" dirty="0" smtClean="0">
                <a:latin typeface="Microsoft JhengHei" charset="-120"/>
                <a:ea typeface="Microsoft JhengHei" charset="-120"/>
                <a:cs typeface="Microsoft JhengHei" charset="-120"/>
              </a:rPr>
              <a:t>高斯計</a:t>
            </a:r>
            <a:r>
              <a:rPr lang="zh-TW" altLang="en-US" sz="2400" dirty="0">
                <a:latin typeface="Microsoft JhengHei" charset="-120"/>
                <a:ea typeface="Microsoft JhengHei" charset="-120"/>
                <a:cs typeface="Microsoft JhengHei" charset="-120"/>
              </a:rPr>
              <a:t>或場</a:t>
            </a:r>
            <a:r>
              <a:rPr lang="zh-TW" altLang="en-US" sz="2400" dirty="0" smtClean="0">
                <a:latin typeface="Microsoft JhengHei" charset="-120"/>
                <a:ea typeface="Microsoft JhengHei" charset="-120"/>
                <a:cs typeface="Microsoft JhengHei" charset="-120"/>
              </a:rPr>
              <a:t>強計</a:t>
            </a:r>
            <a:r>
              <a:rPr lang="en-US" altLang="zh-TW" sz="2400" dirty="0" smtClean="0">
                <a:latin typeface="Microsoft JhengHei" charset="-120"/>
                <a:ea typeface="Microsoft JhengHei" charset="-120"/>
                <a:cs typeface="Microsoft JhengHei" charset="-120"/>
              </a:rPr>
              <a:t>)</a:t>
            </a:r>
            <a:endParaRPr lang="zh-TW" altLang="en-US" sz="2400" dirty="0">
              <a:latin typeface="Microsoft JhengHei" charset="-120"/>
              <a:ea typeface="Microsoft JhengHei" charset="-120"/>
              <a:cs typeface="Microsoft JhengHei" charset="-120"/>
            </a:endParaRPr>
          </a:p>
        </p:txBody>
      </p:sp>
      <p:pic>
        <p:nvPicPr>
          <p:cNvPr id="24" name="圖片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8989" y="5277619"/>
            <a:ext cx="3303626" cy="1412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矩形 24"/>
          <p:cNvSpPr/>
          <p:nvPr/>
        </p:nvSpPr>
        <p:spPr>
          <a:xfrm>
            <a:off x="2414203" y="1835998"/>
            <a:ext cx="3581025"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zh-TW" altLang="en-US" sz="2400" dirty="0" smtClean="0">
                <a:latin typeface="Microsoft JhengHei" charset="-120"/>
                <a:ea typeface="Microsoft JhengHei" charset="-120"/>
                <a:cs typeface="Microsoft JhengHei" charset="-120"/>
              </a:rPr>
              <a:t>射頻量測儀器</a:t>
            </a:r>
            <a:endParaRPr lang="en-US" altLang="zh-TW" sz="2400" dirty="0">
              <a:latin typeface="Microsoft JhengHei" charset="-120"/>
              <a:ea typeface="Microsoft JhengHei" charset="-120"/>
              <a:cs typeface="Microsoft JhengHei" charset="-120"/>
            </a:endParaRPr>
          </a:p>
          <a:p>
            <a:pPr algn="ctr"/>
            <a:r>
              <a:rPr lang="en-US" altLang="zh-TW" sz="2400" dirty="0" smtClean="0">
                <a:latin typeface="Microsoft JhengHei" charset="-120"/>
                <a:ea typeface="Microsoft JhengHei" charset="-120"/>
                <a:cs typeface="Microsoft JhengHei" charset="-120"/>
              </a:rPr>
              <a:t>(</a:t>
            </a:r>
            <a:r>
              <a:rPr lang="zh-TW" altLang="en-US" sz="2400" dirty="0" smtClean="0">
                <a:latin typeface="Microsoft JhengHei" charset="-120"/>
                <a:ea typeface="Microsoft JhengHei" charset="-120"/>
                <a:cs typeface="Microsoft JhengHei" charset="-120"/>
              </a:rPr>
              <a:t>電磁場強度計或頻譜儀</a:t>
            </a:r>
            <a:r>
              <a:rPr lang="en-US" altLang="zh-TW" sz="2400" dirty="0" smtClean="0">
                <a:latin typeface="Microsoft JhengHei" charset="-120"/>
                <a:ea typeface="Microsoft JhengHei" charset="-120"/>
                <a:cs typeface="Microsoft JhengHei" charset="-120"/>
              </a:rPr>
              <a:t>)</a:t>
            </a:r>
          </a:p>
        </p:txBody>
      </p:sp>
      <p:pic>
        <p:nvPicPr>
          <p:cNvPr id="26" name="Picture 6" descr="http://www.atomtex.com/sites/default/files/images/at1121_1123_eng_500px.jpg"/>
          <p:cNvPicPr>
            <a:picLocks noChangeAspect="1" noChangeArrowheads="1"/>
          </p:cNvPicPr>
          <p:nvPr/>
        </p:nvPicPr>
        <p:blipFill>
          <a:blip r:embed="rId8" cstate="print"/>
          <a:srcRect/>
          <a:stretch>
            <a:fillRect/>
          </a:stretch>
        </p:blipFill>
        <p:spPr bwMode="auto">
          <a:xfrm>
            <a:off x="7663591" y="1724328"/>
            <a:ext cx="2206243" cy="2206243"/>
          </a:xfrm>
          <a:prstGeom prst="rect">
            <a:avLst/>
          </a:prstGeom>
          <a:noFill/>
        </p:spPr>
      </p:pic>
      <p:pic>
        <p:nvPicPr>
          <p:cNvPr id="27" name="Picture 5" descr="P103075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22975" y="4491655"/>
            <a:ext cx="3362929" cy="224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pic>
      <p:pic>
        <p:nvPicPr>
          <p:cNvPr id="28" name="圖片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14064" y="4041577"/>
            <a:ext cx="2001656" cy="2707059"/>
          </a:xfrm>
          <a:prstGeom prst="rect">
            <a:avLst/>
          </a:prstGeom>
        </p:spPr>
      </p:pic>
      <p:pic>
        <p:nvPicPr>
          <p:cNvPr id="29" name="Picture 4" descr="http://www.southernscientific.co.uk/store/public/application/file/image/automess_6150AD6_368x0.jpg"/>
          <p:cNvPicPr>
            <a:picLocks noChangeAspect="1" noChangeArrowheads="1"/>
          </p:cNvPicPr>
          <p:nvPr/>
        </p:nvPicPr>
        <p:blipFill>
          <a:blip r:embed="rId11" cstate="print"/>
          <a:srcRect/>
          <a:stretch>
            <a:fillRect/>
          </a:stretch>
        </p:blipFill>
        <p:spPr bwMode="auto">
          <a:xfrm>
            <a:off x="6277510" y="1732117"/>
            <a:ext cx="1772702" cy="2206243"/>
          </a:xfrm>
          <a:prstGeom prst="rect">
            <a:avLst/>
          </a:prstGeom>
          <a:noFill/>
        </p:spPr>
      </p:pic>
      <p:sp>
        <p:nvSpPr>
          <p:cNvPr id="30" name="矩形 29"/>
          <p:cNvSpPr/>
          <p:nvPr/>
        </p:nvSpPr>
        <p:spPr>
          <a:xfrm>
            <a:off x="6277510" y="5899997"/>
            <a:ext cx="2270435"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zh-TW" altLang="en-US" sz="2400" dirty="0" smtClean="0">
                <a:ln w="0"/>
                <a:solidFill>
                  <a:schemeClr val="tx1"/>
                </a:solidFill>
                <a:effectLst>
                  <a:outerShdw blurRad="38100" dist="19050" dir="2700000" algn="tl" rotWithShape="0">
                    <a:schemeClr val="dk1">
                      <a:alpha val="40000"/>
                    </a:schemeClr>
                  </a:outerShdw>
                </a:effectLst>
                <a:latin typeface="Microsoft JhengHei" charset="-120"/>
                <a:ea typeface="Microsoft JhengHei" charset="-120"/>
                <a:cs typeface="Microsoft JhengHei" charset="-120"/>
              </a:rPr>
              <a:t>環境輻射監測站</a:t>
            </a:r>
            <a:r>
              <a:rPr lang="en-US" altLang="zh-TW" sz="2400" dirty="0" smtClean="0">
                <a:ln w="0"/>
                <a:solidFill>
                  <a:schemeClr val="tx1"/>
                </a:solidFill>
                <a:effectLst>
                  <a:outerShdw blurRad="38100" dist="19050" dir="2700000" algn="tl" rotWithShape="0">
                    <a:schemeClr val="dk1">
                      <a:alpha val="40000"/>
                    </a:schemeClr>
                  </a:outerShdw>
                </a:effectLst>
                <a:latin typeface="Microsoft JhengHei" charset="-120"/>
                <a:ea typeface="Microsoft JhengHei" charset="-120"/>
                <a:cs typeface="Microsoft JhengHei" charset="-120"/>
              </a:rPr>
              <a:t>(</a:t>
            </a:r>
            <a:r>
              <a:rPr lang="zh-TW" altLang="en-US" sz="2400" dirty="0">
                <a:ln w="0"/>
                <a:solidFill>
                  <a:schemeClr val="tx1"/>
                </a:solidFill>
                <a:effectLst>
                  <a:outerShdw blurRad="38100" dist="19050" dir="2700000" algn="tl" rotWithShape="0">
                    <a:schemeClr val="dk1">
                      <a:alpha val="40000"/>
                    </a:schemeClr>
                  </a:outerShdw>
                </a:effectLst>
                <a:latin typeface="Microsoft JhengHei" charset="-120"/>
                <a:ea typeface="Microsoft JhengHei" charset="-120"/>
                <a:cs typeface="Microsoft JhengHei" charset="-120"/>
              </a:rPr>
              <a:t>嘉義氣象站</a:t>
            </a:r>
            <a:r>
              <a:rPr lang="en-US" altLang="zh-TW" sz="2400" dirty="0" smtClean="0">
                <a:ln w="0"/>
                <a:solidFill>
                  <a:schemeClr val="tx1"/>
                </a:solidFill>
                <a:effectLst>
                  <a:outerShdw blurRad="38100" dist="19050" dir="2700000" algn="tl" rotWithShape="0">
                    <a:schemeClr val="dk1">
                      <a:alpha val="40000"/>
                    </a:schemeClr>
                  </a:outerShdw>
                </a:effectLst>
                <a:latin typeface="Microsoft JhengHei" charset="-120"/>
                <a:ea typeface="Microsoft JhengHei" charset="-120"/>
                <a:cs typeface="Microsoft JhengHei" charset="-120"/>
              </a:rPr>
              <a:t>)</a:t>
            </a:r>
            <a:endParaRPr lang="zh-TW" altLang="en-US" sz="2400" dirty="0">
              <a:ln w="0"/>
              <a:solidFill>
                <a:schemeClr val="tx1"/>
              </a:solidFill>
              <a:effectLst>
                <a:outerShdw blurRad="38100" dist="19050" dir="2700000" algn="tl" rotWithShape="0">
                  <a:schemeClr val="dk1">
                    <a:alpha val="40000"/>
                  </a:schemeClr>
                </a:outerShdw>
              </a:effectLst>
              <a:latin typeface="Microsoft JhengHei" charset="-120"/>
              <a:ea typeface="Microsoft JhengHei" charset="-120"/>
              <a:cs typeface="Microsoft JhengHei" charset="-120"/>
            </a:endParaRPr>
          </a:p>
        </p:txBody>
      </p:sp>
      <p:sp>
        <p:nvSpPr>
          <p:cNvPr id="31" name="矩形 30"/>
          <p:cNvSpPr/>
          <p:nvPr/>
        </p:nvSpPr>
        <p:spPr>
          <a:xfrm>
            <a:off x="6922797" y="3532556"/>
            <a:ext cx="2646878"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zh-TW" altLang="en-US" sz="2400" dirty="0" smtClean="0">
                <a:solidFill>
                  <a:schemeClr val="tx1"/>
                </a:solidFill>
                <a:latin typeface="Microsoft JhengHei" charset="-120"/>
                <a:ea typeface="Microsoft JhengHei" charset="-120"/>
                <a:cs typeface="Microsoft JhengHei" charset="-120"/>
              </a:rPr>
              <a:t>手提式輻射偵檢器</a:t>
            </a:r>
            <a:endParaRPr lang="zh-TW" altLang="en-US" sz="2400" dirty="0">
              <a:solidFill>
                <a:schemeClr val="tx1"/>
              </a:solidFill>
              <a:latin typeface="Microsoft JhengHei" charset="-120"/>
              <a:ea typeface="Microsoft JhengHei" charset="-120"/>
              <a:cs typeface="Microsoft JhengHei" charset="-120"/>
            </a:endParaRPr>
          </a:p>
        </p:txBody>
      </p:sp>
      <p:sp>
        <p:nvSpPr>
          <p:cNvPr id="32" name="矩形 31"/>
          <p:cNvSpPr/>
          <p:nvPr/>
        </p:nvSpPr>
        <p:spPr>
          <a:xfrm>
            <a:off x="8542835" y="4387964"/>
            <a:ext cx="3445488"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zh-TW" altLang="en-US" sz="2400" dirty="0" smtClean="0">
                <a:latin typeface="Microsoft JhengHei" charset="-120"/>
                <a:ea typeface="Microsoft JhengHei" charset="-120"/>
                <a:cs typeface="Microsoft JhengHei" charset="-120"/>
              </a:rPr>
              <a:t>車輛</a:t>
            </a:r>
            <a:r>
              <a:rPr lang="en-US" altLang="zh-TW" sz="2400" dirty="0" smtClean="0">
                <a:latin typeface="Microsoft JhengHei" charset="-120"/>
                <a:ea typeface="Microsoft JhengHei" charset="-120"/>
                <a:cs typeface="Microsoft JhengHei" charset="-120"/>
              </a:rPr>
              <a:t>(</a:t>
            </a:r>
            <a:r>
              <a:rPr lang="zh-TW" altLang="en-US" sz="2400" dirty="0" smtClean="0">
                <a:latin typeface="Microsoft JhengHei" charset="-120"/>
                <a:ea typeface="Microsoft JhengHei" charset="-120"/>
                <a:cs typeface="Microsoft JhengHei" charset="-120"/>
              </a:rPr>
              <a:t>門框</a:t>
            </a:r>
            <a:r>
              <a:rPr lang="en-US" altLang="zh-TW" sz="2400" dirty="0" smtClean="0">
                <a:latin typeface="Microsoft JhengHei" charset="-120"/>
                <a:ea typeface="Microsoft JhengHei" charset="-120"/>
                <a:cs typeface="Microsoft JhengHei" charset="-120"/>
              </a:rPr>
              <a:t>)</a:t>
            </a:r>
            <a:r>
              <a:rPr lang="zh-TW" altLang="en-US" sz="2400" dirty="0" smtClean="0">
                <a:latin typeface="Microsoft JhengHei" charset="-120"/>
                <a:ea typeface="Microsoft JhengHei" charset="-120"/>
                <a:cs typeface="Microsoft JhengHei" charset="-120"/>
              </a:rPr>
              <a:t>型輻射偵檢器</a:t>
            </a:r>
            <a:endParaRPr lang="zh-TW" altLang="en-US" sz="2400" dirty="0">
              <a:latin typeface="Microsoft JhengHei" charset="-120"/>
              <a:ea typeface="Microsoft JhengHei" charset="-120"/>
              <a:cs typeface="Microsoft JhengHei" charset="-120"/>
            </a:endParaRPr>
          </a:p>
        </p:txBody>
      </p:sp>
      <p:pic>
        <p:nvPicPr>
          <p:cNvPr id="33" name="圖片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06817" y="1692724"/>
            <a:ext cx="2081506" cy="2683594"/>
          </a:xfrm>
          <a:prstGeom prst="rect">
            <a:avLst/>
          </a:prstGeom>
        </p:spPr>
      </p:pic>
      <p:sp>
        <p:nvSpPr>
          <p:cNvPr id="34" name="矩形 33"/>
          <p:cNvSpPr/>
          <p:nvPr/>
        </p:nvSpPr>
        <p:spPr>
          <a:xfrm>
            <a:off x="10499271" y="3538369"/>
            <a:ext cx="1489052"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zh-TW" altLang="en-US" sz="2400" smtClean="0">
                <a:solidFill>
                  <a:schemeClr val="tx1"/>
                </a:solidFill>
                <a:latin typeface="Microsoft JhengHei" charset="-120"/>
                <a:ea typeface="Microsoft JhengHei" charset="-120"/>
                <a:cs typeface="Microsoft JhengHei" charset="-120"/>
              </a:rPr>
              <a:t>人員輻射劑量佩章</a:t>
            </a:r>
            <a:endParaRPr lang="zh-TW" altLang="en-US" sz="2400" dirty="0">
              <a:solidFill>
                <a:schemeClr val="tx1"/>
              </a:solidFill>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2"/>
          </p:nvPr>
        </p:nvSpPr>
        <p:spPr>
          <a:xfrm>
            <a:off x="9302496" y="6384041"/>
            <a:ext cx="2743200" cy="365125"/>
          </a:xfrm>
        </p:spPr>
        <p:txBody>
          <a:bodyPr/>
          <a:lstStyle/>
          <a:p>
            <a:fld id="{C2CFC4E7-F001-2345-8ED3-FB07577322E5}" type="slidenum">
              <a:rPr kumimoji="1" lang="zh-TW" altLang="en-US" smtClean="0">
                <a:solidFill>
                  <a:schemeClr val="bg1"/>
                </a:solidFill>
              </a:rPr>
              <a:pPr/>
              <a:t>18</a:t>
            </a:fld>
            <a:endParaRPr kumimoji="1" lang="zh-TW" altLang="en-US" dirty="0">
              <a:solidFill>
                <a:schemeClr val="bg1"/>
              </a:solidFill>
            </a:endParaRPr>
          </a:p>
        </p:txBody>
      </p:sp>
      <p:sp>
        <p:nvSpPr>
          <p:cNvPr id="35" name="標題 1"/>
          <p:cNvSpPr txBox="1">
            <a:spLocks/>
          </p:cNvSpPr>
          <p:nvPr/>
        </p:nvSpPr>
        <p:spPr>
          <a:xfrm>
            <a:off x="1665495" y="5045275"/>
            <a:ext cx="8735785" cy="152380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cap="all" baseline="0">
                <a:solidFill>
                  <a:schemeClr val="tx1"/>
                </a:solidFill>
                <a:latin typeface="Microsoft JhengHei" charset="-120"/>
                <a:ea typeface="Microsoft JhengHei" charset="-120"/>
                <a:cs typeface="Microsoft JhengHei" charset="-120"/>
              </a:defRPr>
            </a:lvl1pPr>
          </a:lstStyle>
          <a:p>
            <a:r>
              <a:rPr kumimoji="1" lang="zh-TW" altLang="en-US" dirty="0" smtClean="0">
                <a:solidFill>
                  <a:srgbClr val="FF0000"/>
                </a:solidFill>
              </a:rPr>
              <a:t>選用適宜的儀器，正確的量測與判讀，才能得到正確的輻射量測值。</a:t>
            </a:r>
            <a:endParaRPr kumimoji="1" lang="zh-TW" altLang="en-US" dirty="0">
              <a:solidFill>
                <a:srgbClr val="FF0000"/>
              </a:solidFill>
            </a:endParaRPr>
          </a:p>
        </p:txBody>
      </p:sp>
    </p:spTree>
    <p:extLst>
      <p:ext uri="{BB962C8B-B14F-4D97-AF65-F5344CB8AC3E}">
        <p14:creationId xmlns:p14="http://schemas.microsoft.com/office/powerpoint/2010/main" val="83786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80053" y="457388"/>
            <a:ext cx="11375207" cy="1293028"/>
          </a:xfrm>
        </p:spPr>
        <p:txBody>
          <a:bodyPr/>
          <a:lstStyle/>
          <a:p>
            <a:r>
              <a:rPr kumimoji="1" lang="zh-TW" altLang="en-US" dirty="0" smtClean="0"/>
              <a:t>                       您知道嗎</a:t>
            </a:r>
            <a:r>
              <a:rPr kumimoji="1" lang="is-IS" altLang="zh-TW" dirty="0" smtClean="0"/>
              <a:t>….</a:t>
            </a:r>
            <a:r>
              <a:rPr kumimoji="1" lang="zh-TW" altLang="en-US" dirty="0" smtClean="0"/>
              <a:t>環境中就存在有輻射</a:t>
            </a:r>
            <a:r>
              <a:rPr kumimoji="1" lang="is-IS" altLang="zh-TW" dirty="0" smtClean="0"/>
              <a:t>…..</a:t>
            </a:r>
            <a:endParaRPr kumimoji="1" lang="zh-TW" altLang="en-US" dirty="0"/>
          </a:p>
        </p:txBody>
      </p:sp>
      <p:grpSp>
        <p:nvGrpSpPr>
          <p:cNvPr id="40" name="群組 39"/>
          <p:cNvGrpSpPr/>
          <p:nvPr/>
        </p:nvGrpSpPr>
        <p:grpSpPr>
          <a:xfrm>
            <a:off x="108560" y="1681624"/>
            <a:ext cx="11968776" cy="5089131"/>
            <a:chOff x="108560" y="1681624"/>
            <a:chExt cx="11968776" cy="5089131"/>
          </a:xfrm>
        </p:grpSpPr>
        <p:sp>
          <p:nvSpPr>
            <p:cNvPr id="4" name="矩形 3"/>
            <p:cNvSpPr/>
            <p:nvPr/>
          </p:nvSpPr>
          <p:spPr>
            <a:xfrm>
              <a:off x="6193607" y="1894108"/>
              <a:ext cx="5883729" cy="487664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zh-TW" altLang="en-US"/>
            </a:p>
          </p:txBody>
        </p:sp>
        <p:sp>
          <p:nvSpPr>
            <p:cNvPr id="5" name="文字方塊 4"/>
            <p:cNvSpPr txBox="1"/>
            <p:nvPr/>
          </p:nvSpPr>
          <p:spPr>
            <a:xfrm>
              <a:off x="8106661" y="1681624"/>
              <a:ext cx="2054682"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zh-TW" altLang="en-US" sz="3200" smtClean="0">
                  <a:latin typeface="Microsoft JhengHei" charset="-120"/>
                  <a:ea typeface="Microsoft JhengHei" charset="-120"/>
                  <a:cs typeface="Microsoft JhengHei" charset="-120"/>
                </a:rPr>
                <a:t>游離輻射</a:t>
              </a:r>
              <a:endParaRPr kumimoji="1" lang="zh-TW" altLang="en-US" sz="3200">
                <a:latin typeface="Microsoft JhengHei" charset="-120"/>
                <a:ea typeface="Microsoft JhengHei" charset="-120"/>
                <a:cs typeface="Microsoft JhengHei" charset="-120"/>
              </a:endParaRPr>
            </a:p>
          </p:txBody>
        </p:sp>
        <p:grpSp>
          <p:nvGrpSpPr>
            <p:cNvPr id="6" name="群組 5"/>
            <p:cNvGrpSpPr/>
            <p:nvPr/>
          </p:nvGrpSpPr>
          <p:grpSpPr>
            <a:xfrm>
              <a:off x="108560" y="1714500"/>
              <a:ext cx="5883729" cy="5056255"/>
              <a:chOff x="6161316" y="1161214"/>
              <a:chExt cx="5883729" cy="5696786"/>
            </a:xfrm>
          </p:grpSpPr>
          <p:sp>
            <p:nvSpPr>
              <p:cNvPr id="7" name="矩形 6"/>
              <p:cNvSpPr/>
              <p:nvPr/>
            </p:nvSpPr>
            <p:spPr>
              <a:xfrm>
                <a:off x="6161316" y="1371602"/>
                <a:ext cx="5883729" cy="548639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TW" altLang="en-US"/>
              </a:p>
            </p:txBody>
          </p:sp>
          <p:sp>
            <p:nvSpPr>
              <p:cNvPr id="8" name="文字方塊 7"/>
              <p:cNvSpPr txBox="1"/>
              <p:nvPr/>
            </p:nvSpPr>
            <p:spPr>
              <a:xfrm>
                <a:off x="8115846" y="1161214"/>
                <a:ext cx="2381251"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kumimoji="1" lang="zh-TW" altLang="en-US" sz="3200" dirty="0" smtClean="0">
                    <a:latin typeface="Microsoft JhengHei" charset="-120"/>
                    <a:ea typeface="Microsoft JhengHei" charset="-120"/>
                    <a:cs typeface="Microsoft JhengHei" charset="-120"/>
                  </a:rPr>
                  <a:t>非游離輻射</a:t>
                </a:r>
                <a:endParaRPr kumimoji="1" lang="zh-TW" altLang="en-US" sz="3200" dirty="0">
                  <a:latin typeface="Microsoft JhengHei" charset="-120"/>
                  <a:ea typeface="Microsoft JhengHei" charset="-120"/>
                  <a:cs typeface="Microsoft JhengHei" charset="-120"/>
                </a:endParaRPr>
              </a:p>
            </p:txBody>
          </p:sp>
        </p:grpSp>
        <p:sp>
          <p:nvSpPr>
            <p:cNvPr id="29" name="矩形 28"/>
            <p:cNvSpPr/>
            <p:nvPr/>
          </p:nvSpPr>
          <p:spPr>
            <a:xfrm>
              <a:off x="318457" y="6350472"/>
              <a:ext cx="2600392" cy="307777"/>
            </a:xfrm>
            <a:prstGeom prst="rect">
              <a:avLst/>
            </a:prstGeom>
          </p:spPr>
          <p:txBody>
            <a:bodyPr wrap="none">
              <a:spAutoFit/>
            </a:bodyPr>
            <a:lstStyle/>
            <a:p>
              <a:r>
                <a:rPr lang="zh-TW" altLang="en-US" sz="1400" dirty="0" smtClean="0">
                  <a:latin typeface="Microsoft JhengHei" charset="-120"/>
                  <a:ea typeface="Microsoft JhengHei" charset="-120"/>
                  <a:cs typeface="Microsoft JhengHei" charset="-120"/>
                  <a:hlinkClick r:id="rId3"/>
                </a:rPr>
                <a:t>圖片來源：</a:t>
              </a:r>
              <a:r>
                <a:rPr lang="en-US" altLang="zh-TW" sz="1400" dirty="0">
                  <a:hlinkClick r:id="rId4"/>
                </a:rPr>
                <a:t>www.cxtuku.com</a:t>
              </a:r>
              <a:endParaRPr lang="zh-TW" altLang="en-US" sz="1400" dirty="0">
                <a:latin typeface="Microsoft JhengHei" charset="-120"/>
                <a:ea typeface="Microsoft JhengHei" charset="-120"/>
                <a:cs typeface="Microsoft JhengHei" charset="-120"/>
              </a:endParaRPr>
            </a:p>
          </p:txBody>
        </p:sp>
        <p:pic>
          <p:nvPicPr>
            <p:cNvPr id="30" name="圖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2468" y="2339885"/>
              <a:ext cx="5612601" cy="3718015"/>
            </a:xfrm>
            <a:prstGeom prst="rect">
              <a:avLst/>
            </a:prstGeom>
            <a:solidFill>
              <a:schemeClr val="bg1"/>
            </a:solidFill>
          </p:spPr>
        </p:pic>
        <p:sp>
          <p:nvSpPr>
            <p:cNvPr id="31" name="文字方塊 30"/>
            <p:cNvSpPr txBox="1"/>
            <p:nvPr/>
          </p:nvSpPr>
          <p:spPr>
            <a:xfrm>
              <a:off x="6368951" y="5709971"/>
              <a:ext cx="1827777" cy="461665"/>
            </a:xfrm>
            <a:prstGeom prst="rect">
              <a:avLst/>
            </a:prstGeom>
            <a:solidFill>
              <a:schemeClr val="bg1"/>
            </a:solid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地表輻射</a:t>
              </a:r>
              <a:endParaRPr lang="zh-TW" altLang="en-US" sz="2400" b="1" dirty="0">
                <a:latin typeface="微軟正黑體" panose="020B0604030504040204" pitchFamily="34" charset="-120"/>
                <a:ea typeface="微軟正黑體" panose="020B0604030504040204" pitchFamily="34" charset="-120"/>
              </a:endParaRPr>
            </a:p>
          </p:txBody>
        </p:sp>
        <p:sp>
          <p:nvSpPr>
            <p:cNvPr id="32" name="文字方塊 31"/>
            <p:cNvSpPr txBox="1"/>
            <p:nvPr/>
          </p:nvSpPr>
          <p:spPr>
            <a:xfrm>
              <a:off x="10288059" y="5567341"/>
              <a:ext cx="996728" cy="461665"/>
            </a:xfrm>
            <a:prstGeom prst="rect">
              <a:avLst/>
            </a:prstGeom>
            <a:solidFill>
              <a:schemeClr val="bg1"/>
            </a:solid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空氣</a:t>
              </a:r>
              <a:endParaRPr lang="zh-TW" altLang="en-US" sz="2400" b="1" dirty="0">
                <a:latin typeface="微軟正黑體" panose="020B0604030504040204" pitchFamily="34" charset="-120"/>
                <a:ea typeface="微軟正黑體" panose="020B0604030504040204" pitchFamily="34" charset="-120"/>
              </a:endParaRPr>
            </a:p>
          </p:txBody>
        </p:sp>
        <p:sp>
          <p:nvSpPr>
            <p:cNvPr id="33" name="文字方塊 32"/>
            <p:cNvSpPr txBox="1"/>
            <p:nvPr/>
          </p:nvSpPr>
          <p:spPr>
            <a:xfrm>
              <a:off x="6814963" y="3530509"/>
              <a:ext cx="1674843" cy="461665"/>
            </a:xfrm>
            <a:prstGeom prst="rect">
              <a:avLst/>
            </a:prstGeom>
            <a:solidFill>
              <a:schemeClr val="bg1"/>
            </a:solid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宇宙射線</a:t>
              </a:r>
              <a:endParaRPr lang="zh-TW" altLang="en-US" sz="2400" b="1" dirty="0">
                <a:latin typeface="微軟正黑體" panose="020B0604030504040204" pitchFamily="34" charset="-120"/>
                <a:ea typeface="微軟正黑體" panose="020B0604030504040204" pitchFamily="34" charset="-120"/>
              </a:endParaRPr>
            </a:p>
          </p:txBody>
        </p:sp>
        <p:pic>
          <p:nvPicPr>
            <p:cNvPr id="34" name="圖片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2661" y="3225532"/>
              <a:ext cx="646465" cy="535809"/>
            </a:xfrm>
            <a:prstGeom prst="rect">
              <a:avLst/>
            </a:prstGeom>
            <a:solidFill>
              <a:schemeClr val="bg1"/>
            </a:solidFill>
          </p:spPr>
        </p:pic>
        <p:sp>
          <p:nvSpPr>
            <p:cNvPr id="35" name="文字方塊 34"/>
            <p:cNvSpPr txBox="1"/>
            <p:nvPr/>
          </p:nvSpPr>
          <p:spPr>
            <a:xfrm>
              <a:off x="10464759" y="3603994"/>
              <a:ext cx="827902" cy="461665"/>
            </a:xfrm>
            <a:prstGeom prst="rect">
              <a:avLst/>
            </a:prstGeom>
            <a:solidFill>
              <a:schemeClr val="bg1"/>
            </a:solidFill>
          </p:spPr>
          <p:txBody>
            <a:bodyPr wrap="square" rtlCol="0">
              <a:spAutoFit/>
            </a:bodyPr>
            <a:lstStyle/>
            <a:p>
              <a:r>
                <a:rPr lang="zh-TW" altLang="en-US" sz="2400" b="1" dirty="0" smtClean="0">
                  <a:latin typeface="微軟正黑體" panose="020B0604030504040204" pitchFamily="34" charset="-120"/>
                  <a:ea typeface="微軟正黑體" panose="020B0604030504040204" pitchFamily="34" charset="-120"/>
                </a:rPr>
                <a:t>食物</a:t>
              </a:r>
              <a:endParaRPr lang="zh-TW" altLang="en-US" sz="2400" b="1" dirty="0">
                <a:latin typeface="微軟正黑體" panose="020B0604030504040204" pitchFamily="34" charset="-120"/>
                <a:ea typeface="微軟正黑體" panose="020B0604030504040204" pitchFamily="34" charset="-120"/>
              </a:endParaRPr>
            </a:p>
          </p:txBody>
        </p:sp>
        <p:pic>
          <p:nvPicPr>
            <p:cNvPr id="36" name="圖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457" y="2304600"/>
              <a:ext cx="5554304" cy="4015048"/>
            </a:xfrm>
            <a:prstGeom prst="rect">
              <a:avLst/>
            </a:prstGeom>
          </p:spPr>
        </p:pic>
        <p:sp>
          <p:nvSpPr>
            <p:cNvPr id="37" name="矩形 36"/>
            <p:cNvSpPr/>
            <p:nvPr/>
          </p:nvSpPr>
          <p:spPr>
            <a:xfrm>
              <a:off x="2341836" y="3891417"/>
              <a:ext cx="1197084" cy="1200329"/>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kumimoji="1" lang="zh-TW" altLang="en-US" sz="2400" b="1" dirty="0" smtClean="0">
                  <a:latin typeface="Microsoft JhengHei" charset="-120"/>
                  <a:ea typeface="Microsoft JhengHei" charset="-120"/>
                  <a:cs typeface="Microsoft JhengHei" charset="-120"/>
                </a:rPr>
                <a:t>陽光、可見光、</a:t>
              </a:r>
              <a:r>
                <a:rPr kumimoji="1" lang="zh-TW" altLang="en-US" sz="2400" b="1" dirty="0">
                  <a:latin typeface="Microsoft JhengHei" charset="-120"/>
                  <a:ea typeface="Microsoft JhengHei" charset="-120"/>
                  <a:cs typeface="Microsoft JhengHei" charset="-120"/>
                </a:rPr>
                <a:t>地磁</a:t>
              </a:r>
              <a:endParaRPr kumimoji="1" lang="en-US" altLang="zh-TW" sz="2400" b="1" dirty="0" smtClean="0">
                <a:latin typeface="Microsoft JhengHei" charset="-120"/>
                <a:ea typeface="Microsoft JhengHei" charset="-120"/>
                <a:cs typeface="Microsoft JhengHei" charset="-120"/>
              </a:endParaRPr>
            </a:p>
          </p:txBody>
        </p:sp>
        <p:pic>
          <p:nvPicPr>
            <p:cNvPr id="38" name="圖片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3715" y="4963226"/>
              <a:ext cx="454199" cy="363359"/>
            </a:xfrm>
            <a:prstGeom prst="rect">
              <a:avLst/>
            </a:prstGeom>
          </p:spPr>
        </p:pic>
      </p:grpSp>
      <p:sp>
        <p:nvSpPr>
          <p:cNvPr id="9" name="投影片編號版面配置區 8"/>
          <p:cNvSpPr>
            <a:spLocks noGrp="1"/>
          </p:cNvSpPr>
          <p:nvPr>
            <p:ph type="sldNum" sz="quarter" idx="12"/>
          </p:nvPr>
        </p:nvSpPr>
        <p:spPr>
          <a:xfrm>
            <a:off x="9370422" y="6384041"/>
            <a:ext cx="2743200" cy="365125"/>
          </a:xfrm>
        </p:spPr>
        <p:txBody>
          <a:bodyPr/>
          <a:lstStyle/>
          <a:p>
            <a:fld id="{C2CFC4E7-F001-2345-8ED3-FB07577322E5}" type="slidenum">
              <a:rPr kumimoji="1" lang="zh-TW" altLang="en-US" smtClean="0"/>
              <a:pPr/>
              <a:t>19</a:t>
            </a:fld>
            <a:endParaRPr kumimoji="1" lang="zh-TW" altLang="en-US" dirty="0"/>
          </a:p>
        </p:txBody>
      </p:sp>
    </p:spTree>
    <p:extLst>
      <p:ext uri="{BB962C8B-B14F-4D97-AF65-F5344CB8AC3E}">
        <p14:creationId xmlns:p14="http://schemas.microsoft.com/office/powerpoint/2010/main" val="32093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800" y="674914"/>
            <a:ext cx="10820400" cy="1382487"/>
          </a:xfrm>
        </p:spPr>
        <p:txBody>
          <a:bodyPr>
            <a:normAutofit/>
          </a:bodyPr>
          <a:lstStyle/>
          <a:p>
            <a:r>
              <a:rPr lang="zh-TW" altLang="en-US" sz="6600" dirty="0" smtClean="0"/>
              <a:t>報告大綱－</a:t>
            </a:r>
            <a:endParaRPr lang="zh-TW" altLang="en-US" sz="6600" dirty="0"/>
          </a:p>
        </p:txBody>
      </p:sp>
      <p:sp>
        <p:nvSpPr>
          <p:cNvPr id="3" name="內容版面配置區 2"/>
          <p:cNvSpPr>
            <a:spLocks noGrp="1"/>
          </p:cNvSpPr>
          <p:nvPr>
            <p:ph idx="1"/>
          </p:nvPr>
        </p:nvSpPr>
        <p:spPr>
          <a:xfrm>
            <a:off x="1175657" y="2205436"/>
            <a:ext cx="10276110" cy="2464527"/>
          </a:xfrm>
        </p:spPr>
        <p:txBody>
          <a:bodyPr>
            <a:normAutofit/>
          </a:bodyPr>
          <a:lstStyle/>
          <a:p>
            <a:r>
              <a:rPr lang="zh-TW" altLang="en-US" sz="4800" b="1" dirty="0" smtClean="0"/>
              <a:t>輻射會致癌嗎</a:t>
            </a:r>
            <a:r>
              <a:rPr lang="zh-TW" altLang="en-US" sz="4800" b="1" dirty="0" smtClean="0">
                <a:latin typeface="新細明體" panose="02020500000000000000" pitchFamily="18" charset="-120"/>
                <a:ea typeface="新細明體" panose="02020500000000000000" pitchFamily="18" charset="-120"/>
              </a:rPr>
              <a:t>？</a:t>
            </a:r>
            <a:endParaRPr lang="en-US" altLang="zh-TW" sz="4800" b="1" dirty="0" smtClean="0"/>
          </a:p>
          <a:p>
            <a:r>
              <a:rPr lang="zh-TW" altLang="en-US" sz="4800" b="1" dirty="0" smtClean="0"/>
              <a:t>台灣</a:t>
            </a:r>
            <a:r>
              <a:rPr lang="zh-TW" altLang="en-US" sz="4800" b="1" dirty="0"/>
              <a:t>禁不起發生一次核電廠事故嗎</a:t>
            </a:r>
            <a:r>
              <a:rPr lang="zh-TW" altLang="en-US" sz="4800" b="1" dirty="0" smtClean="0">
                <a:latin typeface="新細明體" panose="02020500000000000000" pitchFamily="18" charset="-120"/>
                <a:ea typeface="新細明體" panose="02020500000000000000" pitchFamily="18" charset="-120"/>
              </a:rPr>
              <a:t>？</a:t>
            </a:r>
            <a:endParaRPr lang="en-US" altLang="zh-TW" sz="4800" b="1" dirty="0" smtClean="0"/>
          </a:p>
          <a:p>
            <a:r>
              <a:rPr lang="zh-TW" altLang="en-US" sz="4800" b="1" dirty="0" smtClean="0">
                <a:latin typeface="微軟正黑體" panose="020B0604030504040204" pitchFamily="34" charset="-120"/>
                <a:ea typeface="微軟正黑體" panose="020B0604030504040204" pitchFamily="34" charset="-120"/>
              </a:rPr>
              <a:t>核廢料的處理／處置無解嗎</a:t>
            </a:r>
            <a:r>
              <a:rPr lang="zh-TW" altLang="en-US" sz="4800" b="1" dirty="0" smtClean="0">
                <a:latin typeface="新細明體" panose="02020500000000000000" pitchFamily="18" charset="-120"/>
                <a:ea typeface="新細明體" panose="02020500000000000000" pitchFamily="18" charset="-120"/>
              </a:rPr>
              <a:t>？</a:t>
            </a:r>
            <a:endParaRPr lang="zh-TW" altLang="en-US" sz="4800" b="1" dirty="0"/>
          </a:p>
        </p:txBody>
      </p:sp>
      <p:sp>
        <p:nvSpPr>
          <p:cNvPr id="4" name="投影片編號版面配置區 3"/>
          <p:cNvSpPr>
            <a:spLocks noGrp="1"/>
          </p:cNvSpPr>
          <p:nvPr>
            <p:ph type="sldNum" sz="quarter" idx="12"/>
          </p:nvPr>
        </p:nvSpPr>
        <p:spPr>
          <a:xfrm>
            <a:off x="9448800" y="6384041"/>
            <a:ext cx="2743200" cy="365125"/>
          </a:xfrm>
        </p:spPr>
        <p:txBody>
          <a:bodyPr/>
          <a:lstStyle/>
          <a:p>
            <a:fld id="{C2CFC4E7-F001-2345-8ED3-FB07577322E5}" type="slidenum">
              <a:rPr kumimoji="1" lang="zh-TW" altLang="en-US" smtClean="0"/>
              <a:pPr/>
              <a:t>2</a:t>
            </a:fld>
            <a:endParaRPr kumimoji="1" lang="zh-TW" altLang="en-US" dirty="0"/>
          </a:p>
        </p:txBody>
      </p:sp>
      <p:sp>
        <p:nvSpPr>
          <p:cNvPr id="5" name="標題 1"/>
          <p:cNvSpPr txBox="1">
            <a:spLocks/>
          </p:cNvSpPr>
          <p:nvPr/>
        </p:nvSpPr>
        <p:spPr>
          <a:xfrm>
            <a:off x="576943" y="4833261"/>
            <a:ext cx="10787743" cy="141514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cap="all" baseline="0">
                <a:solidFill>
                  <a:schemeClr val="tx1"/>
                </a:solidFill>
                <a:latin typeface="Microsoft JhengHei" charset="-120"/>
                <a:ea typeface="Microsoft JhengHei" charset="-120"/>
                <a:cs typeface="Microsoft JhengHei" charset="-120"/>
              </a:defRPr>
            </a:lvl1pPr>
          </a:lstStyle>
          <a:p>
            <a:r>
              <a:rPr lang="zh-TW" altLang="en-US" dirty="0" smtClean="0"/>
              <a:t>若還有時間，可以和各位討論</a:t>
            </a:r>
            <a:r>
              <a:rPr lang="zh-TW" altLang="en-US" sz="4800" dirty="0" smtClean="0"/>
              <a:t>能源政策</a:t>
            </a:r>
            <a:r>
              <a:rPr lang="en-US" altLang="zh-TW" dirty="0" smtClean="0"/>
              <a:t>…</a:t>
            </a:r>
          </a:p>
        </p:txBody>
      </p:sp>
    </p:spTree>
    <p:extLst>
      <p:ext uri="{BB962C8B-B14F-4D97-AF65-F5344CB8AC3E}">
        <p14:creationId xmlns:p14="http://schemas.microsoft.com/office/powerpoint/2010/main" val="14420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38950" y="764373"/>
            <a:ext cx="10820400" cy="1293028"/>
          </a:xfrm>
        </p:spPr>
        <p:txBody>
          <a:bodyPr>
            <a:normAutofit/>
          </a:bodyPr>
          <a:lstStyle/>
          <a:p>
            <a:r>
              <a:rPr kumimoji="1" lang="en-US" altLang="zh-TW" dirty="0" smtClean="0"/>
              <a:t>       </a:t>
            </a:r>
            <a:r>
              <a:rPr kumimoji="1" lang="zh-TW" altLang="en-US" dirty="0" smtClean="0"/>
              <a:t>    但請不用擔❤，這些自然界的游離輻射</a:t>
            </a:r>
            <a:r>
              <a:rPr kumimoji="1" lang="en-US" altLang="zh-TW" dirty="0" smtClean="0"/>
              <a:t>(</a:t>
            </a:r>
            <a:r>
              <a:rPr kumimoji="1" lang="zh-TW" altLang="en-US" dirty="0" smtClean="0"/>
              <a:t>背景輻射</a:t>
            </a:r>
            <a:r>
              <a:rPr kumimoji="1" lang="en-US" altLang="zh-TW" dirty="0" smtClean="0"/>
              <a:t>)</a:t>
            </a:r>
            <a:r>
              <a:rPr kumimoji="1" lang="zh-TW" altLang="en-US" dirty="0" smtClean="0"/>
              <a:t>已經跟我們共存許久了</a:t>
            </a:r>
            <a:r>
              <a:rPr kumimoji="1" lang="is-IS" altLang="zh-TW" dirty="0" smtClean="0"/>
              <a:t>….</a:t>
            </a:r>
            <a:endParaRPr kumimoji="1" lang="zh-TW" altLang="en-US" dirty="0"/>
          </a:p>
        </p:txBody>
      </p:sp>
      <p:sp>
        <p:nvSpPr>
          <p:cNvPr id="5" name="投影片編號版面配置區 4"/>
          <p:cNvSpPr>
            <a:spLocks noGrp="1"/>
          </p:cNvSpPr>
          <p:nvPr>
            <p:ph type="sldNum" sz="quarter" idx="12"/>
          </p:nvPr>
        </p:nvSpPr>
        <p:spPr/>
        <p:txBody>
          <a:bodyPr/>
          <a:lstStyle/>
          <a:p>
            <a:fld id="{C2CFC4E7-F001-2345-8ED3-FB07577322E5}" type="slidenum">
              <a:rPr kumimoji="1" lang="zh-TW" altLang="en-US" smtClean="0"/>
              <a:pPr/>
              <a:t>20</a:t>
            </a:fld>
            <a:endParaRPr kumimoji="1" lang="zh-TW" altLang="en-US" dirty="0"/>
          </a:p>
        </p:txBody>
      </p:sp>
      <p:sp>
        <p:nvSpPr>
          <p:cNvPr id="8" name="標題 1"/>
          <p:cNvSpPr txBox="1">
            <a:spLocks/>
          </p:cNvSpPr>
          <p:nvPr/>
        </p:nvSpPr>
        <p:spPr>
          <a:xfrm>
            <a:off x="-84647" y="1901765"/>
            <a:ext cx="5372715" cy="129302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cap="all" baseline="0">
                <a:solidFill>
                  <a:schemeClr val="tx1"/>
                </a:solidFill>
                <a:latin typeface="Microsoft JhengHei" charset="-120"/>
                <a:ea typeface="Microsoft JhengHei" charset="-120"/>
                <a:cs typeface="Microsoft JhengHei" charset="-120"/>
              </a:defRPr>
            </a:lvl1pPr>
          </a:lstStyle>
          <a:p>
            <a:r>
              <a:rPr kumimoji="1" lang="zh-TW" altLang="en-US" sz="3200" dirty="0" smtClean="0">
                <a:solidFill>
                  <a:srgbClr val="FF0000"/>
                </a:solidFill>
              </a:rPr>
              <a:t>天然游離輻射</a:t>
            </a:r>
            <a:r>
              <a:rPr kumimoji="1" lang="en-US" altLang="zh-TW" sz="3200" dirty="0" smtClean="0">
                <a:solidFill>
                  <a:srgbClr val="FF0000"/>
                </a:solidFill>
              </a:rPr>
              <a:t>-</a:t>
            </a:r>
            <a:r>
              <a:rPr kumimoji="1" lang="zh-TW" altLang="en-US" sz="3200" dirty="0" smtClean="0">
                <a:solidFill>
                  <a:srgbClr val="FF0000"/>
                </a:solidFill>
              </a:rPr>
              <a:t>宇宙射線</a:t>
            </a:r>
            <a:endParaRPr kumimoji="1" lang="zh-TW" altLang="en-US" sz="3200" dirty="0">
              <a:solidFill>
                <a:srgbClr val="FF0000"/>
              </a:solidFill>
            </a:endParaRPr>
          </a:p>
        </p:txBody>
      </p:sp>
      <p:sp>
        <p:nvSpPr>
          <p:cNvPr id="10" name="內容版面配置區 2"/>
          <p:cNvSpPr txBox="1">
            <a:spLocks/>
          </p:cNvSpPr>
          <p:nvPr/>
        </p:nvSpPr>
        <p:spPr>
          <a:xfrm>
            <a:off x="294738" y="3008913"/>
            <a:ext cx="4636693" cy="235369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3200" kern="1200">
                <a:solidFill>
                  <a:schemeClr val="tx1"/>
                </a:solidFill>
                <a:latin typeface="Microsoft JhengHei" charset="-120"/>
                <a:ea typeface="Microsoft JhengHei" charset="-120"/>
                <a:cs typeface="Microsoft JhengHei" charset="-120"/>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2800" kern="1200">
                <a:solidFill>
                  <a:schemeClr val="tx1"/>
                </a:solidFill>
                <a:latin typeface="Microsoft JhengHei" charset="-120"/>
                <a:ea typeface="Microsoft JhengHei" charset="-120"/>
                <a:cs typeface="Microsoft JhengHei" charset="-120"/>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2400" kern="1200">
                <a:solidFill>
                  <a:schemeClr val="tx1"/>
                </a:solidFill>
                <a:latin typeface="Microsoft JhengHei" charset="-120"/>
                <a:ea typeface="Microsoft JhengHei" charset="-120"/>
                <a:cs typeface="Microsoft JhengHei" charset="-120"/>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2800" kern="1200">
                <a:solidFill>
                  <a:schemeClr val="tx1"/>
                </a:solidFill>
                <a:latin typeface="Microsoft JhengHei" charset="-120"/>
                <a:ea typeface="Microsoft JhengHei" charset="-120"/>
                <a:cs typeface="Microsoft JhengHei" charset="-120"/>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2800" kern="1200">
                <a:solidFill>
                  <a:schemeClr val="tx1"/>
                </a:solidFill>
                <a:latin typeface="Microsoft JhengHei" charset="-120"/>
                <a:ea typeface="Microsoft JhengHei" charset="-120"/>
                <a:cs typeface="Microsoft JhengHei" charset="-120"/>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kumimoji="1" lang="zh-TW" altLang="en-US" sz="2400" dirty="0" smtClean="0"/>
              <a:t>天然背景輻射隨著高度增加而增加，主要是受宇宙射線的影響。</a:t>
            </a:r>
            <a:endParaRPr kumimoji="1" lang="en-US" altLang="zh-TW" sz="2400" dirty="0" smtClean="0"/>
          </a:p>
        </p:txBody>
      </p:sp>
      <p:pic>
        <p:nvPicPr>
          <p:cNvPr id="11" name="圖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868" y="2011703"/>
            <a:ext cx="7234170" cy="4782922"/>
          </a:xfrm>
          <a:prstGeom prst="rect">
            <a:avLst/>
          </a:prstGeom>
        </p:spPr>
      </p:pic>
      <p:sp>
        <p:nvSpPr>
          <p:cNvPr id="12" name="內容版面配置區 2"/>
          <p:cNvSpPr txBox="1">
            <a:spLocks/>
          </p:cNvSpPr>
          <p:nvPr/>
        </p:nvSpPr>
        <p:spPr>
          <a:xfrm>
            <a:off x="268132" y="4293405"/>
            <a:ext cx="4636693" cy="235369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3200" kern="1200">
                <a:solidFill>
                  <a:schemeClr val="tx1"/>
                </a:solidFill>
                <a:latin typeface="Microsoft JhengHei" charset="-120"/>
                <a:ea typeface="Microsoft JhengHei" charset="-120"/>
                <a:cs typeface="Microsoft JhengHei" charset="-120"/>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2800" kern="1200">
                <a:solidFill>
                  <a:schemeClr val="tx1"/>
                </a:solidFill>
                <a:latin typeface="Microsoft JhengHei" charset="-120"/>
                <a:ea typeface="Microsoft JhengHei" charset="-120"/>
                <a:cs typeface="Microsoft JhengHei" charset="-120"/>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2400" kern="1200">
                <a:solidFill>
                  <a:schemeClr val="tx1"/>
                </a:solidFill>
                <a:latin typeface="Microsoft JhengHei" charset="-120"/>
                <a:ea typeface="Microsoft JhengHei" charset="-120"/>
                <a:cs typeface="Microsoft JhengHei" charset="-120"/>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2800" kern="1200">
                <a:solidFill>
                  <a:schemeClr val="tx1"/>
                </a:solidFill>
                <a:latin typeface="Microsoft JhengHei" charset="-120"/>
                <a:ea typeface="Microsoft JhengHei" charset="-120"/>
                <a:cs typeface="Microsoft JhengHei" charset="-120"/>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2800" kern="1200">
                <a:solidFill>
                  <a:schemeClr val="tx1"/>
                </a:solidFill>
                <a:latin typeface="Microsoft JhengHei" charset="-120"/>
                <a:ea typeface="Microsoft JhengHei" charset="-120"/>
                <a:cs typeface="Microsoft JhengHei" charset="-120"/>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kumimoji="1" lang="zh-TW" altLang="en-US" sz="2400" dirty="0" smtClean="0"/>
              <a:t>長年住在高度較高、天然背景輻射較高的居民，也沒有因為接受較高的天然背景輻射而有較高的癌症發生率。</a:t>
            </a:r>
            <a:endParaRPr kumimoji="1" lang="en-US" altLang="zh-TW" sz="2400" dirty="0" smtClean="0"/>
          </a:p>
        </p:txBody>
      </p:sp>
      <p:sp>
        <p:nvSpPr>
          <p:cNvPr id="9" name="文字方塊 8"/>
          <p:cNvSpPr txBox="1"/>
          <p:nvPr/>
        </p:nvSpPr>
        <p:spPr>
          <a:xfrm>
            <a:off x="57778" y="6400311"/>
            <a:ext cx="4995024" cy="307777"/>
          </a:xfrm>
          <a:prstGeom prst="rect">
            <a:avLst/>
          </a:prstGeom>
          <a:noFill/>
        </p:spPr>
        <p:txBody>
          <a:bodyPr wrap="square" rtlCol="0">
            <a:spAutoFit/>
          </a:bodyPr>
          <a:lstStyle/>
          <a:p>
            <a:r>
              <a:rPr kumimoji="1" lang="zh-TW" altLang="en-US" sz="1400" b="1" dirty="0" smtClean="0">
                <a:solidFill>
                  <a:srgbClr val="7030A0"/>
                </a:solidFill>
                <a:latin typeface="Microsoft JhengHei" charset="-120"/>
                <a:ea typeface="Microsoft JhengHei" charset="-120"/>
                <a:cs typeface="Microsoft JhengHei" charset="-120"/>
              </a:rPr>
              <a:t>資料來源：</a:t>
            </a:r>
            <a:r>
              <a:rPr lang="zh-TW" altLang="en-US" sz="1400" b="1" dirty="0" smtClean="0">
                <a:solidFill>
                  <a:srgbClr val="7030A0"/>
                </a:solidFill>
                <a:latin typeface="Microsoft JhengHei" charset="-120"/>
                <a:ea typeface="Microsoft JhengHei" charset="-120"/>
                <a:cs typeface="Microsoft JhengHei" charset="-120"/>
              </a:rPr>
              <a:t>原能會宣導品「玉山國家公園 高度</a:t>
            </a:r>
            <a:r>
              <a:rPr lang="en-US" altLang="zh-TW" sz="1400" b="1" dirty="0" smtClean="0">
                <a:solidFill>
                  <a:srgbClr val="7030A0"/>
                </a:solidFill>
                <a:latin typeface="Microsoft JhengHei" charset="-120"/>
                <a:ea typeface="Microsoft JhengHei" charset="-120"/>
                <a:cs typeface="Microsoft JhengHei" charset="-120"/>
              </a:rPr>
              <a:t>vs</a:t>
            </a:r>
            <a:r>
              <a:rPr lang="zh-TW" altLang="en-US" sz="1400" b="1" dirty="0" smtClean="0">
                <a:solidFill>
                  <a:srgbClr val="7030A0"/>
                </a:solidFill>
                <a:latin typeface="Microsoft JhengHei" charset="-120"/>
                <a:ea typeface="Microsoft JhengHei" charset="-120"/>
                <a:cs typeface="Microsoft JhengHei" charset="-120"/>
              </a:rPr>
              <a:t>天然輻射」</a:t>
            </a:r>
            <a:endParaRPr kumimoji="1" lang="zh-TW" altLang="en-US" sz="1400" b="1" dirty="0">
              <a:solidFill>
                <a:srgbClr val="7030A0"/>
              </a:solidFill>
              <a:latin typeface="Microsoft JhengHei" charset="-120"/>
              <a:ea typeface="Microsoft JhengHei" charset="-120"/>
              <a:cs typeface="Microsoft JhengHei" charset="-120"/>
            </a:endParaRPr>
          </a:p>
        </p:txBody>
      </p:sp>
      <p:sp>
        <p:nvSpPr>
          <p:cNvPr id="13" name="投影片編號版面配置區 8"/>
          <p:cNvSpPr txBox="1">
            <a:spLocks/>
          </p:cNvSpPr>
          <p:nvPr/>
        </p:nvSpPr>
        <p:spPr>
          <a:xfrm>
            <a:off x="9370422" y="6384041"/>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chemeClr val="tx1">
                    <a:tint val="75000"/>
                  </a:schemeClr>
                </a:solidFill>
                <a:latin typeface="Microsoft JhengHei" charset="-120"/>
                <a:ea typeface="Microsoft JhengHei" charset="-120"/>
                <a:cs typeface="Microsoft JhengHei" charset="-12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CFC4E7-F001-2345-8ED3-FB07577322E5}" type="slidenum">
              <a:rPr kumimoji="1" lang="zh-TW" altLang="en-US" smtClean="0">
                <a:solidFill>
                  <a:schemeClr val="bg1"/>
                </a:solidFill>
              </a:rPr>
              <a:pPr/>
              <a:t>20</a:t>
            </a:fld>
            <a:endParaRPr kumimoji="1" lang="zh-TW" altLang="en-US" dirty="0">
              <a:solidFill>
                <a:schemeClr val="bg1"/>
              </a:solidFill>
            </a:endParaRPr>
          </a:p>
        </p:txBody>
      </p:sp>
    </p:spTree>
    <p:extLst>
      <p:ext uri="{BB962C8B-B14F-4D97-AF65-F5344CB8AC3E}">
        <p14:creationId xmlns:p14="http://schemas.microsoft.com/office/powerpoint/2010/main" val="12250151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38950" y="764373"/>
            <a:ext cx="10820400" cy="1293028"/>
          </a:xfrm>
        </p:spPr>
        <p:txBody>
          <a:bodyPr>
            <a:normAutofit/>
          </a:bodyPr>
          <a:lstStyle/>
          <a:p>
            <a:r>
              <a:rPr kumimoji="1" lang="en-US" altLang="zh-TW" dirty="0" smtClean="0"/>
              <a:t>       </a:t>
            </a:r>
            <a:r>
              <a:rPr kumimoji="1" lang="zh-TW" altLang="en-US" dirty="0" smtClean="0"/>
              <a:t>    但請不用擔❤，這些自然界的游離輻射</a:t>
            </a:r>
            <a:r>
              <a:rPr kumimoji="1" lang="en-US" altLang="zh-TW" dirty="0" smtClean="0"/>
              <a:t>(</a:t>
            </a:r>
            <a:r>
              <a:rPr kumimoji="1" lang="zh-TW" altLang="en-US" dirty="0" smtClean="0"/>
              <a:t>背景輻射</a:t>
            </a:r>
            <a:r>
              <a:rPr kumimoji="1" lang="en-US" altLang="zh-TW" dirty="0" smtClean="0"/>
              <a:t>)</a:t>
            </a:r>
            <a:r>
              <a:rPr kumimoji="1" lang="zh-TW" altLang="en-US" dirty="0" smtClean="0"/>
              <a:t>已經跟我們共存許久了</a:t>
            </a:r>
            <a:r>
              <a:rPr kumimoji="1" lang="is-IS" altLang="zh-TW" dirty="0" smtClean="0"/>
              <a:t>….</a:t>
            </a:r>
            <a:endParaRPr kumimoji="1" lang="zh-TW" altLang="en-US" dirty="0"/>
          </a:p>
        </p:txBody>
      </p:sp>
      <p:sp>
        <p:nvSpPr>
          <p:cNvPr id="5" name="投影片編號版面配置區 4"/>
          <p:cNvSpPr>
            <a:spLocks noGrp="1"/>
          </p:cNvSpPr>
          <p:nvPr>
            <p:ph type="sldNum" sz="quarter" idx="12"/>
          </p:nvPr>
        </p:nvSpPr>
        <p:spPr/>
        <p:txBody>
          <a:bodyPr/>
          <a:lstStyle/>
          <a:p>
            <a:fld id="{C2CFC4E7-F001-2345-8ED3-FB07577322E5}" type="slidenum">
              <a:rPr kumimoji="1" lang="zh-TW" altLang="en-US" smtClean="0"/>
              <a:pPr/>
              <a:t>21</a:t>
            </a:fld>
            <a:endParaRPr kumimoji="1" lang="zh-TW" altLang="en-US" dirty="0"/>
          </a:p>
        </p:txBody>
      </p:sp>
      <p:sp>
        <p:nvSpPr>
          <p:cNvPr id="8" name="標題 1"/>
          <p:cNvSpPr txBox="1">
            <a:spLocks/>
          </p:cNvSpPr>
          <p:nvPr/>
        </p:nvSpPr>
        <p:spPr>
          <a:xfrm>
            <a:off x="-84647" y="1647115"/>
            <a:ext cx="5372715" cy="129302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cap="all" baseline="0">
                <a:solidFill>
                  <a:schemeClr val="tx1"/>
                </a:solidFill>
                <a:latin typeface="Microsoft JhengHei" charset="-120"/>
                <a:ea typeface="Microsoft JhengHei" charset="-120"/>
                <a:cs typeface="Microsoft JhengHei" charset="-120"/>
              </a:defRPr>
            </a:lvl1pPr>
          </a:lstStyle>
          <a:p>
            <a:r>
              <a:rPr kumimoji="1" lang="zh-TW" altLang="en-US" sz="3200" dirty="0" smtClean="0">
                <a:solidFill>
                  <a:srgbClr val="FF0000"/>
                </a:solidFill>
              </a:rPr>
              <a:t>天然游離輻射</a:t>
            </a:r>
            <a:r>
              <a:rPr kumimoji="1" lang="en-US" altLang="zh-TW" sz="3200" dirty="0" smtClean="0">
                <a:solidFill>
                  <a:srgbClr val="FF0000"/>
                </a:solidFill>
              </a:rPr>
              <a:t>-</a:t>
            </a:r>
            <a:r>
              <a:rPr kumimoji="1" lang="zh-TW" altLang="en-US" sz="3200" dirty="0" smtClean="0">
                <a:solidFill>
                  <a:srgbClr val="FF0000"/>
                </a:solidFill>
              </a:rPr>
              <a:t>地表輻射</a:t>
            </a:r>
            <a:endParaRPr kumimoji="1" lang="zh-TW" altLang="en-US" sz="3200" dirty="0">
              <a:solidFill>
                <a:srgbClr val="FF0000"/>
              </a:solidFill>
            </a:endParaRPr>
          </a:p>
        </p:txBody>
      </p:sp>
      <p:sp>
        <p:nvSpPr>
          <p:cNvPr id="10" name="內容版面配置區 2"/>
          <p:cNvSpPr txBox="1">
            <a:spLocks/>
          </p:cNvSpPr>
          <p:nvPr/>
        </p:nvSpPr>
        <p:spPr>
          <a:xfrm>
            <a:off x="294738" y="2545913"/>
            <a:ext cx="4636693" cy="132002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3200" kern="1200">
                <a:solidFill>
                  <a:schemeClr val="tx1"/>
                </a:solidFill>
                <a:latin typeface="Microsoft JhengHei" charset="-120"/>
                <a:ea typeface="Microsoft JhengHei" charset="-120"/>
                <a:cs typeface="Microsoft JhengHei" charset="-120"/>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2800" kern="1200">
                <a:solidFill>
                  <a:schemeClr val="tx1"/>
                </a:solidFill>
                <a:latin typeface="Microsoft JhengHei" charset="-120"/>
                <a:ea typeface="Microsoft JhengHei" charset="-120"/>
                <a:cs typeface="Microsoft JhengHei" charset="-120"/>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2400" kern="1200">
                <a:solidFill>
                  <a:schemeClr val="tx1"/>
                </a:solidFill>
                <a:latin typeface="Microsoft JhengHei" charset="-120"/>
                <a:ea typeface="Microsoft JhengHei" charset="-120"/>
                <a:cs typeface="Microsoft JhengHei" charset="-120"/>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2800" kern="1200">
                <a:solidFill>
                  <a:schemeClr val="tx1"/>
                </a:solidFill>
                <a:latin typeface="Microsoft JhengHei" charset="-120"/>
                <a:ea typeface="Microsoft JhengHei" charset="-120"/>
                <a:cs typeface="Microsoft JhengHei" charset="-120"/>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2800" kern="1200">
                <a:solidFill>
                  <a:schemeClr val="tx1"/>
                </a:solidFill>
                <a:latin typeface="Microsoft JhengHei" charset="-120"/>
                <a:ea typeface="Microsoft JhengHei" charset="-120"/>
                <a:cs typeface="Microsoft JhengHei" charset="-120"/>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kumimoji="1" lang="zh-TW" altLang="en-US" sz="2400" dirty="0"/>
              <a:t>地表輻射－來自地表的土壤和岩石所含之</a:t>
            </a:r>
            <a:r>
              <a:rPr kumimoji="1" lang="zh-TW" altLang="en-US" sz="2400" dirty="0" smtClean="0"/>
              <a:t>天然</a:t>
            </a:r>
            <a:r>
              <a:rPr kumimoji="1" lang="zh-TW" altLang="en-US" sz="2400" dirty="0"/>
              <a:t>放性射核</a:t>
            </a:r>
            <a:r>
              <a:rPr kumimoji="1" lang="zh-TW" altLang="en-US" sz="2400" dirty="0" smtClean="0"/>
              <a:t>種所</a:t>
            </a:r>
            <a:r>
              <a:rPr kumimoji="1" lang="zh-TW" altLang="en-US" sz="2400" dirty="0"/>
              <a:t>產生之輻射。</a:t>
            </a:r>
            <a:endParaRPr kumimoji="1" lang="en-US" altLang="zh-TW" sz="2400" dirty="0" smtClean="0"/>
          </a:p>
        </p:txBody>
      </p:sp>
      <p:sp>
        <p:nvSpPr>
          <p:cNvPr id="12" name="內容版面配置區 2"/>
          <p:cNvSpPr txBox="1">
            <a:spLocks/>
          </p:cNvSpPr>
          <p:nvPr/>
        </p:nvSpPr>
        <p:spPr>
          <a:xfrm>
            <a:off x="268132" y="3795680"/>
            <a:ext cx="4636693" cy="2489373"/>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3200" kern="1200">
                <a:solidFill>
                  <a:schemeClr val="tx1"/>
                </a:solidFill>
                <a:latin typeface="Microsoft JhengHei" charset="-120"/>
                <a:ea typeface="Microsoft JhengHei" charset="-120"/>
                <a:cs typeface="Microsoft JhengHei" charset="-120"/>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2800" kern="1200">
                <a:solidFill>
                  <a:schemeClr val="tx1"/>
                </a:solidFill>
                <a:latin typeface="Microsoft JhengHei" charset="-120"/>
                <a:ea typeface="Microsoft JhengHei" charset="-120"/>
                <a:cs typeface="Microsoft JhengHei" charset="-120"/>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2400" kern="1200">
                <a:solidFill>
                  <a:schemeClr val="tx1"/>
                </a:solidFill>
                <a:latin typeface="Microsoft JhengHei" charset="-120"/>
                <a:ea typeface="Microsoft JhengHei" charset="-120"/>
                <a:cs typeface="Microsoft JhengHei" charset="-120"/>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2800" kern="1200">
                <a:solidFill>
                  <a:schemeClr val="tx1"/>
                </a:solidFill>
                <a:latin typeface="Microsoft JhengHei" charset="-120"/>
                <a:ea typeface="Microsoft JhengHei" charset="-120"/>
                <a:cs typeface="Microsoft JhengHei" charset="-120"/>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2800" kern="1200">
                <a:solidFill>
                  <a:schemeClr val="tx1"/>
                </a:solidFill>
                <a:latin typeface="Microsoft JhengHei" charset="-120"/>
                <a:ea typeface="Microsoft JhengHei" charset="-120"/>
                <a:cs typeface="Microsoft JhengHei" charset="-120"/>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kumimoji="1" lang="zh-TW" altLang="en-US" sz="2400" dirty="0"/>
              <a:t>台灣地區背景輻射劑量率約為</a:t>
            </a:r>
            <a:r>
              <a:rPr kumimoji="1" lang="en-US" altLang="zh-TW" sz="2400" dirty="0"/>
              <a:t>0.04-0.08</a:t>
            </a:r>
            <a:r>
              <a:rPr kumimoji="1" lang="zh-TW" altLang="en-US" sz="2400" dirty="0"/>
              <a:t>微西弗</a:t>
            </a:r>
            <a:r>
              <a:rPr kumimoji="1" lang="en-US" altLang="zh-TW" sz="2400" dirty="0"/>
              <a:t>/</a:t>
            </a:r>
            <a:r>
              <a:rPr kumimoji="1" lang="zh-TW" altLang="en-US" sz="2400" dirty="0"/>
              <a:t>時</a:t>
            </a:r>
            <a:r>
              <a:rPr kumimoji="1" lang="zh-TW" altLang="en-US" sz="2400" dirty="0" smtClean="0"/>
              <a:t>，地熱谷因</a:t>
            </a:r>
            <a:r>
              <a:rPr kumimoji="1" lang="zh-TW" altLang="en-US" sz="2400" dirty="0"/>
              <a:t>受</a:t>
            </a:r>
            <a:r>
              <a:rPr kumimoji="1" lang="zh-TW" altLang="en-US" sz="2400" dirty="0" smtClean="0"/>
              <a:t>溫泉影響</a:t>
            </a:r>
            <a:r>
              <a:rPr kumimoji="1" lang="zh-TW" altLang="en-US" sz="2400" dirty="0"/>
              <a:t>，背景</a:t>
            </a:r>
            <a:r>
              <a:rPr kumimoji="1" lang="zh-TW" altLang="en-US" sz="2400" dirty="0" smtClean="0"/>
              <a:t>輻射約為</a:t>
            </a:r>
            <a:r>
              <a:rPr kumimoji="1" lang="en-US" altLang="zh-TW" sz="2400" dirty="0"/>
              <a:t>0.102</a:t>
            </a:r>
            <a:r>
              <a:rPr kumimoji="1" lang="zh-TW" altLang="en-US" sz="2400" dirty="0"/>
              <a:t>微西弗</a:t>
            </a:r>
            <a:r>
              <a:rPr kumimoji="1" lang="en-US" altLang="zh-TW" sz="2400" dirty="0"/>
              <a:t>/</a:t>
            </a:r>
            <a:r>
              <a:rPr kumimoji="1" lang="zh-TW" altLang="en-US" sz="2400" dirty="0"/>
              <a:t>時</a:t>
            </a:r>
            <a:r>
              <a:rPr kumimoji="1" lang="zh-TW" altLang="en-US" sz="2400" dirty="0" smtClean="0"/>
              <a:t>。因</a:t>
            </a:r>
            <a:r>
              <a:rPr kumimoji="1" lang="zh-TW" altLang="en-US" sz="2400" dirty="0"/>
              <a:t>地質不同而增加之微量天然背景</a:t>
            </a:r>
            <a:r>
              <a:rPr kumimoji="1" lang="zh-TW" altLang="en-US" sz="2400" dirty="0" smtClean="0"/>
              <a:t>輻射對</a:t>
            </a:r>
            <a:r>
              <a:rPr kumimoji="1" lang="zh-TW" altLang="en-US" sz="2400" dirty="0"/>
              <a:t>民眾健康沒有不良影響</a:t>
            </a:r>
            <a:r>
              <a:rPr kumimoji="1" lang="zh-TW" altLang="en-US" sz="2400" dirty="0" smtClean="0"/>
              <a:t>。</a:t>
            </a:r>
            <a:endParaRPr kumimoji="1" lang="en-US" altLang="zh-TW" sz="2400" dirty="0" smtClean="0"/>
          </a:p>
        </p:txBody>
      </p:sp>
      <p:sp>
        <p:nvSpPr>
          <p:cNvPr id="9" name="文字方塊 8"/>
          <p:cNvSpPr txBox="1"/>
          <p:nvPr/>
        </p:nvSpPr>
        <p:spPr>
          <a:xfrm>
            <a:off x="-23247" y="6400311"/>
            <a:ext cx="4995024" cy="307777"/>
          </a:xfrm>
          <a:prstGeom prst="rect">
            <a:avLst/>
          </a:prstGeom>
          <a:noFill/>
        </p:spPr>
        <p:txBody>
          <a:bodyPr wrap="square" rtlCol="0">
            <a:spAutoFit/>
          </a:bodyPr>
          <a:lstStyle/>
          <a:p>
            <a:r>
              <a:rPr kumimoji="1" lang="zh-TW" altLang="en-US" sz="1400" b="1" dirty="0" smtClean="0">
                <a:solidFill>
                  <a:srgbClr val="7030A0"/>
                </a:solidFill>
                <a:latin typeface="Microsoft JhengHei" charset="-120"/>
                <a:ea typeface="Microsoft JhengHei" charset="-120"/>
                <a:cs typeface="Microsoft JhengHei" charset="-120"/>
              </a:rPr>
              <a:t>資料來源：</a:t>
            </a:r>
            <a:r>
              <a:rPr lang="zh-TW" altLang="en-US" sz="1400" b="1" dirty="0" smtClean="0">
                <a:solidFill>
                  <a:srgbClr val="7030A0"/>
                </a:solidFill>
                <a:latin typeface="Microsoft JhengHei" charset="-120"/>
                <a:ea typeface="Microsoft JhengHei" charset="-120"/>
                <a:cs typeface="Microsoft JhengHei" charset="-120"/>
              </a:rPr>
              <a:t>原能會宣導品「陽明山國家公園 地質</a:t>
            </a:r>
            <a:r>
              <a:rPr lang="en-US" altLang="zh-TW" sz="1400" b="1" dirty="0" smtClean="0">
                <a:solidFill>
                  <a:srgbClr val="7030A0"/>
                </a:solidFill>
                <a:latin typeface="Microsoft JhengHei" charset="-120"/>
                <a:ea typeface="Microsoft JhengHei" charset="-120"/>
                <a:cs typeface="Microsoft JhengHei" charset="-120"/>
              </a:rPr>
              <a:t>vs</a:t>
            </a:r>
            <a:r>
              <a:rPr lang="zh-TW" altLang="en-US" sz="1400" b="1" dirty="0" smtClean="0">
                <a:solidFill>
                  <a:srgbClr val="7030A0"/>
                </a:solidFill>
                <a:latin typeface="Microsoft JhengHei" charset="-120"/>
                <a:ea typeface="Microsoft JhengHei" charset="-120"/>
                <a:cs typeface="Microsoft JhengHei" charset="-120"/>
              </a:rPr>
              <a:t>天然輻射」</a:t>
            </a:r>
            <a:endParaRPr kumimoji="1" lang="zh-TW" altLang="en-US" sz="1400" b="1" dirty="0">
              <a:solidFill>
                <a:srgbClr val="7030A0"/>
              </a:solidFill>
              <a:latin typeface="Microsoft JhengHei" charset="-120"/>
              <a:ea typeface="Microsoft JhengHei" charset="-120"/>
              <a:cs typeface="Microsoft JhengHei" charset="-120"/>
            </a:endParaRPr>
          </a:p>
        </p:txBody>
      </p:sp>
      <p:sp>
        <p:nvSpPr>
          <p:cNvPr id="13" name="投影片編號版面配置區 8"/>
          <p:cNvSpPr txBox="1">
            <a:spLocks/>
          </p:cNvSpPr>
          <p:nvPr/>
        </p:nvSpPr>
        <p:spPr>
          <a:xfrm>
            <a:off x="9370422" y="6384041"/>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chemeClr val="tx1">
                    <a:tint val="75000"/>
                  </a:schemeClr>
                </a:solidFill>
                <a:latin typeface="Microsoft JhengHei" charset="-120"/>
                <a:ea typeface="Microsoft JhengHei" charset="-120"/>
                <a:cs typeface="Microsoft JhengHei" charset="-12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CFC4E7-F001-2345-8ED3-FB07577322E5}" type="slidenum">
              <a:rPr kumimoji="1" lang="zh-TW" altLang="en-US" smtClean="0">
                <a:solidFill>
                  <a:schemeClr val="bg1"/>
                </a:solidFill>
              </a:rPr>
              <a:pPr/>
              <a:t>21</a:t>
            </a:fld>
            <a:endParaRPr kumimoji="1" lang="zh-TW" altLang="en-US"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524" y="2035038"/>
            <a:ext cx="6925838" cy="4716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4907713" y="2121559"/>
            <a:ext cx="2159566" cy="307777"/>
          </a:xfrm>
          <a:prstGeom prst="rect">
            <a:avLst/>
          </a:prstGeom>
        </p:spPr>
        <p:txBody>
          <a:bodyPr wrap="none">
            <a:spAutoFit/>
          </a:bodyPr>
          <a:lstStyle/>
          <a:p>
            <a:r>
              <a:rPr lang="zh-TW" altLang="en-US" sz="1400" b="1" dirty="0">
                <a:solidFill>
                  <a:schemeClr val="accent6">
                    <a:lumMod val="50000"/>
                  </a:schemeClr>
                </a:solidFill>
              </a:rPr>
              <a:t>陽明山國家公園輻射地圖</a:t>
            </a:r>
          </a:p>
        </p:txBody>
      </p:sp>
    </p:spTree>
    <p:extLst>
      <p:ext uri="{BB962C8B-B14F-4D97-AF65-F5344CB8AC3E}">
        <p14:creationId xmlns:p14="http://schemas.microsoft.com/office/powerpoint/2010/main" val="20344823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1" y="928896"/>
            <a:ext cx="10276960" cy="5974696"/>
          </a:xfrm>
          <a:prstGeom prst="rect">
            <a:avLst/>
          </a:prstGeom>
        </p:spPr>
      </p:pic>
      <p:sp>
        <p:nvSpPr>
          <p:cNvPr id="5" name="直線圖說文字 1 4"/>
          <p:cNvSpPr/>
          <p:nvPr/>
        </p:nvSpPr>
        <p:spPr>
          <a:xfrm>
            <a:off x="9159572" y="3976123"/>
            <a:ext cx="2502475" cy="425669"/>
          </a:xfrm>
          <a:prstGeom prst="borderCallout1">
            <a:avLst>
              <a:gd name="adj1" fmla="val 40972"/>
              <a:gd name="adj2" fmla="val -1403"/>
              <a:gd name="adj3" fmla="val -12663"/>
              <a:gd name="adj4" fmla="val -13187"/>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zh-TW" altLang="en-US" sz="2400" b="1" dirty="0" smtClean="0">
                <a:latin typeface="Microsoft JhengHei" charset="-120"/>
                <a:ea typeface="Microsoft JhengHei" charset="-120"/>
                <a:cs typeface="Microsoft JhengHei" charset="-120"/>
              </a:rPr>
              <a:t>我國：</a:t>
            </a:r>
            <a:r>
              <a:rPr kumimoji="1" lang="en-US" altLang="zh-TW" sz="2400" b="1" dirty="0" smtClean="0">
                <a:latin typeface="Microsoft JhengHei" charset="-120"/>
                <a:ea typeface="Microsoft JhengHei" charset="-120"/>
                <a:cs typeface="Microsoft JhengHei" charset="-120"/>
              </a:rPr>
              <a:t>1.62(</a:t>
            </a:r>
            <a:r>
              <a:rPr kumimoji="1" lang="zh-TW" altLang="en-US" sz="2400" b="1" dirty="0">
                <a:latin typeface="Microsoft JhengHei" charset="-120"/>
                <a:ea typeface="Microsoft JhengHei" charset="-120"/>
                <a:cs typeface="Microsoft JhengHei" charset="-120"/>
              </a:rPr>
              <a:t>平均</a:t>
            </a:r>
            <a:r>
              <a:rPr kumimoji="1" lang="en-US" altLang="zh-TW" sz="2400" b="1" dirty="0" smtClean="0">
                <a:latin typeface="Microsoft JhengHei" charset="-120"/>
                <a:ea typeface="Microsoft JhengHei" charset="-120"/>
                <a:cs typeface="Microsoft JhengHei" charset="-120"/>
              </a:rPr>
              <a:t>)</a:t>
            </a:r>
            <a:endParaRPr kumimoji="1" lang="zh-TW" altLang="en-US" sz="2400" b="1" dirty="0">
              <a:latin typeface="Microsoft JhengHei" charset="-120"/>
              <a:ea typeface="Microsoft JhengHei" charset="-120"/>
              <a:cs typeface="Microsoft JhengHei" charset="-120"/>
            </a:endParaRPr>
          </a:p>
        </p:txBody>
      </p:sp>
      <p:sp>
        <p:nvSpPr>
          <p:cNvPr id="6" name="直線圖說文字 1 5"/>
          <p:cNvSpPr/>
          <p:nvPr/>
        </p:nvSpPr>
        <p:spPr>
          <a:xfrm>
            <a:off x="1721077" y="3003331"/>
            <a:ext cx="2094632" cy="425669"/>
          </a:xfrm>
          <a:prstGeom prst="borderCallout1">
            <a:avLst>
              <a:gd name="adj1" fmla="val -18287"/>
              <a:gd name="adj2" fmla="val 51827"/>
              <a:gd name="adj3" fmla="val -8959"/>
              <a:gd name="adj4" fmla="val 50981"/>
            </a:avLst>
          </a:prstGeom>
        </p:spPr>
        <p:style>
          <a:lnRef idx="2">
            <a:schemeClr val="accent5"/>
          </a:lnRef>
          <a:fillRef idx="1">
            <a:schemeClr val="lt1"/>
          </a:fillRef>
          <a:effectRef idx="0">
            <a:schemeClr val="accent5"/>
          </a:effectRef>
          <a:fontRef idx="minor">
            <a:schemeClr val="dk1"/>
          </a:fontRef>
        </p:style>
        <p:txBody>
          <a:bodyPr rtlCol="0" anchor="ctr"/>
          <a:lstStyle/>
          <a:p>
            <a:r>
              <a:rPr kumimoji="1" lang="zh-TW" altLang="en-US" sz="2200" dirty="0" smtClean="0">
                <a:latin typeface="Microsoft JhengHei" charset="-120"/>
                <a:ea typeface="Microsoft JhengHei" charset="-120"/>
                <a:cs typeface="Microsoft JhengHei" charset="-120"/>
              </a:rPr>
              <a:t>美國：</a:t>
            </a:r>
            <a:r>
              <a:rPr kumimoji="1" lang="en-US" altLang="zh-TW" sz="2200" dirty="0" smtClean="0">
                <a:latin typeface="Microsoft JhengHei" charset="-120"/>
                <a:ea typeface="Microsoft JhengHei" charset="-120"/>
                <a:cs typeface="Microsoft JhengHei" charset="-120"/>
              </a:rPr>
              <a:t>3.0(</a:t>
            </a:r>
            <a:r>
              <a:rPr kumimoji="1" lang="zh-TW" altLang="en-US" sz="2200" dirty="0" smtClean="0">
                <a:latin typeface="Microsoft JhengHei" charset="-120"/>
                <a:ea typeface="Microsoft JhengHei" charset="-120"/>
                <a:cs typeface="Microsoft JhengHei" charset="-120"/>
              </a:rPr>
              <a:t>平均</a:t>
            </a:r>
            <a:r>
              <a:rPr kumimoji="1" lang="en-US" altLang="zh-TW" sz="2200" dirty="0" smtClean="0">
                <a:latin typeface="Microsoft JhengHei" charset="-120"/>
                <a:ea typeface="Microsoft JhengHei" charset="-120"/>
                <a:cs typeface="Microsoft JhengHei" charset="-120"/>
              </a:rPr>
              <a:t>)</a:t>
            </a:r>
            <a:endParaRPr kumimoji="1" lang="zh-TW" altLang="en-US" sz="2200" dirty="0">
              <a:latin typeface="Microsoft JhengHei" charset="-120"/>
              <a:ea typeface="Microsoft JhengHei" charset="-120"/>
              <a:cs typeface="Microsoft JhengHei" charset="-120"/>
            </a:endParaRPr>
          </a:p>
        </p:txBody>
      </p:sp>
      <p:sp>
        <p:nvSpPr>
          <p:cNvPr id="7" name="直線圖說文字 1 6"/>
          <p:cNvSpPr/>
          <p:nvPr/>
        </p:nvSpPr>
        <p:spPr>
          <a:xfrm>
            <a:off x="9407104" y="3407759"/>
            <a:ext cx="2254943" cy="425669"/>
          </a:xfrm>
          <a:prstGeom prst="borderCallout1">
            <a:avLst>
              <a:gd name="adj1" fmla="val -18287"/>
              <a:gd name="adj2" fmla="val 51827"/>
              <a:gd name="adj3" fmla="val -8959"/>
              <a:gd name="adj4" fmla="val 50981"/>
            </a:avLst>
          </a:prstGeom>
          <a:no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r>
              <a:rPr kumimoji="1" lang="zh-TW" altLang="en-US" sz="2200" dirty="0" smtClean="0">
                <a:latin typeface="Microsoft JhengHei" charset="-120"/>
                <a:ea typeface="Microsoft JhengHei" charset="-120"/>
                <a:cs typeface="Microsoft JhengHei" charset="-120"/>
              </a:rPr>
              <a:t>日本：</a:t>
            </a:r>
            <a:r>
              <a:rPr kumimoji="1" lang="en-US" altLang="zh-TW" sz="2200" dirty="0" smtClean="0">
                <a:latin typeface="Microsoft JhengHei" charset="-120"/>
                <a:ea typeface="Microsoft JhengHei" charset="-120"/>
                <a:cs typeface="Microsoft JhengHei" charset="-120"/>
              </a:rPr>
              <a:t>1.48(</a:t>
            </a:r>
            <a:r>
              <a:rPr kumimoji="1" lang="zh-TW" altLang="en-US" sz="2200" dirty="0">
                <a:latin typeface="Microsoft JhengHei" charset="-120"/>
                <a:ea typeface="Microsoft JhengHei" charset="-120"/>
                <a:cs typeface="Microsoft JhengHei" charset="-120"/>
              </a:rPr>
              <a:t>平均</a:t>
            </a:r>
            <a:r>
              <a:rPr kumimoji="1" lang="en-US" altLang="zh-TW" sz="2200" dirty="0" smtClean="0">
                <a:latin typeface="Microsoft JhengHei" charset="-120"/>
                <a:ea typeface="Microsoft JhengHei" charset="-120"/>
                <a:cs typeface="Microsoft JhengHei" charset="-120"/>
              </a:rPr>
              <a:t>)</a:t>
            </a:r>
            <a:endParaRPr kumimoji="1" lang="zh-TW" altLang="en-US" sz="2200" dirty="0">
              <a:latin typeface="Microsoft JhengHei" charset="-120"/>
              <a:ea typeface="Microsoft JhengHei" charset="-120"/>
              <a:cs typeface="Microsoft JhengHei" charset="-120"/>
            </a:endParaRPr>
          </a:p>
        </p:txBody>
      </p:sp>
      <p:sp>
        <p:nvSpPr>
          <p:cNvPr id="8" name="直線圖說文字 1 7"/>
          <p:cNvSpPr/>
          <p:nvPr/>
        </p:nvSpPr>
        <p:spPr>
          <a:xfrm>
            <a:off x="4113694" y="2165411"/>
            <a:ext cx="2225790" cy="425669"/>
          </a:xfrm>
          <a:prstGeom prst="borderCallout1">
            <a:avLst>
              <a:gd name="adj1" fmla="val -18287"/>
              <a:gd name="adj2" fmla="val 51827"/>
              <a:gd name="adj3" fmla="val -8959"/>
              <a:gd name="adj4" fmla="val 50981"/>
            </a:avLst>
          </a:prstGeom>
          <a:ln>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r>
              <a:rPr kumimoji="1" lang="zh-TW" altLang="en-US" sz="2200" dirty="0" smtClean="0">
                <a:latin typeface="Microsoft JhengHei" charset="-120"/>
                <a:ea typeface="Microsoft JhengHei" charset="-120"/>
                <a:cs typeface="Microsoft JhengHei" charset="-120"/>
              </a:rPr>
              <a:t>英國：</a:t>
            </a:r>
            <a:r>
              <a:rPr kumimoji="1" lang="en-US" altLang="zh-TW" sz="2200" dirty="0" smtClean="0">
                <a:latin typeface="Microsoft JhengHei" charset="-120"/>
                <a:ea typeface="Microsoft JhengHei" charset="-120"/>
                <a:cs typeface="Microsoft JhengHei" charset="-120"/>
              </a:rPr>
              <a:t>2.2(</a:t>
            </a:r>
            <a:r>
              <a:rPr kumimoji="1" lang="zh-TW" altLang="en-US" sz="2200" dirty="0" smtClean="0">
                <a:latin typeface="Microsoft JhengHei" charset="-120"/>
                <a:ea typeface="Microsoft JhengHei" charset="-120"/>
                <a:cs typeface="Microsoft JhengHei" charset="-120"/>
              </a:rPr>
              <a:t>平均</a:t>
            </a:r>
            <a:r>
              <a:rPr kumimoji="1" lang="en-US" altLang="zh-TW" sz="2200" dirty="0" smtClean="0">
                <a:latin typeface="Microsoft JhengHei" charset="-120"/>
                <a:ea typeface="Microsoft JhengHei" charset="-120"/>
                <a:cs typeface="Microsoft JhengHei" charset="-120"/>
              </a:rPr>
              <a:t>)</a:t>
            </a:r>
            <a:endParaRPr kumimoji="1" lang="zh-TW" altLang="en-US" sz="2200" dirty="0">
              <a:latin typeface="Microsoft JhengHei" charset="-120"/>
              <a:ea typeface="Microsoft JhengHei" charset="-120"/>
              <a:cs typeface="Microsoft JhengHei" charset="-120"/>
            </a:endParaRPr>
          </a:p>
        </p:txBody>
      </p:sp>
      <p:sp>
        <p:nvSpPr>
          <p:cNvPr id="9" name="直線圖說文字 1 8"/>
          <p:cNvSpPr/>
          <p:nvPr/>
        </p:nvSpPr>
        <p:spPr>
          <a:xfrm>
            <a:off x="4990808" y="5431536"/>
            <a:ext cx="3247866" cy="518473"/>
          </a:xfrm>
          <a:prstGeom prst="borderCallout1">
            <a:avLst>
              <a:gd name="adj1" fmla="val -18287"/>
              <a:gd name="adj2" fmla="val 51827"/>
              <a:gd name="adj3" fmla="val -8959"/>
              <a:gd name="adj4" fmla="val 50981"/>
            </a:avLst>
          </a:prstGeom>
          <a:solidFill>
            <a:schemeClr val="accent1"/>
          </a:solidFill>
          <a:ln>
            <a:solidFill>
              <a:schemeClr val="accent1">
                <a:lumMod val="40000"/>
                <a:lumOff val="6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kumimoji="1" lang="zh-TW" altLang="en-US" sz="3200" dirty="0" smtClean="0">
                <a:latin typeface="Microsoft JhengHei" charset="-120"/>
                <a:ea typeface="Microsoft JhengHei" charset="-120"/>
                <a:cs typeface="Microsoft JhengHei" charset="-120"/>
              </a:rPr>
              <a:t>全球：</a:t>
            </a:r>
            <a:r>
              <a:rPr kumimoji="1" lang="en-US" altLang="zh-TW" sz="3200" dirty="0" smtClean="0">
                <a:latin typeface="Microsoft JhengHei" charset="-120"/>
                <a:ea typeface="Microsoft JhengHei" charset="-120"/>
                <a:cs typeface="Microsoft JhengHei" charset="-120"/>
              </a:rPr>
              <a:t>2.4(</a:t>
            </a:r>
            <a:r>
              <a:rPr lang="zh-TW" altLang="en-US" sz="3200" dirty="0">
                <a:latin typeface="Microsoft JhengHei" charset="-120"/>
                <a:ea typeface="Microsoft JhengHei" charset="-120"/>
                <a:cs typeface="Microsoft JhengHei" charset="-120"/>
              </a:rPr>
              <a:t>平均</a:t>
            </a:r>
            <a:r>
              <a:rPr kumimoji="1" lang="en-US" altLang="zh-TW" sz="3200" dirty="0" smtClean="0">
                <a:latin typeface="Microsoft JhengHei" charset="-120"/>
                <a:ea typeface="Microsoft JhengHei" charset="-120"/>
                <a:cs typeface="Microsoft JhengHei" charset="-120"/>
              </a:rPr>
              <a:t>)</a:t>
            </a:r>
            <a:endParaRPr kumimoji="1" lang="en-US" altLang="zh-TW" sz="3200" dirty="0">
              <a:latin typeface="Microsoft JhengHei" charset="-120"/>
              <a:ea typeface="Microsoft JhengHei" charset="-120"/>
              <a:cs typeface="Microsoft JhengHei" charset="-120"/>
            </a:endParaRPr>
          </a:p>
        </p:txBody>
      </p:sp>
      <p:sp>
        <p:nvSpPr>
          <p:cNvPr id="10" name="文字方塊 9"/>
          <p:cNvSpPr txBox="1"/>
          <p:nvPr/>
        </p:nvSpPr>
        <p:spPr>
          <a:xfrm>
            <a:off x="3692528" y="6180134"/>
            <a:ext cx="7813672" cy="738664"/>
          </a:xfrm>
          <a:prstGeom prst="rect">
            <a:avLst/>
          </a:prstGeom>
          <a:noFill/>
        </p:spPr>
        <p:txBody>
          <a:bodyPr wrap="square" rtlCol="0">
            <a:spAutoFit/>
          </a:bodyPr>
          <a:lstStyle/>
          <a:p>
            <a:r>
              <a:rPr kumimoji="1" lang="zh-TW" altLang="en-US" sz="1400" dirty="0" smtClean="0">
                <a:latin typeface="Microsoft JhengHei" charset="-120"/>
                <a:ea typeface="Microsoft JhengHei" charset="-120"/>
                <a:cs typeface="Microsoft JhengHei" charset="-120"/>
              </a:rPr>
              <a:t>圖片</a:t>
            </a:r>
            <a:r>
              <a:rPr kumimoji="1" lang="zh-TW" altLang="en-US" sz="1400" dirty="0">
                <a:latin typeface="Microsoft JhengHei" charset="-120"/>
                <a:ea typeface="Microsoft JhengHei" charset="-120"/>
                <a:cs typeface="Microsoft JhengHei" charset="-120"/>
              </a:rPr>
              <a:t>來源：</a:t>
            </a:r>
            <a:r>
              <a:rPr kumimoji="1" lang="en-US" altLang="zh-TW" sz="1400" dirty="0">
                <a:latin typeface="Microsoft JhengHei" charset="-120"/>
                <a:ea typeface="Microsoft JhengHei" charset="-120"/>
                <a:cs typeface="Microsoft JhengHei" charset="-120"/>
              </a:rPr>
              <a:t>http://</a:t>
            </a:r>
            <a:r>
              <a:rPr kumimoji="1" lang="en-US" altLang="zh-TW" sz="1400" dirty="0" err="1">
                <a:latin typeface="Microsoft JhengHei" charset="-120"/>
                <a:ea typeface="Microsoft JhengHei" charset="-120"/>
                <a:cs typeface="Microsoft JhengHei" charset="-120"/>
              </a:rPr>
              <a:t>www.alsglobal.com</a:t>
            </a:r>
            <a:r>
              <a:rPr kumimoji="1" lang="en-US" altLang="zh-TW" sz="1400" dirty="0" smtClean="0">
                <a:latin typeface="Microsoft JhengHei" charset="-120"/>
                <a:ea typeface="Microsoft JhengHei" charset="-120"/>
                <a:cs typeface="Microsoft JhengHei" charset="-120"/>
              </a:rPr>
              <a:t>/</a:t>
            </a:r>
          </a:p>
          <a:p>
            <a:r>
              <a:rPr kumimoji="1" lang="zh-TW" altLang="en-US" sz="1400" dirty="0" smtClean="0">
                <a:latin typeface="Microsoft JhengHei" charset="-120"/>
                <a:ea typeface="Microsoft JhengHei" charset="-120"/>
                <a:cs typeface="Microsoft JhengHei" charset="-120"/>
              </a:rPr>
              <a:t>資料來源：行政院原子能委員會輻射偵測中心、</a:t>
            </a:r>
            <a:r>
              <a:rPr kumimoji="1" lang="en-US" altLang="zh-TW" sz="1400" dirty="0" smtClean="0">
                <a:latin typeface="Microsoft JhengHei" charset="-120"/>
                <a:ea typeface="Microsoft JhengHei" charset="-120"/>
                <a:cs typeface="Microsoft JhengHei" charset="-120"/>
              </a:rPr>
              <a:t>UNSCEAR(2008)</a:t>
            </a:r>
            <a:r>
              <a:rPr kumimoji="1" lang="zh-TW" altLang="en-US" sz="1400" dirty="0" smtClean="0">
                <a:latin typeface="Microsoft JhengHei" charset="-120"/>
                <a:ea typeface="Microsoft JhengHei" charset="-120"/>
                <a:cs typeface="Microsoft JhengHei" charset="-120"/>
              </a:rPr>
              <a:t>、</a:t>
            </a:r>
            <a:r>
              <a:rPr kumimoji="1" lang="en-US" altLang="zh-TW" sz="1400" dirty="0" smtClean="0">
                <a:latin typeface="Microsoft JhengHei" charset="-120"/>
                <a:ea typeface="Microsoft JhengHei" charset="-120"/>
                <a:cs typeface="Microsoft JhengHei" charset="-120"/>
              </a:rPr>
              <a:t>IAEA</a:t>
            </a:r>
            <a:r>
              <a:rPr kumimoji="1" lang="zh-TW" altLang="en-US" sz="1400" dirty="0" smtClean="0">
                <a:latin typeface="Microsoft JhengHei" charset="-120"/>
                <a:ea typeface="Microsoft JhengHei" charset="-120"/>
                <a:cs typeface="Microsoft JhengHei" charset="-120"/>
              </a:rPr>
              <a:t>、</a:t>
            </a:r>
            <a:r>
              <a:rPr lang="is-IS" altLang="zh-TW" sz="1400" dirty="0" smtClean="0">
                <a:latin typeface="Microsoft JhengHei" charset="-120"/>
                <a:ea typeface="Microsoft JhengHei" charset="-120"/>
                <a:cs typeface="Microsoft JhengHei" charset="-120"/>
                <a:hlinkClick r:id="rId4"/>
              </a:rPr>
              <a:t>J </a:t>
            </a:r>
            <a:r>
              <a:rPr lang="is-IS" altLang="zh-TW" sz="1400" dirty="0">
                <a:latin typeface="Microsoft JhengHei" charset="-120"/>
                <a:ea typeface="Microsoft JhengHei" charset="-120"/>
                <a:cs typeface="Microsoft JhengHei" charset="-120"/>
                <a:hlinkClick r:id="rId4"/>
              </a:rPr>
              <a:t>Radiol </a:t>
            </a:r>
            <a:r>
              <a:rPr lang="is-IS" altLang="zh-TW" sz="1400" dirty="0" smtClean="0">
                <a:latin typeface="Microsoft JhengHei" charset="-120"/>
                <a:ea typeface="Microsoft JhengHei" charset="-120"/>
                <a:cs typeface="Microsoft JhengHei" charset="-120"/>
                <a:hlinkClick r:id="rId4"/>
              </a:rPr>
              <a:t>Prot( 2009</a:t>
            </a:r>
            <a:r>
              <a:rPr lang="is-IS" altLang="zh-TW" sz="1400" dirty="0" smtClean="0">
                <a:latin typeface="Microsoft JhengHei" charset="-120"/>
                <a:ea typeface="Microsoft JhengHei" charset="-120"/>
                <a:cs typeface="Microsoft JhengHei" charset="-120"/>
              </a:rPr>
              <a:t>)</a:t>
            </a:r>
            <a:r>
              <a:rPr lang="zh-TW" altLang="en-US" sz="1400" dirty="0" smtClean="0">
                <a:latin typeface="Microsoft JhengHei" charset="-120"/>
                <a:ea typeface="Microsoft JhengHei" charset="-120"/>
                <a:cs typeface="Microsoft JhengHei" charset="-120"/>
              </a:rPr>
              <a:t>、</a:t>
            </a:r>
            <a:r>
              <a:rPr lang="zh-TW" altLang="en-US" sz="1400" dirty="0">
                <a:latin typeface="Microsoft JhengHei" charset="-120"/>
                <a:ea typeface="Microsoft JhengHei" charset="-120"/>
                <a:cs typeface="Microsoft JhengHei" charset="-120"/>
              </a:rPr>
              <a:t> </a:t>
            </a:r>
            <a:endParaRPr lang="en-US" altLang="zh-TW" sz="1400" dirty="0" smtClean="0">
              <a:latin typeface="Microsoft JhengHei" charset="-120"/>
              <a:ea typeface="Microsoft JhengHei" charset="-120"/>
              <a:cs typeface="Microsoft JhengHei" charset="-120"/>
            </a:endParaRPr>
          </a:p>
          <a:p>
            <a:r>
              <a:rPr lang="zh-TW" altLang="en-US" sz="1400" dirty="0">
                <a:latin typeface="Microsoft JhengHei" charset="-120"/>
                <a:ea typeface="Microsoft JhengHei" charset="-120"/>
                <a:cs typeface="Microsoft JhengHei" charset="-120"/>
              </a:rPr>
              <a:t> </a:t>
            </a:r>
            <a:r>
              <a:rPr lang="zh-TW" altLang="en-US" sz="1400" dirty="0" smtClean="0">
                <a:latin typeface="Microsoft JhengHei" charset="-120"/>
                <a:ea typeface="Microsoft JhengHei" charset="-120"/>
                <a:cs typeface="Microsoft JhengHei" charset="-120"/>
              </a:rPr>
              <a:t>                   中國</a:t>
            </a:r>
            <a:r>
              <a:rPr lang="zh-TW" altLang="en-US" sz="1400" dirty="0">
                <a:latin typeface="Microsoft JhengHei" charset="-120"/>
                <a:ea typeface="Microsoft JhengHei" charset="-120"/>
                <a:cs typeface="Microsoft JhengHei" charset="-120"/>
              </a:rPr>
              <a:t>疾病預防控制中心輻射防護與核安全醫學所 </a:t>
            </a:r>
            <a:r>
              <a:rPr lang="zh-TW" altLang="en-US" sz="1400" dirty="0" smtClean="0">
                <a:latin typeface="Microsoft JhengHei" charset="-120"/>
                <a:ea typeface="Microsoft JhengHei" charset="-120"/>
                <a:cs typeface="Microsoft JhengHei" charset="-120"/>
              </a:rPr>
              <a:t>         </a:t>
            </a:r>
            <a:endParaRPr lang="en-US" altLang="zh-TW" sz="1400" dirty="0" smtClean="0">
              <a:latin typeface="Microsoft JhengHei" charset="-120"/>
              <a:ea typeface="Microsoft JhengHei" charset="-120"/>
              <a:cs typeface="Microsoft JhengHei" charset="-120"/>
            </a:endParaRPr>
          </a:p>
        </p:txBody>
      </p:sp>
      <p:sp>
        <p:nvSpPr>
          <p:cNvPr id="11" name="文字方塊 10"/>
          <p:cNvSpPr txBox="1"/>
          <p:nvPr/>
        </p:nvSpPr>
        <p:spPr>
          <a:xfrm>
            <a:off x="8713657" y="1172549"/>
            <a:ext cx="3641835" cy="646331"/>
          </a:xfrm>
          <a:prstGeom prst="rect">
            <a:avLst/>
          </a:prstGeom>
          <a:noFill/>
        </p:spPr>
        <p:txBody>
          <a:bodyPr wrap="square" rtlCol="0">
            <a:spAutoFit/>
          </a:bodyPr>
          <a:lstStyle/>
          <a:p>
            <a:r>
              <a:rPr kumimoji="1" lang="zh-TW" altLang="en-US" dirty="0" smtClean="0">
                <a:latin typeface="Microsoft JhengHei" charset="-120"/>
                <a:ea typeface="Microsoft JhengHei" charset="-120"/>
                <a:cs typeface="Microsoft JhengHei" charset="-120"/>
              </a:rPr>
              <a:t>單位：毫西</a:t>
            </a:r>
            <a:r>
              <a:rPr kumimoji="1" lang="zh-TW" altLang="en-US" dirty="0">
                <a:latin typeface="Microsoft JhengHei" charset="-120"/>
                <a:ea typeface="Microsoft JhengHei" charset="-120"/>
                <a:cs typeface="Microsoft JhengHei" charset="-120"/>
              </a:rPr>
              <a:t>弗</a:t>
            </a:r>
            <a:r>
              <a:rPr kumimoji="1" lang="en-US" altLang="zh-TW" dirty="0">
                <a:latin typeface="Microsoft JhengHei" charset="-120"/>
                <a:ea typeface="Microsoft JhengHei" charset="-120"/>
                <a:cs typeface="Microsoft JhengHei" charset="-120"/>
              </a:rPr>
              <a:t>/</a:t>
            </a:r>
            <a:r>
              <a:rPr kumimoji="1" lang="zh-TW" altLang="en-US" dirty="0" smtClean="0">
                <a:latin typeface="Microsoft JhengHei" charset="-120"/>
                <a:ea typeface="Microsoft JhengHei" charset="-120"/>
                <a:cs typeface="Microsoft JhengHei" charset="-120"/>
              </a:rPr>
              <a:t>年</a:t>
            </a:r>
            <a:r>
              <a:rPr kumimoji="1" lang="en-US" altLang="zh-TW" dirty="0" smtClean="0">
                <a:latin typeface="Microsoft JhengHei" charset="-120"/>
                <a:ea typeface="Microsoft JhengHei" charset="-120"/>
                <a:cs typeface="Microsoft JhengHei" charset="-120"/>
              </a:rPr>
              <a:t>( </a:t>
            </a:r>
            <a:r>
              <a:rPr kumimoji="1" lang="en-US" altLang="zh-TW" dirty="0" err="1">
                <a:latin typeface="Microsoft JhengHei" charset="-120"/>
                <a:ea typeface="Microsoft JhengHei" charset="-120"/>
                <a:cs typeface="Microsoft JhengHei" charset="-120"/>
              </a:rPr>
              <a:t>mSv</a:t>
            </a:r>
            <a:r>
              <a:rPr kumimoji="1" lang="en-US" altLang="zh-TW" dirty="0">
                <a:latin typeface="Microsoft JhengHei" charset="-120"/>
                <a:ea typeface="Microsoft JhengHei" charset="-120"/>
                <a:cs typeface="Microsoft JhengHei" charset="-120"/>
              </a:rPr>
              <a:t>/y</a:t>
            </a:r>
            <a:r>
              <a:rPr kumimoji="1" lang="zh-TW" altLang="en-US" dirty="0">
                <a:latin typeface="Microsoft JhengHei" charset="-120"/>
                <a:ea typeface="Microsoft JhengHei" charset="-120"/>
                <a:cs typeface="Microsoft JhengHei" charset="-120"/>
              </a:rPr>
              <a:t>）</a:t>
            </a:r>
          </a:p>
          <a:p>
            <a:endParaRPr kumimoji="1" lang="zh-TW" altLang="en-US" dirty="0">
              <a:latin typeface="Microsoft JhengHei" charset="-120"/>
              <a:ea typeface="Microsoft JhengHei" charset="-120"/>
              <a:cs typeface="Microsoft JhengHei" charset="-120"/>
            </a:endParaRPr>
          </a:p>
        </p:txBody>
      </p:sp>
      <p:sp>
        <p:nvSpPr>
          <p:cNvPr id="12" name="投影片編號版面配置區 11"/>
          <p:cNvSpPr>
            <a:spLocks noGrp="1"/>
          </p:cNvSpPr>
          <p:nvPr>
            <p:ph type="sldNum" sz="quarter" idx="12"/>
          </p:nvPr>
        </p:nvSpPr>
        <p:spPr/>
        <p:txBody>
          <a:bodyPr/>
          <a:lstStyle/>
          <a:p>
            <a:fld id="{C2CFC4E7-F001-2345-8ED3-FB07577322E5}" type="slidenum">
              <a:rPr kumimoji="1" lang="zh-TW" altLang="en-US" smtClean="0"/>
              <a:pPr/>
              <a:t>22</a:t>
            </a:fld>
            <a:endParaRPr kumimoji="1" lang="zh-TW" altLang="en-US" dirty="0"/>
          </a:p>
        </p:txBody>
      </p:sp>
      <p:sp>
        <p:nvSpPr>
          <p:cNvPr id="13" name="直線圖說文字 1 12"/>
          <p:cNvSpPr/>
          <p:nvPr/>
        </p:nvSpPr>
        <p:spPr>
          <a:xfrm>
            <a:off x="6445023" y="4580614"/>
            <a:ext cx="2072413" cy="680493"/>
          </a:xfrm>
          <a:prstGeom prst="borderCallout1">
            <a:avLst>
              <a:gd name="adj1" fmla="val 247"/>
              <a:gd name="adj2" fmla="val 41232"/>
              <a:gd name="adj3" fmla="val -31751"/>
              <a:gd name="adj4" fmla="val 55463"/>
            </a:avLst>
          </a:prstGeom>
          <a:ln w="3810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zh-TW" altLang="en-US" sz="2200" dirty="0" smtClean="0">
                <a:latin typeface="Microsoft JhengHei" charset="-120"/>
                <a:ea typeface="Microsoft JhengHei" charset="-120"/>
                <a:cs typeface="Microsoft JhengHei" charset="-120"/>
              </a:rPr>
              <a:t>印度喀拉拉邦</a:t>
            </a:r>
            <a:r>
              <a:rPr kumimoji="1" lang="en-US" altLang="zh-TW" sz="2200" dirty="0" smtClean="0">
                <a:latin typeface="Microsoft JhengHei" charset="-120"/>
                <a:ea typeface="Microsoft JhengHei" charset="-120"/>
                <a:cs typeface="Microsoft JhengHei" charset="-120"/>
              </a:rPr>
              <a:t>(Kerala)</a:t>
            </a:r>
            <a:r>
              <a:rPr kumimoji="1" lang="zh-TW" altLang="en-US" sz="2200" dirty="0" smtClean="0">
                <a:latin typeface="Microsoft JhengHei" charset="-120"/>
                <a:ea typeface="Microsoft JhengHei" charset="-120"/>
                <a:cs typeface="Microsoft JhengHei" charset="-120"/>
              </a:rPr>
              <a:t>：</a:t>
            </a:r>
            <a:r>
              <a:rPr kumimoji="1" lang="en-US" altLang="zh-TW" sz="2200" dirty="0" smtClean="0">
                <a:latin typeface="Microsoft JhengHei" charset="-120"/>
                <a:ea typeface="Microsoft JhengHei" charset="-120"/>
                <a:cs typeface="Microsoft JhengHei" charset="-120"/>
              </a:rPr>
              <a:t>1-45</a:t>
            </a:r>
            <a:endParaRPr kumimoji="1" lang="zh-TW" altLang="en-US" sz="2200" dirty="0">
              <a:latin typeface="Microsoft JhengHei" charset="-120"/>
              <a:ea typeface="Microsoft JhengHei" charset="-120"/>
              <a:cs typeface="Microsoft JhengHei" charset="-120"/>
            </a:endParaRPr>
          </a:p>
        </p:txBody>
      </p:sp>
      <p:sp>
        <p:nvSpPr>
          <p:cNvPr id="14" name="直線圖說文字 1 13"/>
          <p:cNvSpPr/>
          <p:nvPr/>
        </p:nvSpPr>
        <p:spPr>
          <a:xfrm>
            <a:off x="1493056" y="4658505"/>
            <a:ext cx="2506643" cy="1078086"/>
          </a:xfrm>
          <a:prstGeom prst="borderCallout1">
            <a:avLst>
              <a:gd name="adj1" fmla="val 55621"/>
              <a:gd name="adj2" fmla="val 104824"/>
              <a:gd name="adj3" fmla="val 59672"/>
              <a:gd name="adj4" fmla="val 116221"/>
            </a:avLst>
          </a:prstGeom>
          <a:ln w="3810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zh-TW" altLang="en-US" sz="2200" dirty="0" smtClean="0">
                <a:latin typeface="Microsoft JhengHei" charset="-120"/>
                <a:ea typeface="Microsoft JhengHei" charset="-120"/>
                <a:cs typeface="Microsoft JhengHei" charset="-120"/>
              </a:rPr>
              <a:t>巴西米納斯吉拉斯</a:t>
            </a:r>
            <a:r>
              <a:rPr kumimoji="1" lang="en-US" altLang="zh-TW" sz="2200" dirty="0" smtClean="0">
                <a:latin typeface="Microsoft JhengHei" charset="-120"/>
                <a:ea typeface="Microsoft JhengHei" charset="-120"/>
                <a:cs typeface="Microsoft JhengHei" charset="-120"/>
              </a:rPr>
              <a:t>(</a:t>
            </a:r>
            <a:r>
              <a:rPr kumimoji="1" lang="en-US" altLang="zh-TW" sz="2200" dirty="0" err="1" smtClean="0">
                <a:latin typeface="Microsoft JhengHei" charset="-120"/>
                <a:ea typeface="Microsoft JhengHei" charset="-120"/>
                <a:cs typeface="Microsoft JhengHei" charset="-120"/>
              </a:rPr>
              <a:t>Mineas</a:t>
            </a:r>
            <a:r>
              <a:rPr kumimoji="1" lang="en-US" altLang="zh-TW" sz="2200" dirty="0" smtClean="0">
                <a:latin typeface="Microsoft JhengHei" charset="-120"/>
                <a:ea typeface="Microsoft JhengHei" charset="-120"/>
                <a:cs typeface="Microsoft JhengHei" charset="-120"/>
              </a:rPr>
              <a:t> </a:t>
            </a:r>
            <a:r>
              <a:rPr kumimoji="1" lang="en-US" altLang="zh-TW" sz="2200" dirty="0" err="1" smtClean="0">
                <a:latin typeface="Microsoft JhengHei" charset="-120"/>
                <a:ea typeface="Microsoft JhengHei" charset="-120"/>
                <a:cs typeface="Microsoft JhengHei" charset="-120"/>
              </a:rPr>
              <a:t>Gerais</a:t>
            </a:r>
            <a:r>
              <a:rPr kumimoji="1" lang="en-US" altLang="zh-TW" sz="2200" dirty="0" smtClean="0">
                <a:latin typeface="Microsoft JhengHei" charset="-120"/>
                <a:ea typeface="Microsoft JhengHei" charset="-120"/>
                <a:cs typeface="Microsoft JhengHei" charset="-120"/>
              </a:rPr>
              <a:t>)</a:t>
            </a:r>
            <a:r>
              <a:rPr kumimoji="1" lang="zh-TW" altLang="en-US" sz="2200" dirty="0" smtClean="0">
                <a:latin typeface="Microsoft JhengHei" charset="-120"/>
                <a:ea typeface="Microsoft JhengHei" charset="-120"/>
                <a:cs typeface="Microsoft JhengHei" charset="-120"/>
              </a:rPr>
              <a:t>：</a:t>
            </a:r>
            <a:r>
              <a:rPr kumimoji="1" lang="en-US" altLang="zh-TW" sz="2200" dirty="0" smtClean="0">
                <a:latin typeface="Microsoft JhengHei" charset="-120"/>
                <a:ea typeface="Microsoft JhengHei" charset="-120"/>
                <a:cs typeface="Microsoft JhengHei" charset="-120"/>
              </a:rPr>
              <a:t>7</a:t>
            </a:r>
            <a:r>
              <a:rPr kumimoji="1" lang="zh-TW" altLang="en-US" sz="2200" dirty="0" smtClean="0">
                <a:latin typeface="Microsoft JhengHei" charset="-120"/>
                <a:ea typeface="Microsoft JhengHei" charset="-120"/>
                <a:cs typeface="Microsoft JhengHei" charset="-120"/>
              </a:rPr>
              <a:t>以上</a:t>
            </a:r>
            <a:endParaRPr kumimoji="1" lang="zh-TW" altLang="en-US" sz="2200" dirty="0">
              <a:latin typeface="Microsoft JhengHei" charset="-120"/>
              <a:ea typeface="Microsoft JhengHei" charset="-120"/>
              <a:cs typeface="Microsoft JhengHei" charset="-120"/>
            </a:endParaRPr>
          </a:p>
        </p:txBody>
      </p:sp>
      <p:sp>
        <p:nvSpPr>
          <p:cNvPr id="15" name="直線圖說文字 1 14"/>
          <p:cNvSpPr/>
          <p:nvPr/>
        </p:nvSpPr>
        <p:spPr>
          <a:xfrm>
            <a:off x="4850985" y="3178316"/>
            <a:ext cx="1815099" cy="1078748"/>
          </a:xfrm>
          <a:prstGeom prst="borderCallout1">
            <a:avLst>
              <a:gd name="adj1" fmla="val 43958"/>
              <a:gd name="adj2" fmla="val 100004"/>
              <a:gd name="adj3" fmla="val 29319"/>
              <a:gd name="adj4" fmla="val 112206"/>
            </a:avLst>
          </a:prstGeom>
          <a:ln w="3810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zh-TW" altLang="en-US" sz="2200" dirty="0">
                <a:latin typeface="Microsoft JhengHei" charset="-120"/>
                <a:ea typeface="Microsoft JhengHei" charset="-120"/>
                <a:cs typeface="Microsoft JhengHei" charset="-120"/>
              </a:rPr>
              <a:t>伊朗拉姆薩</a:t>
            </a:r>
            <a:r>
              <a:rPr kumimoji="1" lang="en-US" altLang="zh-TW" sz="2200" dirty="0" smtClean="0">
                <a:latin typeface="Microsoft JhengHei" charset="-120"/>
                <a:ea typeface="Microsoft JhengHei" charset="-120"/>
                <a:cs typeface="Microsoft JhengHei" charset="-120"/>
              </a:rPr>
              <a:t>(</a:t>
            </a:r>
            <a:r>
              <a:rPr kumimoji="1" lang="en-US" altLang="zh-TW" sz="2200" dirty="0" err="1" smtClean="0">
                <a:latin typeface="Microsoft JhengHei" charset="-120"/>
                <a:ea typeface="Microsoft JhengHei" charset="-120"/>
                <a:cs typeface="Microsoft JhengHei" charset="-120"/>
              </a:rPr>
              <a:t>Ramsar</a:t>
            </a:r>
            <a:r>
              <a:rPr kumimoji="1" lang="en-US" altLang="zh-TW" sz="2200" dirty="0" smtClean="0">
                <a:latin typeface="Microsoft JhengHei" charset="-120"/>
                <a:ea typeface="Microsoft JhengHei" charset="-120"/>
                <a:cs typeface="Microsoft JhengHei" charset="-120"/>
              </a:rPr>
              <a:t>)</a:t>
            </a:r>
            <a:r>
              <a:rPr kumimoji="1" lang="zh-TW" altLang="en-US" sz="2200" dirty="0" smtClean="0">
                <a:latin typeface="Microsoft JhengHei" charset="-120"/>
                <a:ea typeface="Microsoft JhengHei" charset="-120"/>
                <a:cs typeface="Microsoft JhengHei" charset="-120"/>
              </a:rPr>
              <a:t>：</a:t>
            </a:r>
            <a:r>
              <a:rPr kumimoji="1" lang="en-US" altLang="zh-TW" sz="2200" dirty="0" smtClean="0">
                <a:latin typeface="Microsoft JhengHei" charset="-120"/>
                <a:ea typeface="Microsoft JhengHei" charset="-120"/>
                <a:cs typeface="Microsoft JhengHei" charset="-120"/>
              </a:rPr>
              <a:t>132(</a:t>
            </a:r>
            <a:r>
              <a:rPr kumimoji="1" lang="zh-TW" altLang="en-US" sz="2200" dirty="0" smtClean="0">
                <a:latin typeface="Microsoft JhengHei" charset="-120"/>
                <a:ea typeface="Microsoft JhengHei" charset="-120"/>
                <a:cs typeface="Microsoft JhengHei" charset="-120"/>
              </a:rPr>
              <a:t>最大值</a:t>
            </a:r>
            <a:r>
              <a:rPr kumimoji="1" lang="en-US" altLang="zh-TW" sz="2200" dirty="0" smtClean="0">
                <a:latin typeface="Microsoft JhengHei" charset="-120"/>
                <a:ea typeface="Microsoft JhengHei" charset="-120"/>
                <a:cs typeface="Microsoft JhengHei" charset="-120"/>
              </a:rPr>
              <a:t>)</a:t>
            </a:r>
            <a:endParaRPr kumimoji="1" lang="zh-TW" altLang="en-US" sz="2200" dirty="0">
              <a:latin typeface="Microsoft JhengHei" charset="-120"/>
              <a:ea typeface="Microsoft JhengHei" charset="-120"/>
              <a:cs typeface="Microsoft JhengHei" charset="-120"/>
            </a:endParaRPr>
          </a:p>
        </p:txBody>
      </p:sp>
      <p:sp>
        <p:nvSpPr>
          <p:cNvPr id="17" name="直線圖說文字 1 16"/>
          <p:cNvSpPr/>
          <p:nvPr/>
        </p:nvSpPr>
        <p:spPr>
          <a:xfrm>
            <a:off x="8238673" y="2203363"/>
            <a:ext cx="1914319" cy="1081760"/>
          </a:xfrm>
          <a:prstGeom prst="borderCallout1">
            <a:avLst>
              <a:gd name="adj1" fmla="val 102417"/>
              <a:gd name="adj2" fmla="val 33124"/>
              <a:gd name="adj3" fmla="val 162289"/>
              <a:gd name="adj4" fmla="val 21265"/>
            </a:avLst>
          </a:prstGeom>
          <a:ln w="38100">
            <a:solidFill>
              <a:schemeClr val="accent3"/>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zh-TW" altLang="en-US" sz="2200" dirty="0" smtClean="0">
                <a:latin typeface="Microsoft JhengHei" charset="-120"/>
                <a:ea typeface="Microsoft JhengHei" charset="-120"/>
                <a:cs typeface="Microsoft JhengHei" charset="-120"/>
              </a:rPr>
              <a:t>大陸廣東陽江</a:t>
            </a:r>
            <a:r>
              <a:rPr kumimoji="1" lang="en-US" altLang="zh-TW" sz="2200" dirty="0" smtClean="0">
                <a:latin typeface="Microsoft JhengHei" charset="-120"/>
                <a:ea typeface="Microsoft JhengHei" charset="-120"/>
                <a:cs typeface="Microsoft JhengHei" charset="-120"/>
              </a:rPr>
              <a:t>(</a:t>
            </a:r>
            <a:r>
              <a:rPr kumimoji="1" lang="en-US" altLang="zh-TW" sz="2200" dirty="0" err="1" smtClean="0">
                <a:latin typeface="Microsoft JhengHei" charset="-120"/>
                <a:ea typeface="Microsoft JhengHei" charset="-120"/>
                <a:cs typeface="Microsoft JhengHei" charset="-120"/>
              </a:rPr>
              <a:t>Yangjiang</a:t>
            </a:r>
            <a:r>
              <a:rPr kumimoji="1" lang="en-US" altLang="zh-TW" sz="2200" dirty="0" smtClean="0">
                <a:latin typeface="Microsoft JhengHei" charset="-120"/>
                <a:ea typeface="Microsoft JhengHei" charset="-120"/>
                <a:cs typeface="Microsoft JhengHei" charset="-120"/>
              </a:rPr>
              <a:t>)</a:t>
            </a:r>
            <a:r>
              <a:rPr kumimoji="1" lang="zh-TW" altLang="en-US" sz="2200" dirty="0" smtClean="0">
                <a:latin typeface="Microsoft JhengHei" charset="-120"/>
                <a:ea typeface="Microsoft JhengHei" charset="-120"/>
                <a:cs typeface="Microsoft JhengHei" charset="-120"/>
              </a:rPr>
              <a:t>：</a:t>
            </a:r>
            <a:r>
              <a:rPr kumimoji="1" lang="en-US" altLang="zh-TW" sz="2200" dirty="0" smtClean="0">
                <a:latin typeface="Microsoft JhengHei" charset="-120"/>
                <a:ea typeface="Microsoft JhengHei" charset="-120"/>
                <a:cs typeface="Microsoft JhengHei" charset="-120"/>
              </a:rPr>
              <a:t>5.8(</a:t>
            </a:r>
            <a:r>
              <a:rPr kumimoji="1" lang="zh-TW" altLang="en-US" sz="2200" dirty="0" smtClean="0">
                <a:latin typeface="Microsoft JhengHei" charset="-120"/>
                <a:ea typeface="Microsoft JhengHei" charset="-120"/>
                <a:cs typeface="Microsoft JhengHei" charset="-120"/>
              </a:rPr>
              <a:t>平均</a:t>
            </a:r>
            <a:r>
              <a:rPr kumimoji="1" lang="en-US" altLang="zh-TW" sz="2200" dirty="0" smtClean="0">
                <a:latin typeface="Microsoft JhengHei" charset="-120"/>
                <a:ea typeface="Microsoft JhengHei" charset="-120"/>
                <a:cs typeface="Microsoft JhengHei" charset="-120"/>
              </a:rPr>
              <a:t>)</a:t>
            </a:r>
            <a:endParaRPr kumimoji="1" lang="zh-TW" altLang="en-US" sz="2200" dirty="0">
              <a:latin typeface="Microsoft JhengHei" charset="-120"/>
              <a:ea typeface="Microsoft JhengHei" charset="-120"/>
              <a:cs typeface="Microsoft JhengHei" charset="-120"/>
            </a:endParaRPr>
          </a:p>
        </p:txBody>
      </p:sp>
      <p:sp>
        <p:nvSpPr>
          <p:cNvPr id="18" name="標題 1"/>
          <p:cNvSpPr>
            <a:spLocks noGrp="1"/>
          </p:cNvSpPr>
          <p:nvPr>
            <p:ph type="title"/>
          </p:nvPr>
        </p:nvSpPr>
        <p:spPr>
          <a:xfrm>
            <a:off x="685800" y="217836"/>
            <a:ext cx="10820400" cy="1293028"/>
          </a:xfrm>
        </p:spPr>
        <p:txBody>
          <a:bodyPr/>
          <a:lstStyle/>
          <a:p>
            <a:r>
              <a:rPr kumimoji="1" lang="zh-TW" altLang="en-US" dirty="0" smtClean="0"/>
              <a:t>                 世界各地自然背景游離輻射</a:t>
            </a:r>
            <a:endParaRPr kumimoji="1" lang="zh-TW" altLang="en-US" dirty="0"/>
          </a:p>
        </p:txBody>
      </p:sp>
    </p:spTree>
    <p:extLst>
      <p:ext uri="{BB962C8B-B14F-4D97-AF65-F5344CB8AC3E}">
        <p14:creationId xmlns:p14="http://schemas.microsoft.com/office/powerpoint/2010/main" val="4195661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38950" y="764373"/>
            <a:ext cx="10820400" cy="1293028"/>
          </a:xfrm>
        </p:spPr>
        <p:txBody>
          <a:bodyPr>
            <a:normAutofit/>
          </a:bodyPr>
          <a:lstStyle/>
          <a:p>
            <a:r>
              <a:rPr kumimoji="1" lang="zh-TW" altLang="en-US" dirty="0"/>
              <a:t>還記得食物中也有游離輻射嗎？</a:t>
            </a:r>
          </a:p>
        </p:txBody>
      </p:sp>
      <p:sp>
        <p:nvSpPr>
          <p:cNvPr id="6" name="矩形 5"/>
          <p:cNvSpPr/>
          <p:nvPr/>
        </p:nvSpPr>
        <p:spPr>
          <a:xfrm>
            <a:off x="706056" y="2016641"/>
            <a:ext cx="6170231" cy="3046988"/>
          </a:xfrm>
          <a:prstGeom prst="rect">
            <a:avLst/>
          </a:prstGeom>
        </p:spPr>
        <p:txBody>
          <a:bodyPr wrap="square">
            <a:spAutoFit/>
          </a:bodyPr>
          <a:lstStyle/>
          <a:p>
            <a:pPr marL="457200" indent="-457200">
              <a:buFont typeface="Arial" panose="020B0604020202020204" pitchFamily="34" charset="0"/>
              <a:buChar char="•"/>
            </a:pPr>
            <a:r>
              <a:rPr lang="zh-TW" altLang="en-US" sz="3200" dirty="0">
                <a:solidFill>
                  <a:srgbClr val="333333"/>
                </a:solidFill>
                <a:latin typeface="Microsoft JhengHei" charset="-120"/>
                <a:ea typeface="Microsoft JhengHei" charset="-120"/>
                <a:cs typeface="Microsoft JhengHei" charset="-120"/>
              </a:rPr>
              <a:t>以富含鉀的香蕉為例，一</a:t>
            </a:r>
            <a:r>
              <a:rPr lang="zh-TW" altLang="en-US" sz="3200" b="0" i="0" dirty="0" smtClean="0">
                <a:solidFill>
                  <a:srgbClr val="333333"/>
                </a:solidFill>
                <a:effectLst/>
                <a:latin typeface="Microsoft JhengHei" charset="-120"/>
                <a:ea typeface="Microsoft JhengHei" charset="-120"/>
                <a:cs typeface="Microsoft JhengHei" charset="-120"/>
              </a:rPr>
              <a:t>根香蕉的等效劑量是</a:t>
            </a:r>
            <a:r>
              <a:rPr lang="en-US" altLang="zh-TW" sz="3200" b="0" i="0" dirty="0" smtClean="0">
                <a:solidFill>
                  <a:srgbClr val="333333"/>
                </a:solidFill>
                <a:effectLst/>
                <a:latin typeface="Microsoft JhengHei" charset="-120"/>
                <a:ea typeface="Microsoft JhengHei" charset="-120"/>
                <a:cs typeface="Microsoft JhengHei" charset="-120"/>
              </a:rPr>
              <a:t>0.0961</a:t>
            </a:r>
            <a:r>
              <a:rPr lang="zh-TW" altLang="en-US" sz="3200" b="0" i="0" dirty="0" smtClean="0">
                <a:solidFill>
                  <a:srgbClr val="333333"/>
                </a:solidFill>
                <a:effectLst/>
                <a:latin typeface="Microsoft JhengHei" charset="-120"/>
                <a:ea typeface="Microsoft JhengHei" charset="-120"/>
                <a:cs typeface="Microsoft JhengHei" charset="-120"/>
              </a:rPr>
              <a:t>微西弗</a:t>
            </a:r>
            <a:r>
              <a:rPr lang="en-US" altLang="zh-TW" sz="3200" b="0" i="0" dirty="0" smtClean="0">
                <a:solidFill>
                  <a:srgbClr val="333333"/>
                </a:solidFill>
                <a:effectLst/>
                <a:latin typeface="Microsoft JhengHei" charset="-120"/>
                <a:ea typeface="Microsoft JhengHei" charset="-120"/>
                <a:cs typeface="Microsoft JhengHei" charset="-120"/>
              </a:rPr>
              <a:t>*</a:t>
            </a:r>
            <a:r>
              <a:rPr lang="zh-TW" altLang="en-US" sz="3200" b="0" i="0" dirty="0" smtClean="0">
                <a:solidFill>
                  <a:srgbClr val="333333"/>
                </a:solidFill>
                <a:effectLst/>
                <a:latin typeface="Microsoft JhengHei" charset="-120"/>
                <a:ea typeface="Microsoft JhengHei" charset="-120"/>
                <a:cs typeface="Microsoft JhengHei" charset="-120"/>
              </a:rPr>
              <a:t>。</a:t>
            </a:r>
            <a:endParaRPr lang="en-US" altLang="zh-TW" sz="3200" b="0" i="0" dirty="0" smtClean="0">
              <a:solidFill>
                <a:srgbClr val="333333"/>
              </a:solidFill>
              <a:effectLst/>
              <a:latin typeface="Microsoft JhengHei" charset="-120"/>
              <a:ea typeface="Microsoft JhengHei" charset="-120"/>
              <a:cs typeface="Microsoft JhengHei" charset="-120"/>
            </a:endParaRPr>
          </a:p>
          <a:p>
            <a:pPr marL="457200" indent="-457200">
              <a:buFont typeface="Arial" panose="020B0604020202020204" pitchFamily="34" charset="0"/>
              <a:buChar char="•"/>
            </a:pPr>
            <a:r>
              <a:rPr lang="zh-TW" altLang="en-US" sz="3200" b="0" i="0" dirty="0" smtClean="0">
                <a:solidFill>
                  <a:srgbClr val="333333"/>
                </a:solidFill>
                <a:effectLst/>
                <a:latin typeface="Microsoft JhengHei" charset="-120"/>
                <a:ea typeface="Microsoft JhengHei" charset="-120"/>
                <a:cs typeface="Microsoft JhengHei" charset="-120"/>
              </a:rPr>
              <a:t>必須吃下</a:t>
            </a:r>
            <a:r>
              <a:rPr lang="en-US" altLang="zh-TW" sz="3200" b="0" i="0" dirty="0" smtClean="0">
                <a:solidFill>
                  <a:srgbClr val="333333"/>
                </a:solidFill>
                <a:effectLst/>
                <a:latin typeface="Microsoft JhengHei" charset="-120"/>
                <a:ea typeface="Microsoft JhengHei" charset="-120"/>
                <a:cs typeface="Microsoft JhengHei" charset="-120"/>
              </a:rPr>
              <a:t>10,406</a:t>
            </a:r>
            <a:r>
              <a:rPr lang="zh-TW" altLang="en-US" sz="3200" b="0" i="0" dirty="0" smtClean="0">
                <a:solidFill>
                  <a:srgbClr val="333333"/>
                </a:solidFill>
                <a:effectLst/>
                <a:latin typeface="Microsoft JhengHei" charset="-120"/>
                <a:ea typeface="Microsoft JhengHei" charset="-120"/>
                <a:cs typeface="Microsoft JhengHei" charset="-120"/>
              </a:rPr>
              <a:t>根重量為</a:t>
            </a:r>
            <a:r>
              <a:rPr lang="en-US" altLang="zh-TW" sz="3200" b="0" i="0" dirty="0" smtClean="0">
                <a:solidFill>
                  <a:srgbClr val="333333"/>
                </a:solidFill>
                <a:effectLst/>
                <a:latin typeface="Microsoft JhengHei" charset="-120"/>
                <a:ea typeface="Microsoft JhengHei" charset="-120"/>
                <a:cs typeface="Microsoft JhengHei" charset="-120"/>
              </a:rPr>
              <a:t>150</a:t>
            </a:r>
            <a:r>
              <a:rPr lang="zh-TW" altLang="en-US" sz="3200" b="0" i="0" dirty="0" smtClean="0">
                <a:solidFill>
                  <a:srgbClr val="333333"/>
                </a:solidFill>
                <a:effectLst/>
                <a:latin typeface="Microsoft JhengHei" charset="-120"/>
                <a:ea typeface="Microsoft JhengHei" charset="-120"/>
                <a:cs typeface="Microsoft JhengHei" charset="-120"/>
              </a:rPr>
              <a:t>克的香蕉，而且都不排出去，</a:t>
            </a:r>
            <a:r>
              <a:rPr lang="zh-TW" altLang="en-US" sz="3200" dirty="0" smtClean="0">
                <a:solidFill>
                  <a:srgbClr val="333333"/>
                </a:solidFill>
                <a:latin typeface="Microsoft JhengHei" charset="-120"/>
                <a:ea typeface="Microsoft JhengHei" charset="-120"/>
                <a:cs typeface="Microsoft JhengHei" charset="-120"/>
              </a:rPr>
              <a:t>才會相當於接受到法規劑量限值</a:t>
            </a:r>
            <a:r>
              <a:rPr lang="en-US" altLang="zh-TW" sz="3200" dirty="0" smtClean="0">
                <a:solidFill>
                  <a:srgbClr val="333333"/>
                </a:solidFill>
                <a:latin typeface="Microsoft JhengHei" charset="-120"/>
                <a:ea typeface="Microsoft JhengHei" charset="-120"/>
                <a:cs typeface="Microsoft JhengHei" charset="-120"/>
              </a:rPr>
              <a:t>(1</a:t>
            </a:r>
            <a:r>
              <a:rPr lang="zh-TW" altLang="en-US" sz="3200" dirty="0" smtClean="0">
                <a:solidFill>
                  <a:srgbClr val="333333"/>
                </a:solidFill>
                <a:latin typeface="Microsoft JhengHei" charset="-120"/>
                <a:ea typeface="Microsoft JhengHei" charset="-120"/>
                <a:cs typeface="Microsoft JhengHei" charset="-120"/>
              </a:rPr>
              <a:t>毫西弗</a:t>
            </a:r>
            <a:r>
              <a:rPr lang="en-US" altLang="zh-TW" sz="3200" dirty="0" smtClean="0">
                <a:solidFill>
                  <a:srgbClr val="333333"/>
                </a:solidFill>
                <a:latin typeface="Microsoft JhengHei" charset="-120"/>
                <a:ea typeface="Microsoft JhengHei" charset="-120"/>
                <a:cs typeface="Microsoft JhengHei" charset="-120"/>
              </a:rPr>
              <a:t>/</a:t>
            </a:r>
            <a:r>
              <a:rPr lang="zh-TW" altLang="en-US" sz="3200" dirty="0" smtClean="0">
                <a:solidFill>
                  <a:srgbClr val="333333"/>
                </a:solidFill>
                <a:latin typeface="Microsoft JhengHei" charset="-120"/>
                <a:ea typeface="Microsoft JhengHei" charset="-120"/>
                <a:cs typeface="Microsoft JhengHei" charset="-120"/>
              </a:rPr>
              <a:t>年</a:t>
            </a:r>
            <a:r>
              <a:rPr lang="en-US" altLang="zh-TW" sz="3200" dirty="0" smtClean="0">
                <a:solidFill>
                  <a:srgbClr val="333333"/>
                </a:solidFill>
                <a:latin typeface="Microsoft JhengHei" charset="-120"/>
                <a:ea typeface="Microsoft JhengHei" charset="-120"/>
                <a:cs typeface="Microsoft JhengHei" charset="-120"/>
              </a:rPr>
              <a:t>)</a:t>
            </a:r>
            <a:r>
              <a:rPr lang="zh-TW" altLang="en-US" sz="3200" dirty="0" smtClean="0">
                <a:solidFill>
                  <a:srgbClr val="333333"/>
                </a:solidFill>
                <a:latin typeface="Microsoft JhengHei" charset="-120"/>
                <a:ea typeface="Microsoft JhengHei" charset="-120"/>
                <a:cs typeface="Microsoft JhengHei" charset="-120"/>
              </a:rPr>
              <a:t>的輻射劑量。</a:t>
            </a:r>
            <a:endParaRPr lang="zh-TW" altLang="en-US" sz="3200" dirty="0">
              <a:latin typeface="Microsoft JhengHei" charset="-120"/>
              <a:ea typeface="Microsoft JhengHei" charset="-120"/>
              <a:cs typeface="Microsoft JhengHei" charset="-120"/>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577" y="1952670"/>
            <a:ext cx="4053188" cy="3359401"/>
          </a:xfrm>
          <a:prstGeom prst="rect">
            <a:avLst/>
          </a:prstGeom>
          <a:solidFill>
            <a:schemeClr val="bg1"/>
          </a:solidFill>
        </p:spPr>
      </p:pic>
      <p:sp>
        <p:nvSpPr>
          <p:cNvPr id="9" name="文字方塊 8"/>
          <p:cNvSpPr txBox="1"/>
          <p:nvPr/>
        </p:nvSpPr>
        <p:spPr>
          <a:xfrm>
            <a:off x="1322829" y="6397273"/>
            <a:ext cx="3874984" cy="369332"/>
          </a:xfrm>
          <a:prstGeom prst="rect">
            <a:avLst/>
          </a:prstGeom>
          <a:noFill/>
        </p:spPr>
        <p:txBody>
          <a:bodyPr wrap="square" rtlCol="0">
            <a:spAutoFit/>
          </a:bodyPr>
          <a:lstStyle/>
          <a:p>
            <a:r>
              <a:rPr kumimoji="1" lang="zh-TW" altLang="en-US" dirty="0" smtClean="0">
                <a:latin typeface="Microsoft JhengHei" charset="-120"/>
                <a:ea typeface="Microsoft JhengHei" charset="-120"/>
                <a:cs typeface="Microsoft JhengHei" charset="-120"/>
              </a:rPr>
              <a:t>資料來源：維基百科</a:t>
            </a:r>
            <a:endParaRPr kumimoji="1" lang="en-US" altLang="zh-TW" dirty="0" smtClean="0">
              <a:latin typeface="Microsoft JhengHei" charset="-120"/>
              <a:ea typeface="Microsoft JhengHei" charset="-120"/>
              <a:cs typeface="Microsoft JhengHei" charset="-120"/>
            </a:endParaRPr>
          </a:p>
        </p:txBody>
      </p:sp>
      <p:sp>
        <p:nvSpPr>
          <p:cNvPr id="5" name="投影片編號版面配置區 4"/>
          <p:cNvSpPr>
            <a:spLocks noGrp="1"/>
          </p:cNvSpPr>
          <p:nvPr>
            <p:ph type="sldNum" sz="quarter" idx="12"/>
          </p:nvPr>
        </p:nvSpPr>
        <p:spPr/>
        <p:txBody>
          <a:bodyPr/>
          <a:lstStyle/>
          <a:p>
            <a:fld id="{C2CFC4E7-F001-2345-8ED3-FB07577322E5}" type="slidenum">
              <a:rPr kumimoji="1" lang="zh-TW" altLang="en-US" smtClean="0"/>
              <a:pPr/>
              <a:t>23</a:t>
            </a:fld>
            <a:endParaRPr kumimoji="1" lang="zh-TW" altLang="en-US" dirty="0"/>
          </a:p>
        </p:txBody>
      </p:sp>
      <p:sp>
        <p:nvSpPr>
          <p:cNvPr id="8" name="矩形 7"/>
          <p:cNvSpPr/>
          <p:nvPr/>
        </p:nvSpPr>
        <p:spPr>
          <a:xfrm>
            <a:off x="1338950" y="5178367"/>
            <a:ext cx="9957407" cy="1200329"/>
          </a:xfrm>
          <a:prstGeom prst="rect">
            <a:avLst/>
          </a:prstGeom>
        </p:spPr>
        <p:txBody>
          <a:bodyPr wrap="square">
            <a:spAutoFit/>
          </a:bodyPr>
          <a:lstStyle/>
          <a:p>
            <a:r>
              <a:rPr lang="en-US" altLang="zh-TW" sz="3200" dirty="0" smtClean="0">
                <a:solidFill>
                  <a:srgbClr val="333333"/>
                </a:solidFill>
                <a:latin typeface="Microsoft JhengHei" charset="-120"/>
                <a:ea typeface="Microsoft JhengHei" charset="-120"/>
                <a:cs typeface="Microsoft JhengHei" charset="-120"/>
              </a:rPr>
              <a:t>*</a:t>
            </a:r>
            <a:r>
              <a:rPr lang="zh-TW" altLang="en-US" sz="2000" dirty="0">
                <a:solidFill>
                  <a:srgbClr val="333333"/>
                </a:solidFill>
                <a:latin typeface="Microsoft JhengHei" charset="-120"/>
                <a:ea typeface="Microsoft JhengHei" charset="-120"/>
                <a:cs typeface="Microsoft JhengHei" charset="-120"/>
              </a:rPr>
              <a:t>依據美國環境保護署 </a:t>
            </a:r>
            <a:r>
              <a:rPr lang="en-US" altLang="zh-TW" sz="2000" dirty="0">
                <a:solidFill>
                  <a:srgbClr val="333333"/>
                </a:solidFill>
                <a:latin typeface="Microsoft JhengHei" charset="-120"/>
                <a:ea typeface="Microsoft JhengHei" charset="-120"/>
                <a:cs typeface="Microsoft JhengHei" charset="-120"/>
              </a:rPr>
              <a:t>(US Environment Protection Agency</a:t>
            </a:r>
            <a:r>
              <a:rPr lang="zh-TW" altLang="en-US" sz="2000" dirty="0">
                <a:solidFill>
                  <a:srgbClr val="333333"/>
                </a:solidFill>
                <a:latin typeface="Microsoft JhengHei" charset="-120"/>
                <a:ea typeface="Microsoft JhengHei" charset="-120"/>
                <a:cs typeface="Microsoft JhengHei" charset="-120"/>
              </a:rPr>
              <a:t>，</a:t>
            </a:r>
            <a:r>
              <a:rPr lang="en-US" altLang="zh-TW" sz="2000" dirty="0">
                <a:solidFill>
                  <a:srgbClr val="333333"/>
                </a:solidFill>
                <a:latin typeface="Microsoft JhengHei" charset="-120"/>
                <a:ea typeface="Microsoft JhengHei" charset="-120"/>
                <a:cs typeface="Microsoft JhengHei" charset="-120"/>
              </a:rPr>
              <a:t>EPA)</a:t>
            </a:r>
            <a:r>
              <a:rPr lang="zh-TW" altLang="en-US" sz="2000" dirty="0">
                <a:solidFill>
                  <a:srgbClr val="333333"/>
                </a:solidFill>
                <a:latin typeface="Microsoft JhengHei" charset="-120"/>
                <a:ea typeface="Microsoft JhengHei" charset="-120"/>
                <a:cs typeface="Microsoft JhengHei" charset="-120"/>
              </a:rPr>
              <a:t>提供的轉換因數，每貝克的鉀</a:t>
            </a:r>
            <a:r>
              <a:rPr lang="en-US" altLang="zh-TW" sz="2000" dirty="0">
                <a:solidFill>
                  <a:srgbClr val="333333"/>
                </a:solidFill>
                <a:latin typeface="Microsoft JhengHei" charset="-120"/>
                <a:ea typeface="Microsoft JhengHei" charset="-120"/>
                <a:cs typeface="Microsoft JhengHei" charset="-120"/>
              </a:rPr>
              <a:t>40</a:t>
            </a:r>
            <a:r>
              <a:rPr lang="zh-TW" altLang="en-US" sz="2000" dirty="0">
                <a:solidFill>
                  <a:srgbClr val="333333"/>
                </a:solidFill>
                <a:latin typeface="Microsoft JhengHei" charset="-120"/>
                <a:ea typeface="Microsoft JhengHei" charset="-120"/>
                <a:cs typeface="Microsoft JhengHei" charset="-120"/>
              </a:rPr>
              <a:t>，平均對每個</a:t>
            </a:r>
            <a:r>
              <a:rPr lang="zh-TW" altLang="en-US" sz="2000" dirty="0" smtClean="0">
                <a:solidFill>
                  <a:srgbClr val="333333"/>
                </a:solidFill>
                <a:latin typeface="Microsoft JhengHei" charset="-120"/>
                <a:ea typeface="Microsoft JhengHei" charset="-120"/>
                <a:cs typeface="Microsoft JhengHei" charset="-120"/>
              </a:rPr>
              <a:t>成年人的</a:t>
            </a:r>
            <a:r>
              <a:rPr lang="zh-TW" altLang="en-US" sz="2000" dirty="0">
                <a:solidFill>
                  <a:srgbClr val="333333"/>
                </a:solidFill>
                <a:latin typeface="Microsoft JhengHei" charset="-120"/>
                <a:ea typeface="Microsoft JhengHei" charset="-120"/>
                <a:cs typeface="Microsoft JhengHei" charset="-120"/>
              </a:rPr>
              <a:t>等效</a:t>
            </a:r>
            <a:r>
              <a:rPr lang="zh-TW" altLang="en-US" sz="2000" dirty="0" smtClean="0">
                <a:solidFill>
                  <a:srgbClr val="333333"/>
                </a:solidFill>
                <a:latin typeface="Microsoft JhengHei" charset="-120"/>
                <a:ea typeface="Microsoft JhengHei" charset="-120"/>
                <a:cs typeface="Microsoft JhengHei" charset="-120"/>
              </a:rPr>
              <a:t>劑量為</a:t>
            </a:r>
            <a:r>
              <a:rPr lang="en-US" altLang="zh-TW" sz="2000" dirty="0" smtClean="0">
                <a:solidFill>
                  <a:srgbClr val="333333"/>
                </a:solidFill>
                <a:latin typeface="Microsoft JhengHei" charset="-120"/>
                <a:ea typeface="Microsoft JhengHei" charset="-120"/>
                <a:cs typeface="Microsoft JhengHei" charset="-120"/>
              </a:rPr>
              <a:t>0.0062</a:t>
            </a:r>
            <a:r>
              <a:rPr lang="zh-TW" altLang="en-US" sz="2000" dirty="0">
                <a:solidFill>
                  <a:srgbClr val="333333"/>
                </a:solidFill>
                <a:latin typeface="Microsoft JhengHei" charset="-120"/>
                <a:ea typeface="Microsoft JhengHei" charset="-120"/>
                <a:cs typeface="Microsoft JhengHei" charset="-120"/>
              </a:rPr>
              <a:t>微西弗。而</a:t>
            </a:r>
            <a:r>
              <a:rPr lang="en-US" altLang="zh-TW" sz="2000" dirty="0">
                <a:solidFill>
                  <a:srgbClr val="333333"/>
                </a:solidFill>
                <a:latin typeface="Microsoft JhengHei" charset="-120"/>
                <a:ea typeface="Microsoft JhengHei" charset="-120"/>
                <a:cs typeface="Microsoft JhengHei" charset="-120"/>
              </a:rPr>
              <a:t>1</a:t>
            </a:r>
            <a:r>
              <a:rPr lang="zh-TW" altLang="en-US" sz="2000" dirty="0">
                <a:solidFill>
                  <a:srgbClr val="333333"/>
                </a:solidFill>
                <a:latin typeface="Microsoft JhengHei" charset="-120"/>
                <a:ea typeface="Microsoft JhengHei" charset="-120"/>
                <a:cs typeface="Microsoft JhengHei" charset="-120"/>
              </a:rPr>
              <a:t>根</a:t>
            </a:r>
            <a:r>
              <a:rPr lang="zh-TW" altLang="en-US" sz="2000" dirty="0" smtClean="0">
                <a:solidFill>
                  <a:srgbClr val="333333"/>
                </a:solidFill>
                <a:latin typeface="Microsoft JhengHei" charset="-120"/>
                <a:ea typeface="Microsoft JhengHei" charset="-120"/>
                <a:cs typeface="Microsoft JhengHei" charset="-120"/>
              </a:rPr>
              <a:t>香蕉平均約</a:t>
            </a:r>
            <a:r>
              <a:rPr lang="zh-TW" altLang="en-US" sz="2000" dirty="0">
                <a:solidFill>
                  <a:srgbClr val="333333"/>
                </a:solidFill>
                <a:latin typeface="Microsoft JhengHei" charset="-120"/>
                <a:ea typeface="Microsoft JhengHei" charset="-120"/>
                <a:cs typeface="Microsoft JhengHei" charset="-120"/>
              </a:rPr>
              <a:t>含有</a:t>
            </a:r>
            <a:r>
              <a:rPr lang="en-US" altLang="zh-TW" sz="2000" dirty="0">
                <a:solidFill>
                  <a:srgbClr val="333333"/>
                </a:solidFill>
                <a:latin typeface="Microsoft JhengHei" charset="-120"/>
                <a:ea typeface="Microsoft JhengHei" charset="-120"/>
                <a:cs typeface="Microsoft JhengHei" charset="-120"/>
              </a:rPr>
              <a:t>0.5</a:t>
            </a:r>
            <a:r>
              <a:rPr lang="zh-TW" altLang="en-US" sz="2000" dirty="0">
                <a:solidFill>
                  <a:srgbClr val="333333"/>
                </a:solidFill>
                <a:latin typeface="Microsoft JhengHei" charset="-120"/>
                <a:ea typeface="Microsoft JhengHei" charset="-120"/>
                <a:cs typeface="Microsoft JhengHei" charset="-120"/>
              </a:rPr>
              <a:t>公克的天然鉀，所以每根香蕉約含有</a:t>
            </a:r>
            <a:r>
              <a:rPr lang="en-US" altLang="zh-TW" sz="2000" dirty="0">
                <a:solidFill>
                  <a:srgbClr val="333333"/>
                </a:solidFill>
                <a:latin typeface="Microsoft JhengHei" charset="-120"/>
                <a:ea typeface="Microsoft JhengHei" charset="-120"/>
                <a:cs typeface="Microsoft JhengHei" charset="-120"/>
              </a:rPr>
              <a:t>15.5</a:t>
            </a:r>
            <a:r>
              <a:rPr lang="zh-TW" altLang="en-US" sz="2000" dirty="0" smtClean="0">
                <a:solidFill>
                  <a:srgbClr val="333333"/>
                </a:solidFill>
                <a:latin typeface="Microsoft JhengHei" charset="-120"/>
                <a:ea typeface="Microsoft JhengHei" charset="-120"/>
                <a:cs typeface="Microsoft JhengHei" charset="-120"/>
              </a:rPr>
              <a:t>貝克的</a:t>
            </a:r>
            <a:r>
              <a:rPr lang="zh-TW" altLang="en-US" sz="2000" dirty="0">
                <a:solidFill>
                  <a:srgbClr val="333333"/>
                </a:solidFill>
                <a:latin typeface="Microsoft JhengHei" charset="-120"/>
                <a:ea typeface="Microsoft JhengHei" charset="-120"/>
                <a:cs typeface="Microsoft JhengHei" charset="-120"/>
              </a:rPr>
              <a:t>放射性鉀</a:t>
            </a:r>
            <a:r>
              <a:rPr lang="en-US" altLang="zh-TW" sz="2000" dirty="0">
                <a:solidFill>
                  <a:srgbClr val="333333"/>
                </a:solidFill>
                <a:latin typeface="Microsoft JhengHei" charset="-120"/>
                <a:ea typeface="Microsoft JhengHei" charset="-120"/>
                <a:cs typeface="Microsoft JhengHei" charset="-120"/>
              </a:rPr>
              <a:t>(</a:t>
            </a:r>
            <a:r>
              <a:rPr lang="zh-TW" altLang="en-US" sz="2000" dirty="0">
                <a:solidFill>
                  <a:srgbClr val="333333"/>
                </a:solidFill>
                <a:latin typeface="Microsoft JhengHei" charset="-120"/>
                <a:ea typeface="Microsoft JhengHei" charset="-120"/>
                <a:cs typeface="Microsoft JhengHei" charset="-120"/>
              </a:rPr>
              <a:t>鉀</a:t>
            </a:r>
            <a:r>
              <a:rPr lang="en-US" altLang="zh-TW" sz="2000" dirty="0">
                <a:solidFill>
                  <a:srgbClr val="333333"/>
                </a:solidFill>
                <a:latin typeface="Microsoft JhengHei" charset="-120"/>
                <a:ea typeface="Microsoft JhengHei" charset="-120"/>
                <a:cs typeface="Microsoft JhengHei" charset="-120"/>
              </a:rPr>
              <a:t>40)</a:t>
            </a:r>
            <a:r>
              <a:rPr lang="zh-TW" altLang="en-US" sz="2000" dirty="0">
                <a:solidFill>
                  <a:srgbClr val="333333"/>
                </a:solidFill>
                <a:latin typeface="Microsoft JhengHei" charset="-120"/>
                <a:ea typeface="Microsoft JhengHei" charset="-120"/>
                <a:cs typeface="Microsoft JhengHei" charset="-120"/>
              </a:rPr>
              <a:t>。</a:t>
            </a:r>
            <a:endParaRPr lang="en-US" altLang="zh-TW" sz="2000" b="0" i="0" dirty="0" smtClean="0">
              <a:solidFill>
                <a:srgbClr val="333333"/>
              </a:solidFill>
              <a:effectLst/>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31236383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Grp="1" noChangeArrowheads="1"/>
          </p:cNvSpPr>
          <p:nvPr/>
        </p:nvSpPr>
        <p:spPr bwMode="auto">
          <a:xfrm>
            <a:off x="9601200" y="6361114"/>
            <a:ext cx="9144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spcBef>
                <a:spcPct val="20000"/>
              </a:spcBef>
              <a:buClr>
                <a:srgbClr val="CC0000"/>
              </a:buClr>
              <a:buSzPct val="70000"/>
              <a:buFont typeface="Wingdings" charset="2"/>
              <a:buChar char="p"/>
              <a:defRPr kumimoji="1" sz="2400">
                <a:solidFill>
                  <a:srgbClr val="000066"/>
                </a:solidFill>
                <a:latin typeface="微軟正黑體" charset="-120"/>
                <a:ea typeface="微軟正黑體" charset="-120"/>
                <a:cs typeface="新細明體" charset="-120"/>
              </a:defRPr>
            </a:lvl1pPr>
            <a:lvl2pPr marL="742950" indent="-285750" eaLnBrk="0" hangingPunct="0">
              <a:spcBef>
                <a:spcPct val="20000"/>
              </a:spcBef>
              <a:buClr>
                <a:srgbClr val="CC0000"/>
              </a:buClr>
              <a:buSzPct val="70000"/>
              <a:buFont typeface="Wingdings" charset="2"/>
              <a:buChar char="l"/>
              <a:defRPr kumimoji="1" sz="2000">
                <a:solidFill>
                  <a:srgbClr val="663300"/>
                </a:solidFill>
                <a:latin typeface="微軟正黑體" charset="-120"/>
                <a:ea typeface="微軟正黑體" charset="-120"/>
                <a:cs typeface="新細明體" charset="-120"/>
              </a:defRPr>
            </a:lvl2pPr>
            <a:lvl3pPr marL="1143000" indent="-228600" eaLnBrk="0" hangingPunct="0">
              <a:spcBef>
                <a:spcPct val="20000"/>
              </a:spcBef>
              <a:buClr>
                <a:srgbClr val="00CC00"/>
              </a:buClr>
              <a:buSzPct val="60000"/>
              <a:buFont typeface="Wingdings" charset="2"/>
              <a:buChar char="u"/>
              <a:defRPr kumimoji="1" sz="2000">
                <a:solidFill>
                  <a:schemeClr val="tx1"/>
                </a:solidFill>
                <a:latin typeface="微軟正黑體" charset="-120"/>
                <a:ea typeface="微軟正黑體" charset="-120"/>
                <a:cs typeface="新細明體" charset="-120"/>
              </a:defRPr>
            </a:lvl3pPr>
            <a:lvl4pPr marL="1600200" indent="-228600" eaLnBrk="0" hangingPunct="0">
              <a:spcBef>
                <a:spcPct val="20000"/>
              </a:spcBef>
              <a:buClr>
                <a:schemeClr val="accent2"/>
              </a:buClr>
              <a:buSzPct val="60000"/>
              <a:buFont typeface="Wingdings" charset="2"/>
              <a:buChar char="l"/>
              <a:defRPr kumimoji="1" sz="2000">
                <a:solidFill>
                  <a:schemeClr val="tx1"/>
                </a:solidFill>
                <a:latin typeface="微軟正黑體" charset="-120"/>
                <a:ea typeface="微軟正黑體" charset="-120"/>
                <a:cs typeface="新細明體" charset="-120"/>
              </a:defRPr>
            </a:lvl4pPr>
            <a:lvl5pPr marL="2057400" indent="-228600" eaLnBrk="0" hangingPunct="0">
              <a:spcBef>
                <a:spcPct val="20000"/>
              </a:spcBef>
              <a:buChar char="»"/>
              <a:defRPr kumimoji="1" sz="2000">
                <a:solidFill>
                  <a:schemeClr val="tx1"/>
                </a:solidFill>
                <a:latin typeface="微軟正黑體" charset="-120"/>
                <a:ea typeface="微軟正黑體" charset="-120"/>
                <a:cs typeface="新細明體" charset="-120"/>
              </a:defRPr>
            </a:lvl5pPr>
            <a:lvl6pPr marL="25146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6pPr>
            <a:lvl7pPr marL="29718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7pPr>
            <a:lvl8pPr marL="34290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8pPr>
            <a:lvl9pPr marL="3886200" indent="-228600" eaLnBrk="0" fontAlgn="base" hangingPunct="0">
              <a:spcBef>
                <a:spcPct val="20000"/>
              </a:spcBef>
              <a:spcAft>
                <a:spcPct val="0"/>
              </a:spcAft>
              <a:buChar char="»"/>
              <a:defRPr kumimoji="1" sz="2000">
                <a:solidFill>
                  <a:schemeClr val="tx1"/>
                </a:solidFill>
                <a:latin typeface="微軟正黑體" charset="-120"/>
                <a:ea typeface="微軟正黑體" charset="-120"/>
                <a:cs typeface="新細明體" charset="-120"/>
              </a:defRPr>
            </a:lvl9pPr>
          </a:lstStyle>
          <a:p>
            <a:pPr algn="r" eaLnBrk="1" hangingPunct="1">
              <a:spcBef>
                <a:spcPct val="0"/>
              </a:spcBef>
              <a:buClrTx/>
              <a:buSzTx/>
              <a:buFontTx/>
              <a:buNone/>
            </a:pPr>
            <a:fld id="{63889169-2A3A-934A-88C7-B59F84513C4E}" type="slidenum">
              <a:rPr lang="en-US" altLang="zh-TW" sz="1400">
                <a:solidFill>
                  <a:schemeClr val="tx1"/>
                </a:solidFill>
              </a:rPr>
              <a:pPr algn="r" eaLnBrk="1" hangingPunct="1">
                <a:spcBef>
                  <a:spcPct val="0"/>
                </a:spcBef>
                <a:buClrTx/>
                <a:buSzTx/>
                <a:buFontTx/>
                <a:buNone/>
              </a:pPr>
              <a:t>24</a:t>
            </a:fld>
            <a:endParaRPr lang="en-US" altLang="zh-TW" sz="1400">
              <a:solidFill>
                <a:schemeClr val="tx1"/>
              </a:solidFill>
            </a:endParaRPr>
          </a:p>
        </p:txBody>
      </p:sp>
      <p:sp>
        <p:nvSpPr>
          <p:cNvPr id="107522" name="Rectangle 2"/>
          <p:cNvSpPr>
            <a:spLocks noGrp="1" noChangeArrowheads="1"/>
          </p:cNvSpPr>
          <p:nvPr>
            <p:ph type="title"/>
          </p:nvPr>
        </p:nvSpPr>
        <p:spPr>
          <a:xfrm>
            <a:off x="409786" y="390694"/>
            <a:ext cx="10820400" cy="1293028"/>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zh-TW" altLang="en-US" dirty="0" smtClean="0"/>
              <a:t>一般游離輻射劑量比較圖</a:t>
            </a:r>
          </a:p>
        </p:txBody>
      </p:sp>
      <p:pic>
        <p:nvPicPr>
          <p:cNvPr id="23559" name="Picture 2" descr="一般輻射劑量圖new"/>
          <p:cNvPicPr>
            <a:picLocks noChangeAspect="1" noChangeArrowheads="1"/>
          </p:cNvPicPr>
          <p:nvPr/>
        </p:nvPicPr>
        <p:blipFill>
          <a:blip r:embed="rId3">
            <a:extLst>
              <a:ext uri="{28A0092B-C50C-407E-A947-70E740481C1C}">
                <a14:useLocalDpi xmlns:a14="http://schemas.microsoft.com/office/drawing/2010/main" val="0"/>
              </a:ext>
            </a:extLst>
          </a:blip>
          <a:srcRect t="11441"/>
          <a:stretch>
            <a:fillRect/>
          </a:stretch>
        </p:blipFill>
        <p:spPr bwMode="auto">
          <a:xfrm>
            <a:off x="1149107" y="1268040"/>
            <a:ext cx="10117198" cy="5587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p:nvPr/>
        </p:nvSpPr>
        <p:spPr>
          <a:xfrm>
            <a:off x="8955994" y="1037208"/>
            <a:ext cx="2642642"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kumimoji="1" lang="en-US" altLang="zh-TW" sz="2400" dirty="0" smtClean="0">
                <a:latin typeface="Microsoft JhengHei" charset="-120"/>
                <a:ea typeface="Microsoft JhengHei" charset="-120"/>
                <a:cs typeface="Microsoft JhengHei" charset="-120"/>
              </a:rPr>
              <a:t> </a:t>
            </a:r>
            <a:r>
              <a:rPr kumimoji="1" lang="en-US" altLang="zh-TW" sz="2400" dirty="0" err="1" smtClean="0">
                <a:latin typeface="Microsoft JhengHei" charset="-120"/>
                <a:ea typeface="Microsoft JhengHei" charset="-120"/>
                <a:cs typeface="Microsoft JhengHei" charset="-120"/>
              </a:rPr>
              <a:t>www.aec.gov.tw</a:t>
            </a:r>
            <a:endParaRPr kumimoji="1" lang="zh-TW" altLang="en-US" sz="2400" dirty="0">
              <a:latin typeface="Microsoft JhengHei" charset="-120"/>
              <a:ea typeface="Microsoft JhengHei" charset="-120"/>
              <a:cs typeface="Microsoft JhengHei" charset="-120"/>
            </a:endParaRPr>
          </a:p>
        </p:txBody>
      </p:sp>
      <p:sp>
        <p:nvSpPr>
          <p:cNvPr id="7" name="投影片編號版面配置區 3"/>
          <p:cNvSpPr>
            <a:spLocks noGrp="1"/>
          </p:cNvSpPr>
          <p:nvPr>
            <p:ph type="sldNum" sz="quarter" idx="12"/>
          </p:nvPr>
        </p:nvSpPr>
        <p:spPr>
          <a:xfrm>
            <a:off x="9448800" y="6384041"/>
            <a:ext cx="2743200" cy="365125"/>
          </a:xfrm>
        </p:spPr>
        <p:txBody>
          <a:bodyPr/>
          <a:lstStyle/>
          <a:p>
            <a:fld id="{C2CFC4E7-F001-2345-8ED3-FB07577322E5}" type="slidenum">
              <a:rPr kumimoji="1" lang="zh-TW" altLang="en-US" smtClean="0"/>
              <a:pPr/>
              <a:t>24</a:t>
            </a:fld>
            <a:endParaRPr kumimoji="1" lang="zh-TW" altLang="en-US" dirty="0"/>
          </a:p>
        </p:txBody>
      </p:sp>
      <p:sp>
        <p:nvSpPr>
          <p:cNvPr id="2" name="橢圓 1"/>
          <p:cNvSpPr/>
          <p:nvPr/>
        </p:nvSpPr>
        <p:spPr>
          <a:xfrm>
            <a:off x="2184402" y="4487333"/>
            <a:ext cx="1270000" cy="21817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3" y="1683723"/>
            <a:ext cx="3454367" cy="1940002"/>
          </a:xfrm>
          <a:prstGeom prst="rect">
            <a:avLst/>
          </a:prstGeom>
          <a:noFill/>
          <a:ln w="9525">
            <a:noFill/>
            <a:miter lim="800000"/>
            <a:headEnd/>
            <a:tailEnd/>
          </a:ln>
          <a:effectLst/>
        </p:spPr>
      </p:pic>
      <p:sp>
        <p:nvSpPr>
          <p:cNvPr id="3" name="矩形 2"/>
          <p:cNvSpPr/>
          <p:nvPr/>
        </p:nvSpPr>
        <p:spPr>
          <a:xfrm>
            <a:off x="5864773" y="2822028"/>
            <a:ext cx="246993" cy="173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文字方塊 3"/>
          <p:cNvSpPr txBox="1"/>
          <p:nvPr/>
        </p:nvSpPr>
        <p:spPr>
          <a:xfrm>
            <a:off x="5817475" y="2853558"/>
            <a:ext cx="504497" cy="223138"/>
          </a:xfrm>
          <a:prstGeom prst="rect">
            <a:avLst/>
          </a:prstGeom>
          <a:noFill/>
        </p:spPr>
        <p:txBody>
          <a:bodyPr wrap="square" rtlCol="0">
            <a:spAutoFit/>
          </a:bodyPr>
          <a:lstStyle/>
          <a:p>
            <a:r>
              <a:rPr kumimoji="1" lang="zh-TW" altLang="en-US" sz="850" smtClean="0">
                <a:latin typeface="Microsoft JhengHei" charset="-120"/>
                <a:ea typeface="Microsoft JhengHei" charset="-120"/>
                <a:cs typeface="Microsoft JhengHei" charset="-120"/>
              </a:rPr>
              <a:t>大陸</a:t>
            </a:r>
            <a:endParaRPr kumimoji="1" lang="zh-TW" altLang="en-US" sz="850">
              <a:latin typeface="Microsoft JhengHei" charset="-120"/>
              <a:ea typeface="Microsoft JhengHei" charset="-120"/>
              <a:cs typeface="Microsoft JhengHei" charset="-120"/>
            </a:endParaRPr>
          </a:p>
        </p:txBody>
      </p:sp>
      <p:pic>
        <p:nvPicPr>
          <p:cNvPr id="5" name="圖片 4"/>
          <p:cNvPicPr>
            <a:picLocks noChangeAspect="1"/>
          </p:cNvPicPr>
          <p:nvPr/>
        </p:nvPicPr>
        <p:blipFill>
          <a:blip r:embed="rId5"/>
          <a:stretch>
            <a:fillRect/>
          </a:stretch>
        </p:blipFill>
        <p:spPr>
          <a:xfrm>
            <a:off x="4223976" y="4183728"/>
            <a:ext cx="1786848" cy="2456901"/>
          </a:xfrm>
          <a:prstGeom prst="rect">
            <a:avLst/>
          </a:prstGeom>
        </p:spPr>
      </p:pic>
    </p:spTree>
    <p:extLst>
      <p:ext uri="{BB962C8B-B14F-4D97-AF65-F5344CB8AC3E}">
        <p14:creationId xmlns:p14="http://schemas.microsoft.com/office/powerpoint/2010/main" val="380716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85903" y="650066"/>
            <a:ext cx="10820400" cy="1293028"/>
          </a:xfrm>
        </p:spPr>
        <p:txBody>
          <a:bodyPr/>
          <a:lstStyle/>
          <a:p>
            <a:r>
              <a:rPr kumimoji="1" lang="zh-TW" altLang="en-US" dirty="0" smtClean="0"/>
              <a:t>    使用或接觸輻射的時候，有什麽需要注意的？</a:t>
            </a:r>
            <a:endParaRPr kumimoji="1" lang="zh-TW" altLang="en-US" dirty="0"/>
          </a:p>
        </p:txBody>
      </p:sp>
      <p:grpSp>
        <p:nvGrpSpPr>
          <p:cNvPr id="7" name="群組 6"/>
          <p:cNvGrpSpPr/>
          <p:nvPr/>
        </p:nvGrpSpPr>
        <p:grpSpPr>
          <a:xfrm>
            <a:off x="108560" y="1758650"/>
            <a:ext cx="5987440" cy="5056255"/>
            <a:chOff x="6161316" y="1161214"/>
            <a:chExt cx="5987440" cy="5696786"/>
          </a:xfrm>
        </p:grpSpPr>
        <p:sp>
          <p:nvSpPr>
            <p:cNvPr id="19" name="矩形 18"/>
            <p:cNvSpPr/>
            <p:nvPr/>
          </p:nvSpPr>
          <p:spPr>
            <a:xfrm>
              <a:off x="6161316" y="1371603"/>
              <a:ext cx="5987440" cy="548639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TW" altLang="en-US"/>
            </a:p>
          </p:txBody>
        </p:sp>
        <p:sp>
          <p:nvSpPr>
            <p:cNvPr id="20" name="文字方塊 19"/>
            <p:cNvSpPr txBox="1"/>
            <p:nvPr/>
          </p:nvSpPr>
          <p:spPr>
            <a:xfrm>
              <a:off x="8115846" y="1161214"/>
              <a:ext cx="2381251"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kumimoji="1" lang="zh-TW" altLang="en-US" sz="3200" dirty="0" smtClean="0">
                  <a:latin typeface="Microsoft JhengHei" charset="-120"/>
                  <a:ea typeface="Microsoft JhengHei" charset="-120"/>
                  <a:cs typeface="Microsoft JhengHei" charset="-120"/>
                </a:rPr>
                <a:t>非游離輻射</a:t>
              </a:r>
              <a:endParaRPr kumimoji="1" lang="zh-TW" altLang="en-US" sz="3200" dirty="0">
                <a:latin typeface="Microsoft JhengHei" charset="-120"/>
                <a:ea typeface="Microsoft JhengHei" charset="-120"/>
                <a:cs typeface="Microsoft JhengHei" charset="-120"/>
              </a:endParaRPr>
            </a:p>
          </p:txBody>
        </p:sp>
      </p:grpSp>
      <p:sp>
        <p:nvSpPr>
          <p:cNvPr id="28" name="矩形 27"/>
          <p:cNvSpPr/>
          <p:nvPr/>
        </p:nvSpPr>
        <p:spPr>
          <a:xfrm>
            <a:off x="75343" y="6540203"/>
            <a:ext cx="7093288" cy="523220"/>
          </a:xfrm>
          <a:prstGeom prst="rect">
            <a:avLst/>
          </a:prstGeom>
        </p:spPr>
        <p:txBody>
          <a:bodyPr wrap="none">
            <a:spAutoFit/>
          </a:bodyPr>
          <a:lstStyle/>
          <a:p>
            <a:r>
              <a:rPr lang="zh-TW" altLang="en-US" sz="1400" b="0" i="0" u="none" strike="noStrike" dirty="0" smtClean="0">
                <a:effectLst/>
                <a:latin typeface="Microsoft JhengHei" charset="-120"/>
                <a:ea typeface="Microsoft JhengHei" charset="-120"/>
                <a:cs typeface="Microsoft JhengHei" charset="-120"/>
                <a:hlinkClick r:id="rId3"/>
              </a:rPr>
              <a:t>圖片來源：</a:t>
            </a:r>
            <a:r>
              <a:rPr lang="en-US" altLang="zh-TW" sz="1400" b="0" i="0" u="none" strike="noStrike" dirty="0" smtClean="0">
                <a:effectLst/>
                <a:latin typeface="Microsoft JhengHei" charset="-120"/>
                <a:ea typeface="Microsoft JhengHei" charset="-120"/>
                <a:cs typeface="Microsoft JhengHei" charset="-120"/>
                <a:hlinkClick r:id="rId4"/>
              </a:rPr>
              <a:t>www.cw.com.tw</a:t>
            </a:r>
            <a:r>
              <a:rPr lang="zh-TW" altLang="en-US" sz="1400" b="0" i="0" u="none" strike="noStrike" dirty="0" smtClean="0">
                <a:effectLst/>
                <a:latin typeface="Microsoft JhengHei" charset="-120"/>
                <a:ea typeface="Microsoft JhengHei" charset="-120"/>
                <a:cs typeface="Microsoft JhengHei" charset="-120"/>
              </a:rPr>
              <a:t>、</a:t>
            </a:r>
            <a:r>
              <a:rPr lang="en-US" altLang="zh-TW" sz="1400" dirty="0" smtClean="0">
                <a:latin typeface="Microsoft JhengHei" charset="-120"/>
                <a:ea typeface="Microsoft JhengHei" charset="-120"/>
                <a:cs typeface="Microsoft JhengHei" charset="-120"/>
                <a:hlinkClick r:id="rId5"/>
              </a:rPr>
              <a:t>www.tp7s.com</a:t>
            </a:r>
            <a:r>
              <a:rPr lang="zh-TW" altLang="en-US" sz="1400" dirty="0" smtClean="0">
                <a:latin typeface="Microsoft JhengHei" charset="-120"/>
                <a:ea typeface="Microsoft JhengHei" charset="-120"/>
                <a:cs typeface="Microsoft JhengHei" charset="-120"/>
              </a:rPr>
              <a:t>、</a:t>
            </a:r>
            <a:r>
              <a:rPr lang="en-US" altLang="zh-TW" sz="1400" dirty="0" smtClean="0">
                <a:latin typeface="Microsoft JhengHei" charset="-120"/>
                <a:ea typeface="Microsoft JhengHei" charset="-120"/>
                <a:cs typeface="Microsoft JhengHei" charset="-120"/>
                <a:hlinkClick r:id="rId6"/>
              </a:rPr>
              <a:t>www.d3skg.com</a:t>
            </a:r>
            <a:r>
              <a:rPr lang="zh-TW" altLang="en-US" sz="1400" dirty="0" smtClean="0">
                <a:latin typeface="Microsoft JhengHei" charset="-120"/>
                <a:ea typeface="Microsoft JhengHei" charset="-120"/>
                <a:cs typeface="Microsoft JhengHei" charset="-120"/>
              </a:rPr>
              <a:t>、</a:t>
            </a:r>
            <a:r>
              <a:rPr lang="en-US" altLang="zh-TW" sz="1400" dirty="0" smtClean="0">
                <a:latin typeface="Microsoft JhengHei" charset="-120"/>
                <a:ea typeface="Microsoft JhengHei" charset="-120"/>
                <a:cs typeface="Microsoft JhengHei" charset="-120"/>
                <a:hlinkClick r:id="rId7"/>
              </a:rPr>
              <a:t>www.konston.com</a:t>
            </a:r>
            <a:endParaRPr lang="zh-TW" altLang="en-US" sz="1400" dirty="0" smtClean="0">
              <a:latin typeface="Microsoft JhengHei" charset="-120"/>
              <a:ea typeface="Microsoft JhengHei" charset="-120"/>
              <a:cs typeface="Microsoft JhengHei" charset="-120"/>
            </a:endParaRPr>
          </a:p>
          <a:p>
            <a:endParaRPr lang="zh-TW" altLang="en-US" sz="1400" dirty="0">
              <a:latin typeface="Microsoft JhengHei" charset="-120"/>
              <a:ea typeface="Microsoft JhengHei" charset="-120"/>
              <a:cs typeface="Microsoft JhengHei" charset="-120"/>
            </a:endParaRPr>
          </a:p>
        </p:txBody>
      </p:sp>
      <p:grpSp>
        <p:nvGrpSpPr>
          <p:cNvPr id="44" name="群組 43"/>
          <p:cNvGrpSpPr/>
          <p:nvPr/>
        </p:nvGrpSpPr>
        <p:grpSpPr>
          <a:xfrm>
            <a:off x="6096001" y="1681624"/>
            <a:ext cx="5981336" cy="5181744"/>
            <a:chOff x="6096001" y="1681624"/>
            <a:chExt cx="5981336" cy="5181744"/>
          </a:xfrm>
        </p:grpSpPr>
        <p:sp>
          <p:nvSpPr>
            <p:cNvPr id="5" name="矩形 4"/>
            <p:cNvSpPr/>
            <p:nvPr/>
          </p:nvSpPr>
          <p:spPr>
            <a:xfrm>
              <a:off x="6096001" y="1926765"/>
              <a:ext cx="5981336" cy="487664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zh-TW" altLang="en-US"/>
            </a:p>
          </p:txBody>
        </p:sp>
        <p:sp>
          <p:nvSpPr>
            <p:cNvPr id="6" name="文字方塊 5"/>
            <p:cNvSpPr txBox="1"/>
            <p:nvPr/>
          </p:nvSpPr>
          <p:spPr>
            <a:xfrm>
              <a:off x="8106661" y="1681624"/>
              <a:ext cx="2054682"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zh-TW" altLang="en-US" sz="3200" dirty="0" smtClean="0">
                  <a:latin typeface="Microsoft JhengHei" charset="-120"/>
                  <a:ea typeface="Microsoft JhengHei" charset="-120"/>
                  <a:cs typeface="Microsoft JhengHei" charset="-120"/>
                </a:rPr>
                <a:t>游離輻射</a:t>
              </a:r>
              <a:endParaRPr kumimoji="1" lang="zh-TW" altLang="en-US" sz="3200" dirty="0">
                <a:latin typeface="Microsoft JhengHei" charset="-120"/>
                <a:ea typeface="Microsoft JhengHei" charset="-120"/>
                <a:cs typeface="Microsoft JhengHei" charset="-120"/>
              </a:endParaRPr>
            </a:p>
          </p:txBody>
        </p:sp>
        <p:sp>
          <p:nvSpPr>
            <p:cNvPr id="24" name="矩形 23"/>
            <p:cNvSpPr/>
            <p:nvPr/>
          </p:nvSpPr>
          <p:spPr>
            <a:xfrm>
              <a:off x="6964101" y="2468493"/>
              <a:ext cx="4744886" cy="1952201"/>
            </a:xfrm>
            <a:prstGeom prst="rect">
              <a:avLst/>
            </a:prstGeom>
          </p:spPr>
          <p:txBody>
            <a:bodyPr wrap="square">
              <a:spAutoFit/>
            </a:bodyPr>
            <a:lstStyle/>
            <a:p>
              <a:pPr marL="457200" indent="-457200">
                <a:lnSpc>
                  <a:spcPct val="150000"/>
                </a:lnSpc>
                <a:buFont typeface="Wingdings" charset="2"/>
                <a:buChar char="l"/>
              </a:pPr>
              <a:r>
                <a:rPr kumimoji="1" lang="zh-TW" altLang="en-US" sz="2800" dirty="0" smtClean="0">
                  <a:latin typeface="Microsoft JhengHei" charset="-120"/>
                  <a:ea typeface="Microsoft JhengHei" charset="-120"/>
                  <a:cs typeface="Microsoft JhengHei" charset="-120"/>
                </a:rPr>
                <a:t>接受曝露的時間越短越好。</a:t>
              </a:r>
              <a:endParaRPr kumimoji="1" lang="en-US" altLang="zh-TW" sz="2800" dirty="0" smtClean="0">
                <a:latin typeface="Microsoft JhengHei" charset="-120"/>
                <a:ea typeface="Microsoft JhengHei" charset="-120"/>
                <a:cs typeface="Microsoft JhengHei" charset="-120"/>
              </a:endParaRPr>
            </a:p>
            <a:p>
              <a:pPr marL="457200" indent="-457200">
                <a:lnSpc>
                  <a:spcPct val="150000"/>
                </a:lnSpc>
                <a:buFont typeface="Wingdings" charset="2"/>
                <a:buChar char="l"/>
              </a:pPr>
              <a:r>
                <a:rPr kumimoji="1" lang="zh-TW" altLang="en-US" sz="2800" dirty="0" smtClean="0">
                  <a:latin typeface="Microsoft JhengHei" charset="-120"/>
                  <a:ea typeface="Microsoft JhengHei" charset="-120"/>
                  <a:cs typeface="Microsoft JhengHei" charset="-120"/>
                </a:rPr>
                <a:t>距離射源越遠越好。</a:t>
              </a:r>
              <a:endParaRPr kumimoji="1" lang="en-US" altLang="zh-TW" sz="2800" dirty="0" smtClean="0">
                <a:latin typeface="Microsoft JhengHei" charset="-120"/>
                <a:ea typeface="Microsoft JhengHei" charset="-120"/>
                <a:cs typeface="Microsoft JhengHei" charset="-120"/>
              </a:endParaRPr>
            </a:p>
            <a:p>
              <a:pPr marL="457200" indent="-457200">
                <a:lnSpc>
                  <a:spcPct val="150000"/>
                </a:lnSpc>
                <a:buFont typeface="Wingdings" charset="2"/>
                <a:buChar char="l"/>
              </a:pPr>
              <a:r>
                <a:rPr kumimoji="1" lang="zh-TW" altLang="en-US" sz="2800" dirty="0" smtClean="0">
                  <a:latin typeface="Microsoft JhengHei" charset="-120"/>
                  <a:ea typeface="Microsoft JhengHei" charset="-120"/>
                  <a:cs typeface="Microsoft JhengHei" charset="-120"/>
                </a:rPr>
                <a:t>用適當的屏蔽阻擋。</a:t>
              </a:r>
              <a:endParaRPr kumimoji="1" lang="en-US" altLang="zh-TW" sz="2800" dirty="0" smtClean="0">
                <a:latin typeface="Microsoft JhengHei" charset="-120"/>
                <a:ea typeface="Microsoft JhengHei" charset="-120"/>
                <a:cs typeface="Microsoft JhengHei" charset="-120"/>
              </a:endParaRPr>
            </a:p>
          </p:txBody>
        </p:sp>
        <p:pic>
          <p:nvPicPr>
            <p:cNvPr id="32" name="圖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32795" y="3074834"/>
              <a:ext cx="1090228" cy="3564206"/>
            </a:xfrm>
            <a:prstGeom prst="rect">
              <a:avLst/>
            </a:prstGeom>
          </p:spPr>
        </p:pic>
        <p:sp>
          <p:nvSpPr>
            <p:cNvPr id="33" name="文字方塊 32"/>
            <p:cNvSpPr txBox="1"/>
            <p:nvPr/>
          </p:nvSpPr>
          <p:spPr>
            <a:xfrm>
              <a:off x="10891998" y="6344694"/>
              <a:ext cx="913632" cy="40011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kumimoji="1" lang="zh-TW" altLang="en-US" sz="2000" smtClean="0">
                  <a:latin typeface="Microsoft JhengHei" charset="-120"/>
                  <a:ea typeface="Microsoft JhengHei" charset="-120"/>
                  <a:cs typeface="Microsoft JhengHei" charset="-120"/>
                </a:rPr>
                <a:t>鉛衣</a:t>
              </a:r>
              <a:endParaRPr kumimoji="1" lang="zh-TW" altLang="en-US" sz="2000" dirty="0">
                <a:latin typeface="Microsoft JhengHei" charset="-120"/>
                <a:ea typeface="Microsoft JhengHei" charset="-120"/>
                <a:cs typeface="Microsoft JhengHei" charset="-120"/>
              </a:endParaRPr>
            </a:p>
          </p:txBody>
        </p:sp>
        <p:pic>
          <p:nvPicPr>
            <p:cNvPr id="34" name="Picture 4" descr="https://www.clpgroup.com/nuclearenergy/eng/images/science/radiation1.jpg"/>
            <p:cNvPicPr>
              <a:picLocks noChangeAspect="1" noChangeArrowheads="1"/>
            </p:cNvPicPr>
            <p:nvPr/>
          </p:nvPicPr>
          <p:blipFill>
            <a:blip r:embed="rId9" cstate="print"/>
            <a:srcRect/>
            <a:stretch>
              <a:fillRect/>
            </a:stretch>
          </p:blipFill>
          <p:spPr bwMode="auto">
            <a:xfrm>
              <a:off x="6943579" y="4627180"/>
              <a:ext cx="3943641" cy="2063158"/>
            </a:xfrm>
            <a:prstGeom prst="rect">
              <a:avLst/>
            </a:prstGeom>
            <a:noFill/>
          </p:spPr>
        </p:pic>
        <p:sp>
          <p:nvSpPr>
            <p:cNvPr id="35" name="文字方塊 34"/>
            <p:cNvSpPr txBox="1"/>
            <p:nvPr/>
          </p:nvSpPr>
          <p:spPr>
            <a:xfrm>
              <a:off x="7054792" y="4671581"/>
              <a:ext cx="1989350" cy="338554"/>
            </a:xfrm>
            <a:prstGeom prst="rect">
              <a:avLst/>
            </a:prstGeom>
            <a:noFill/>
          </p:spPr>
          <p:txBody>
            <a:bodyPr wrap="square" rtlCol="0">
              <a:spAutoFit/>
            </a:bodyPr>
            <a:lstStyle/>
            <a:p>
              <a:pPr marL="0" lvl="2"/>
              <a:r>
                <a:rPr lang="zh-TW" altLang="en-US" sz="1600" b="1" dirty="0">
                  <a:solidFill>
                    <a:srgbClr val="FF0000"/>
                  </a:solidFill>
                  <a:latin typeface="微軟正黑體" pitchFamily="34" charset="-120"/>
                  <a:ea typeface="微軟正黑體" pitchFamily="34" charset="-120"/>
                </a:rPr>
                <a:t>阿伐</a:t>
              </a:r>
              <a:r>
                <a:rPr lang="en-US" altLang="zh-TW" sz="1600" b="1" dirty="0">
                  <a:solidFill>
                    <a:srgbClr val="FF0000"/>
                  </a:solidFill>
                  <a:latin typeface="微軟正黑體" pitchFamily="34" charset="-120"/>
                  <a:ea typeface="微軟正黑體" pitchFamily="34" charset="-120"/>
                  <a:cs typeface="Arial Unicode MS" panose="020B0604020202020204" pitchFamily="34" charset="-120"/>
                </a:rPr>
                <a:t>(</a:t>
              </a:r>
              <a:r>
                <a:rPr lang="en-US" altLang="zh-TW" sz="1600" b="1" dirty="0">
                  <a:solidFill>
                    <a:srgbClr val="FF0000"/>
                  </a:solidFill>
                  <a:latin typeface="微軟正黑體" pitchFamily="34" charset="-120"/>
                  <a:ea typeface="微軟正黑體" pitchFamily="34" charset="-120"/>
                  <a:cs typeface="Arial Unicode MS" panose="020B0604020202020204" pitchFamily="34" charset="-120"/>
                  <a:sym typeface="Symbol" pitchFamily="18" charset="2"/>
                </a:rPr>
                <a:t>)</a:t>
              </a:r>
              <a:r>
                <a:rPr lang="zh-TW" altLang="en-US" sz="1600" b="1" dirty="0">
                  <a:solidFill>
                    <a:srgbClr val="FF0000"/>
                  </a:solidFill>
                  <a:latin typeface="微軟正黑體" pitchFamily="34" charset="-120"/>
                  <a:ea typeface="微軟正黑體" pitchFamily="34" charset="-120"/>
                  <a:sym typeface="Symbol" pitchFamily="18" charset="2"/>
                </a:rPr>
                <a:t>粒子</a:t>
              </a:r>
              <a:endParaRPr lang="en-US" altLang="zh-TW" sz="1600" b="1" dirty="0">
                <a:solidFill>
                  <a:srgbClr val="FF0000"/>
                </a:solidFill>
                <a:latin typeface="微軟正黑體" pitchFamily="34" charset="-120"/>
                <a:ea typeface="微軟正黑體" pitchFamily="34" charset="-120"/>
                <a:sym typeface="Symbol" pitchFamily="18" charset="2"/>
              </a:endParaRPr>
            </a:p>
          </p:txBody>
        </p:sp>
        <p:sp>
          <p:nvSpPr>
            <p:cNvPr id="36" name="文字方塊 35"/>
            <p:cNvSpPr txBox="1"/>
            <p:nvPr/>
          </p:nvSpPr>
          <p:spPr>
            <a:xfrm>
              <a:off x="7107448" y="5144690"/>
              <a:ext cx="2099785" cy="584775"/>
            </a:xfrm>
            <a:prstGeom prst="rect">
              <a:avLst/>
            </a:prstGeom>
            <a:noFill/>
          </p:spPr>
          <p:txBody>
            <a:bodyPr wrap="square" rtlCol="0">
              <a:spAutoFit/>
            </a:bodyPr>
            <a:lstStyle/>
            <a:p>
              <a:pPr marL="0" lvl="2"/>
              <a:r>
                <a:rPr lang="zh-TW" altLang="en-US" sz="1600" b="1" dirty="0">
                  <a:solidFill>
                    <a:srgbClr val="0070C0"/>
                  </a:solidFill>
                  <a:latin typeface="微軟正黑體" pitchFamily="34" charset="-120"/>
                  <a:ea typeface="微軟正黑體" pitchFamily="34" charset="-120"/>
                  <a:sym typeface="Symbol" pitchFamily="18" charset="2"/>
                </a:rPr>
                <a:t>貝他</a:t>
              </a:r>
              <a:r>
                <a:rPr lang="en-US" altLang="zh-TW" sz="1600" b="1" dirty="0">
                  <a:solidFill>
                    <a:srgbClr val="0070C0"/>
                  </a:solidFill>
                  <a:latin typeface="微軟正黑體" pitchFamily="34" charset="-120"/>
                  <a:ea typeface="微軟正黑體" pitchFamily="34" charset="-120"/>
                  <a:cs typeface="Arial Unicode MS" panose="020B0604020202020204" pitchFamily="34" charset="-120"/>
                  <a:sym typeface="Symbol" pitchFamily="18" charset="2"/>
                </a:rPr>
                <a:t>()</a:t>
              </a:r>
              <a:r>
                <a:rPr lang="zh-TW" altLang="en-US" sz="1600" b="1" dirty="0">
                  <a:solidFill>
                    <a:srgbClr val="0070C0"/>
                  </a:solidFill>
                  <a:latin typeface="微軟正黑體" pitchFamily="34" charset="-120"/>
                  <a:ea typeface="微軟正黑體" pitchFamily="34" charset="-120"/>
                  <a:sym typeface="Symbol" pitchFamily="18" charset="2"/>
                </a:rPr>
                <a:t>粒子</a:t>
              </a:r>
              <a:endParaRPr lang="en-US" altLang="zh-TW" sz="1600" b="1" dirty="0">
                <a:solidFill>
                  <a:srgbClr val="0070C0"/>
                </a:solidFill>
                <a:latin typeface="微軟正黑體" pitchFamily="34" charset="-120"/>
                <a:ea typeface="微軟正黑體" pitchFamily="34" charset="-120"/>
                <a:sym typeface="Symbol" pitchFamily="18" charset="2"/>
              </a:endParaRPr>
            </a:p>
            <a:p>
              <a:endParaRPr lang="zh-TW" altLang="en-US" sz="1600" dirty="0">
                <a:solidFill>
                  <a:srgbClr val="0070C0"/>
                </a:solidFill>
              </a:endParaRPr>
            </a:p>
          </p:txBody>
        </p:sp>
        <p:sp>
          <p:nvSpPr>
            <p:cNvPr id="37" name="文字方塊 36"/>
            <p:cNvSpPr txBox="1"/>
            <p:nvPr/>
          </p:nvSpPr>
          <p:spPr>
            <a:xfrm>
              <a:off x="6925810" y="5881222"/>
              <a:ext cx="1432022" cy="584775"/>
            </a:xfrm>
            <a:prstGeom prst="rect">
              <a:avLst/>
            </a:prstGeom>
            <a:noFill/>
          </p:spPr>
          <p:txBody>
            <a:bodyPr wrap="square" rtlCol="0">
              <a:spAutoFit/>
            </a:bodyPr>
            <a:lstStyle/>
            <a:p>
              <a:pPr marL="0" lvl="2"/>
              <a:r>
                <a:rPr lang="zh-TW" altLang="en-US" sz="1600" b="1" dirty="0">
                  <a:solidFill>
                    <a:srgbClr val="00B050"/>
                  </a:solidFill>
                  <a:latin typeface="Microsoft JhengHei" charset="-120"/>
                  <a:ea typeface="Microsoft JhengHei" charset="-120"/>
                  <a:cs typeface="Microsoft JhengHei" charset="-120"/>
                </a:rPr>
                <a:t>加馬</a:t>
              </a:r>
              <a:r>
                <a:rPr lang="en-US" altLang="zh-TW" sz="1600" b="1" dirty="0">
                  <a:solidFill>
                    <a:srgbClr val="00B050"/>
                  </a:solidFill>
                  <a:latin typeface="Microsoft JhengHei" charset="-120"/>
                  <a:ea typeface="Microsoft JhengHei" charset="-120"/>
                  <a:cs typeface="Microsoft JhengHei" charset="-120"/>
                </a:rPr>
                <a:t>(</a:t>
              </a:r>
              <a:r>
                <a:rPr lang="el-GR" altLang="zh-TW" sz="1600" b="1" dirty="0">
                  <a:solidFill>
                    <a:srgbClr val="00B050"/>
                  </a:solidFill>
                  <a:latin typeface="Microsoft JhengHei" charset="-120"/>
                  <a:ea typeface="Microsoft JhengHei" charset="-120"/>
                  <a:cs typeface="Microsoft JhengHei" charset="-120"/>
                </a:rPr>
                <a:t>γ</a:t>
              </a:r>
              <a:r>
                <a:rPr lang="en-US" altLang="zh-TW" sz="1600" b="1" dirty="0">
                  <a:solidFill>
                    <a:srgbClr val="00B050"/>
                  </a:solidFill>
                  <a:latin typeface="Microsoft JhengHei" charset="-120"/>
                  <a:ea typeface="Microsoft JhengHei" charset="-120"/>
                  <a:cs typeface="Microsoft JhengHei" charset="-120"/>
                </a:rPr>
                <a:t>)</a:t>
              </a:r>
              <a:r>
                <a:rPr lang="zh-TW" altLang="en-US" sz="1600" b="1" dirty="0" smtClean="0">
                  <a:solidFill>
                    <a:srgbClr val="00B050"/>
                  </a:solidFill>
                  <a:latin typeface="Microsoft JhengHei" charset="-120"/>
                  <a:ea typeface="Microsoft JhengHei" charset="-120"/>
                  <a:cs typeface="Microsoft JhengHei" charset="-120"/>
                </a:rPr>
                <a:t>射線</a:t>
              </a:r>
              <a:r>
                <a:rPr lang="zh-TW" altLang="en-US" sz="1600" b="1" dirty="0">
                  <a:solidFill>
                    <a:srgbClr val="00B050"/>
                  </a:solidFill>
                  <a:latin typeface="Microsoft JhengHei" charset="-120"/>
                  <a:ea typeface="Microsoft JhengHei" charset="-120"/>
                  <a:cs typeface="Microsoft JhengHei" charset="-120"/>
                </a:rPr>
                <a:t>與</a:t>
              </a:r>
              <a:r>
                <a:rPr lang="el-GR" altLang="zh-TW" sz="1600" b="1" dirty="0">
                  <a:solidFill>
                    <a:srgbClr val="00B050"/>
                  </a:solidFill>
                  <a:latin typeface="Microsoft JhengHei" charset="-120"/>
                  <a:ea typeface="Microsoft JhengHei" charset="-120"/>
                  <a:cs typeface="Microsoft JhengHei" charset="-120"/>
                </a:rPr>
                <a:t>Χ</a:t>
              </a:r>
              <a:r>
                <a:rPr lang="zh-TW" altLang="en-US" sz="1600" b="1" dirty="0">
                  <a:solidFill>
                    <a:srgbClr val="00B050"/>
                  </a:solidFill>
                  <a:latin typeface="Microsoft JhengHei" charset="-120"/>
                  <a:ea typeface="Microsoft JhengHei" charset="-120"/>
                  <a:cs typeface="Microsoft JhengHei" charset="-120"/>
                </a:rPr>
                <a:t>射線</a:t>
              </a:r>
              <a:endParaRPr lang="en-US" altLang="zh-TW" sz="1600" b="1" dirty="0">
                <a:solidFill>
                  <a:srgbClr val="00B050"/>
                </a:solidFill>
                <a:latin typeface="Microsoft JhengHei" charset="-120"/>
                <a:ea typeface="Microsoft JhengHei" charset="-120"/>
                <a:cs typeface="Microsoft JhengHei" charset="-120"/>
              </a:endParaRPr>
            </a:p>
          </p:txBody>
        </p:sp>
        <p:sp>
          <p:nvSpPr>
            <p:cNvPr id="38" name="文字方塊 37"/>
            <p:cNvSpPr txBox="1"/>
            <p:nvPr/>
          </p:nvSpPr>
          <p:spPr>
            <a:xfrm>
              <a:off x="8725897" y="6346822"/>
              <a:ext cx="506254" cy="369332"/>
            </a:xfrm>
            <a:prstGeom prst="rect">
              <a:avLst/>
            </a:prstGeom>
            <a:solidFill>
              <a:schemeClr val="bg1"/>
            </a:solidFill>
          </p:spPr>
          <p:txBody>
            <a:bodyPr wrap="square" rtlCol="0">
              <a:spAutoFit/>
            </a:bodyPr>
            <a:lstStyle/>
            <a:p>
              <a:r>
                <a:rPr lang="zh-TW" altLang="en-US" b="1" dirty="0">
                  <a:latin typeface="微軟正黑體" pitchFamily="34" charset="-120"/>
                  <a:ea typeface="微軟正黑體" pitchFamily="34" charset="-120"/>
                </a:rPr>
                <a:t>紙</a:t>
              </a:r>
            </a:p>
          </p:txBody>
        </p:sp>
        <p:sp>
          <p:nvSpPr>
            <p:cNvPr id="39" name="文字方塊 38"/>
            <p:cNvSpPr txBox="1"/>
            <p:nvPr/>
          </p:nvSpPr>
          <p:spPr>
            <a:xfrm>
              <a:off x="9428464" y="6324358"/>
              <a:ext cx="750099" cy="369332"/>
            </a:xfrm>
            <a:prstGeom prst="rect">
              <a:avLst/>
            </a:prstGeom>
            <a:solidFill>
              <a:schemeClr val="bg1"/>
            </a:solidFill>
          </p:spPr>
          <p:txBody>
            <a:bodyPr wrap="square" rtlCol="0">
              <a:spAutoFit/>
            </a:bodyPr>
            <a:lstStyle/>
            <a:p>
              <a:r>
                <a:rPr lang="zh-TW" altLang="en-US" b="1" dirty="0">
                  <a:latin typeface="微軟正黑體" pitchFamily="34" charset="-120"/>
                  <a:ea typeface="微軟正黑體" pitchFamily="34" charset="-120"/>
                </a:rPr>
                <a:t>鋁片</a:t>
              </a:r>
            </a:p>
          </p:txBody>
        </p:sp>
        <p:sp>
          <p:nvSpPr>
            <p:cNvPr id="41" name="文字方塊 40"/>
            <p:cNvSpPr txBox="1"/>
            <p:nvPr/>
          </p:nvSpPr>
          <p:spPr>
            <a:xfrm>
              <a:off x="9999220" y="6217037"/>
              <a:ext cx="910787" cy="646331"/>
            </a:xfrm>
            <a:prstGeom prst="rect">
              <a:avLst/>
            </a:prstGeom>
            <a:solidFill>
              <a:schemeClr val="bg1"/>
            </a:solidFill>
          </p:spPr>
          <p:txBody>
            <a:bodyPr wrap="square" rtlCol="0">
              <a:spAutoFit/>
            </a:bodyPr>
            <a:lstStyle/>
            <a:p>
              <a:pPr algn="ctr"/>
              <a:r>
                <a:rPr lang="zh-TW" altLang="en-US" b="1" smtClean="0">
                  <a:latin typeface="微軟正黑體" pitchFamily="34" charset="-120"/>
                  <a:ea typeface="微軟正黑體" pitchFamily="34" charset="-120"/>
                </a:rPr>
                <a:t>鉛板、水泥牆</a:t>
              </a:r>
              <a:endParaRPr lang="zh-TW" altLang="en-US" b="1" dirty="0">
                <a:latin typeface="微軟正黑體" pitchFamily="34" charset="-120"/>
                <a:ea typeface="微軟正黑體" pitchFamily="34" charset="-120"/>
              </a:endParaRPr>
            </a:p>
          </p:txBody>
        </p:sp>
      </p:grpSp>
      <p:sp>
        <p:nvSpPr>
          <p:cNvPr id="42" name="矩形 41"/>
          <p:cNvSpPr/>
          <p:nvPr/>
        </p:nvSpPr>
        <p:spPr>
          <a:xfrm>
            <a:off x="270432" y="2362824"/>
            <a:ext cx="5274748" cy="4708981"/>
          </a:xfrm>
          <a:prstGeom prst="rect">
            <a:avLst/>
          </a:prstGeom>
        </p:spPr>
        <p:txBody>
          <a:bodyPr wrap="square">
            <a:spAutoFit/>
          </a:bodyPr>
          <a:lstStyle/>
          <a:p>
            <a:pPr marL="457200" indent="-457200">
              <a:buFont typeface="Wingdings" charset="2"/>
              <a:buChar char="l"/>
            </a:pPr>
            <a:r>
              <a:rPr lang="zh-TW" altLang="en-US" sz="2800" dirty="0" smtClean="0">
                <a:latin typeface="Microsoft JhengHei" charset="-120"/>
                <a:ea typeface="Microsoft JhengHei" charset="-120"/>
                <a:cs typeface="Microsoft JhengHei" charset="-120"/>
              </a:rPr>
              <a:t>儘量減少在陽光最強時外出。</a:t>
            </a:r>
            <a:endParaRPr lang="en-US" altLang="zh-TW" sz="2800" dirty="0" smtClean="0">
              <a:latin typeface="Microsoft JhengHei" charset="-120"/>
              <a:ea typeface="Microsoft JhengHei" charset="-120"/>
              <a:cs typeface="Microsoft JhengHei" charset="-120"/>
            </a:endParaRPr>
          </a:p>
          <a:p>
            <a:pPr marL="457200" indent="-457200">
              <a:buFont typeface="Wingdings" charset="2"/>
              <a:buChar char="l"/>
            </a:pPr>
            <a:r>
              <a:rPr lang="zh-TW" altLang="en-US" sz="2800" dirty="0" smtClean="0">
                <a:latin typeface="Microsoft JhengHei" charset="-120"/>
                <a:ea typeface="Microsoft JhengHei" charset="-120"/>
                <a:cs typeface="Microsoft JhengHei" charset="-120"/>
              </a:rPr>
              <a:t>縮短家電用品、手機的使用時間：不用時，要關掉電源。</a:t>
            </a:r>
            <a:endParaRPr lang="en-US" altLang="zh-TW" sz="2800" dirty="0" smtClean="0">
              <a:latin typeface="Microsoft JhengHei" charset="-120"/>
              <a:ea typeface="Microsoft JhengHei" charset="-120"/>
              <a:cs typeface="Microsoft JhengHei" charset="-120"/>
            </a:endParaRPr>
          </a:p>
          <a:p>
            <a:pPr marL="457200" indent="-457200">
              <a:buFont typeface="Wingdings" charset="2"/>
              <a:buChar char="l"/>
            </a:pPr>
            <a:endParaRPr lang="en-US" altLang="zh-TW" sz="1000" dirty="0" smtClean="0">
              <a:latin typeface="Microsoft JhengHei" charset="-120"/>
              <a:ea typeface="Microsoft JhengHei" charset="-120"/>
              <a:cs typeface="Microsoft JhengHei" charset="-120"/>
            </a:endParaRPr>
          </a:p>
          <a:p>
            <a:pPr marL="457200" indent="-457200">
              <a:buFont typeface="Wingdings" charset="2"/>
              <a:buChar char="l"/>
            </a:pPr>
            <a:r>
              <a:rPr lang="zh-TW" altLang="en-US" sz="2800" dirty="0" smtClean="0">
                <a:latin typeface="Microsoft JhengHei" charset="-120"/>
                <a:ea typeface="Microsoft JhengHei" charset="-120"/>
                <a:cs typeface="Microsoft JhengHei" charset="-120"/>
              </a:rPr>
              <a:t>保持與家電用品間的距離：充電時，至少距離</a:t>
            </a:r>
            <a:r>
              <a:rPr lang="en-US" altLang="zh-TW" sz="2800" dirty="0" smtClean="0">
                <a:latin typeface="Microsoft JhengHei" charset="-120"/>
                <a:ea typeface="Microsoft JhengHei" charset="-120"/>
                <a:cs typeface="Microsoft JhengHei" charset="-120"/>
              </a:rPr>
              <a:t>50</a:t>
            </a:r>
            <a:r>
              <a:rPr lang="zh-TW" altLang="en-US" sz="2800" dirty="0" smtClean="0">
                <a:latin typeface="Microsoft JhengHei" charset="-120"/>
                <a:ea typeface="Microsoft JhengHei" charset="-120"/>
                <a:cs typeface="Microsoft JhengHei" charset="-120"/>
              </a:rPr>
              <a:t>公分以上。</a:t>
            </a:r>
            <a:endParaRPr lang="en-US" altLang="zh-TW" sz="2800" dirty="0" smtClean="0">
              <a:latin typeface="Microsoft JhengHei" charset="-120"/>
              <a:ea typeface="Microsoft JhengHei" charset="-120"/>
              <a:cs typeface="Microsoft JhengHei" charset="-120"/>
            </a:endParaRPr>
          </a:p>
          <a:p>
            <a:pPr marL="457200" indent="-457200">
              <a:buFont typeface="Wingdings" charset="2"/>
              <a:buChar char="l"/>
            </a:pPr>
            <a:r>
              <a:rPr lang="zh-TW" altLang="en-US" sz="2800" dirty="0" smtClean="0">
                <a:latin typeface="Microsoft JhengHei" charset="-120"/>
                <a:ea typeface="Microsoft JhengHei" charset="-120"/>
                <a:cs typeface="Microsoft JhengHei" charset="-120"/>
              </a:rPr>
              <a:t>手機使用時，可用免持聽筒、</a:t>
            </a:r>
            <a:r>
              <a:rPr lang="zh-TW" altLang="en-US" sz="2800" dirty="0">
                <a:latin typeface="Microsoft JhengHei" charset="-120"/>
                <a:ea typeface="Microsoft JhengHei" charset="-120"/>
                <a:cs typeface="Microsoft JhengHei" charset="-120"/>
              </a:rPr>
              <a:t>或避免接通</a:t>
            </a:r>
            <a:r>
              <a:rPr lang="zh-TW" altLang="en-US" sz="2800" dirty="0" smtClean="0">
                <a:latin typeface="Microsoft JhengHei" charset="-120"/>
                <a:ea typeface="Microsoft JhengHei" charset="-120"/>
                <a:cs typeface="Microsoft JhengHei" charset="-120"/>
              </a:rPr>
              <a:t>瞬間即接</a:t>
            </a:r>
            <a:r>
              <a:rPr lang="zh-TW" altLang="en-US" sz="2800" dirty="0">
                <a:latin typeface="Microsoft JhengHei" charset="-120"/>
                <a:ea typeface="Microsoft JhengHei" charset="-120"/>
                <a:cs typeface="Microsoft JhengHei" charset="-120"/>
              </a:rPr>
              <a:t>聽</a:t>
            </a:r>
            <a:r>
              <a:rPr lang="zh-TW" altLang="en-US" sz="2800" dirty="0" smtClean="0">
                <a:latin typeface="Microsoft JhengHei" charset="-120"/>
                <a:ea typeface="Microsoft JhengHei" charset="-120"/>
                <a:cs typeface="Microsoft JhengHei" charset="-120"/>
              </a:rPr>
              <a:t>。</a:t>
            </a:r>
            <a:endParaRPr lang="en-US" altLang="zh-TW" sz="2800" dirty="0" smtClean="0">
              <a:latin typeface="Microsoft JhengHei" charset="-120"/>
              <a:ea typeface="Microsoft JhengHei" charset="-120"/>
              <a:cs typeface="Microsoft JhengHei" charset="-120"/>
            </a:endParaRPr>
          </a:p>
          <a:p>
            <a:pPr marL="457200" indent="-457200">
              <a:buFont typeface="Wingdings" charset="2"/>
              <a:buChar char="l"/>
            </a:pPr>
            <a:endParaRPr lang="en-US" altLang="zh-TW" sz="1000" dirty="0" smtClean="0">
              <a:latin typeface="Microsoft JhengHei" charset="-120"/>
              <a:ea typeface="Microsoft JhengHei" charset="-120"/>
              <a:cs typeface="Microsoft JhengHei" charset="-120"/>
            </a:endParaRPr>
          </a:p>
          <a:p>
            <a:pPr marL="457200" indent="-457200">
              <a:buFont typeface="Wingdings" charset="2"/>
              <a:buChar char="l"/>
            </a:pPr>
            <a:r>
              <a:rPr lang="zh-TW" altLang="en-US" sz="2800" dirty="0" smtClean="0">
                <a:latin typeface="Microsoft JhengHei" charset="-120"/>
                <a:ea typeface="Microsoft JhengHei" charset="-120"/>
                <a:cs typeface="Microsoft JhengHei" charset="-120"/>
              </a:rPr>
              <a:t>做好防曬措施。</a:t>
            </a:r>
            <a:endParaRPr lang="en-US" altLang="zh-TW" sz="2800" dirty="0" smtClean="0">
              <a:latin typeface="Microsoft JhengHei" charset="-120"/>
              <a:ea typeface="Microsoft JhengHei" charset="-120"/>
              <a:cs typeface="Microsoft JhengHei" charset="-120"/>
            </a:endParaRPr>
          </a:p>
          <a:p>
            <a:pPr marL="457200" indent="-457200">
              <a:buFont typeface="Wingdings" charset="2"/>
              <a:buChar char="l"/>
            </a:pPr>
            <a:r>
              <a:rPr lang="zh-TW" altLang="en-US" sz="2800" dirty="0" smtClean="0">
                <a:latin typeface="Microsoft JhengHei" charset="-120"/>
                <a:ea typeface="Microsoft JhengHei" charset="-120"/>
                <a:cs typeface="Microsoft JhengHei" charset="-120"/>
              </a:rPr>
              <a:t>適當的金屬可以阻隔電磁波。</a:t>
            </a:r>
            <a:endParaRPr lang="en-US" altLang="zh-TW" sz="2800" dirty="0" smtClean="0">
              <a:latin typeface="Microsoft JhengHei" charset="-120"/>
              <a:ea typeface="Microsoft JhengHei" charset="-120"/>
              <a:cs typeface="Microsoft JhengHei" charset="-120"/>
            </a:endParaRPr>
          </a:p>
          <a:p>
            <a:pPr marL="457200" indent="-457200">
              <a:buFont typeface="Wingdings" charset="2"/>
              <a:buChar char="l"/>
            </a:pPr>
            <a:endParaRPr lang="zh-TW" altLang="en-US" sz="2800" dirty="0" smtClean="0">
              <a:latin typeface="Microsoft JhengHei" charset="-120"/>
              <a:ea typeface="Microsoft JhengHei" charset="-120"/>
              <a:cs typeface="Microsoft JhengHei" charset="-120"/>
            </a:endParaRPr>
          </a:p>
        </p:txBody>
      </p:sp>
      <p:grpSp>
        <p:nvGrpSpPr>
          <p:cNvPr id="46" name="群組 45"/>
          <p:cNvGrpSpPr/>
          <p:nvPr/>
        </p:nvGrpSpPr>
        <p:grpSpPr>
          <a:xfrm>
            <a:off x="5320031" y="1955827"/>
            <a:ext cx="1716518" cy="4902173"/>
            <a:chOff x="5320031" y="1955827"/>
            <a:chExt cx="1716518" cy="4902173"/>
          </a:xfrm>
        </p:grpSpPr>
        <p:sp>
          <p:nvSpPr>
            <p:cNvPr id="47" name="文字方塊 46"/>
            <p:cNvSpPr txBox="1"/>
            <p:nvPr/>
          </p:nvSpPr>
          <p:spPr>
            <a:xfrm>
              <a:off x="5505975" y="3679193"/>
              <a:ext cx="1243745" cy="707886"/>
            </a:xfrm>
            <a:prstGeom prst="rect">
              <a:avLst/>
            </a:prstGeom>
            <a:noFill/>
          </p:spPr>
          <p:txBody>
            <a:bodyPr wrap="square" rtlCol="0">
              <a:spAutoFit/>
            </a:bodyPr>
            <a:lstStyle/>
            <a:p>
              <a:r>
                <a:rPr kumimoji="1" lang="zh-TW" altLang="en-US" sz="4000" b="1" dirty="0" smtClean="0">
                  <a:ln w="0"/>
                  <a:effectLst>
                    <a:glow rad="63500">
                      <a:schemeClr val="accent1">
                        <a:satMod val="175000"/>
                        <a:alpha val="40000"/>
                      </a:schemeClr>
                    </a:glow>
                    <a:outerShdw blurRad="50800" dist="38100" dir="2700000" algn="tl" rotWithShape="0">
                      <a:prstClr val="black">
                        <a:alpha val="40000"/>
                      </a:prstClr>
                    </a:outerShdw>
                  </a:effectLst>
                  <a:latin typeface="Microsoft JhengHei" charset="-120"/>
                  <a:ea typeface="Microsoft JhengHei" charset="-120"/>
                  <a:cs typeface="Microsoft JhengHei" charset="-120"/>
                </a:rPr>
                <a:t>距離</a:t>
              </a:r>
              <a:endParaRPr kumimoji="1" lang="zh-TW" altLang="en-US" sz="4000" b="1" dirty="0">
                <a:ln w="0"/>
                <a:effectLst>
                  <a:glow rad="63500">
                    <a:schemeClr val="accent1">
                      <a:satMod val="175000"/>
                      <a:alpha val="40000"/>
                    </a:schemeClr>
                  </a:glow>
                  <a:outerShdw blurRad="50800" dist="38100" dir="2700000" algn="tl" rotWithShape="0">
                    <a:prstClr val="black">
                      <a:alpha val="40000"/>
                    </a:prstClr>
                  </a:outerShdw>
                </a:effectLst>
                <a:latin typeface="Microsoft JhengHei" charset="-120"/>
                <a:ea typeface="Microsoft JhengHei" charset="-120"/>
                <a:cs typeface="Microsoft JhengHei" charset="-120"/>
              </a:endParaRPr>
            </a:p>
          </p:txBody>
        </p:sp>
        <p:sp>
          <p:nvSpPr>
            <p:cNvPr id="48" name="文字方塊 47"/>
            <p:cNvSpPr txBox="1"/>
            <p:nvPr/>
          </p:nvSpPr>
          <p:spPr>
            <a:xfrm>
              <a:off x="5488206" y="5229847"/>
              <a:ext cx="1243745" cy="707886"/>
            </a:xfrm>
            <a:prstGeom prst="rect">
              <a:avLst/>
            </a:prstGeom>
            <a:noFill/>
          </p:spPr>
          <p:txBody>
            <a:bodyPr wrap="square" rtlCol="0">
              <a:spAutoFit/>
            </a:bodyPr>
            <a:lstStyle/>
            <a:p>
              <a:r>
                <a:rPr kumimoji="1" lang="zh-TW" altLang="en-US" sz="4000" b="1" dirty="0" smtClean="0">
                  <a:ln w="0"/>
                  <a:effectLst>
                    <a:glow rad="63500">
                      <a:schemeClr val="accent1">
                        <a:satMod val="175000"/>
                        <a:alpha val="40000"/>
                      </a:schemeClr>
                    </a:glow>
                    <a:outerShdw blurRad="50800" dist="38100" dir="2700000" algn="tl" rotWithShape="0">
                      <a:prstClr val="black">
                        <a:alpha val="40000"/>
                      </a:prstClr>
                    </a:outerShdw>
                  </a:effectLst>
                  <a:latin typeface="Microsoft JhengHei" charset="-120"/>
                  <a:ea typeface="Microsoft JhengHei" charset="-120"/>
                  <a:cs typeface="Microsoft JhengHei" charset="-120"/>
                </a:rPr>
                <a:t>屏蔽</a:t>
              </a:r>
              <a:endParaRPr kumimoji="1" lang="zh-TW" altLang="en-US" sz="4000" b="1" dirty="0">
                <a:ln w="0"/>
                <a:effectLst>
                  <a:glow rad="63500">
                    <a:schemeClr val="accent1">
                      <a:satMod val="175000"/>
                      <a:alpha val="40000"/>
                    </a:schemeClr>
                  </a:glow>
                  <a:outerShdw blurRad="50800" dist="38100" dir="2700000" algn="tl" rotWithShape="0">
                    <a:prstClr val="black">
                      <a:alpha val="40000"/>
                    </a:prstClr>
                  </a:outerShdw>
                </a:effectLst>
                <a:latin typeface="Microsoft JhengHei" charset="-120"/>
                <a:ea typeface="Microsoft JhengHei" charset="-120"/>
                <a:cs typeface="Microsoft JhengHei" charset="-120"/>
              </a:endParaRPr>
            </a:p>
          </p:txBody>
        </p:sp>
        <p:pic>
          <p:nvPicPr>
            <p:cNvPr id="49" name="圖片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76502" y="2376274"/>
              <a:ext cx="1203577" cy="1383552"/>
            </a:xfrm>
            <a:prstGeom prst="ellipse">
              <a:avLst/>
            </a:prstGeom>
            <a:ln>
              <a:noFill/>
            </a:ln>
            <a:effectLst>
              <a:softEdge rad="112500"/>
            </a:effectLst>
          </p:spPr>
        </p:pic>
        <p:sp>
          <p:nvSpPr>
            <p:cNvPr id="50" name="文字方塊 49"/>
            <p:cNvSpPr txBox="1"/>
            <p:nvPr/>
          </p:nvSpPr>
          <p:spPr>
            <a:xfrm>
              <a:off x="5494757" y="1955827"/>
              <a:ext cx="1243745" cy="707886"/>
            </a:xfrm>
            <a:prstGeom prst="rect">
              <a:avLst/>
            </a:prstGeom>
            <a:noFill/>
          </p:spPr>
          <p:txBody>
            <a:bodyPr wrap="square" rtlCol="0">
              <a:spAutoFit/>
            </a:bodyPr>
            <a:lstStyle/>
            <a:p>
              <a:r>
                <a:rPr kumimoji="1" lang="zh-TW" altLang="en-US" sz="4000" b="1" dirty="0" smtClean="0">
                  <a:ln w="0"/>
                  <a:effectLst>
                    <a:glow rad="63500">
                      <a:schemeClr val="accent1">
                        <a:satMod val="175000"/>
                        <a:alpha val="40000"/>
                      </a:schemeClr>
                    </a:glow>
                    <a:outerShdw blurRad="50800" dist="38100" dir="2700000" algn="tl" rotWithShape="0">
                      <a:prstClr val="black">
                        <a:alpha val="40000"/>
                      </a:prstClr>
                    </a:outerShdw>
                  </a:effectLst>
                  <a:latin typeface="Microsoft JhengHei" charset="-120"/>
                  <a:ea typeface="Microsoft JhengHei" charset="-120"/>
                  <a:cs typeface="Microsoft JhengHei" charset="-120"/>
                </a:rPr>
                <a:t>時間</a:t>
              </a:r>
              <a:endParaRPr kumimoji="1" lang="zh-TW" altLang="en-US" sz="4000" b="1" dirty="0">
                <a:ln w="0"/>
                <a:effectLst>
                  <a:glow rad="63500">
                    <a:schemeClr val="accent1">
                      <a:satMod val="175000"/>
                      <a:alpha val="40000"/>
                    </a:schemeClr>
                  </a:glow>
                  <a:outerShdw blurRad="50800" dist="38100" dir="2700000" algn="tl" rotWithShape="0">
                    <a:prstClr val="black">
                      <a:alpha val="40000"/>
                    </a:prstClr>
                  </a:outerShdw>
                </a:effectLst>
                <a:latin typeface="Microsoft JhengHei" charset="-120"/>
                <a:ea typeface="Microsoft JhengHei" charset="-120"/>
                <a:cs typeface="Microsoft JhengHei" charset="-120"/>
              </a:endParaRPr>
            </a:p>
          </p:txBody>
        </p:sp>
        <p:pic>
          <p:nvPicPr>
            <p:cNvPr id="51" name="圖片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20031" y="4200237"/>
              <a:ext cx="1716518" cy="1065052"/>
            </a:xfrm>
            <a:prstGeom prst="ellipse">
              <a:avLst/>
            </a:prstGeom>
            <a:ln>
              <a:noFill/>
            </a:ln>
            <a:effectLst>
              <a:softEdge rad="112500"/>
            </a:effectLst>
          </p:spPr>
        </p:pic>
        <p:pic>
          <p:nvPicPr>
            <p:cNvPr id="52" name="圖片 5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42279" y="5721705"/>
              <a:ext cx="1307441" cy="1136295"/>
            </a:xfrm>
            <a:prstGeom prst="ellipse">
              <a:avLst/>
            </a:prstGeom>
            <a:ln>
              <a:noFill/>
            </a:ln>
            <a:effectLst>
              <a:softEdge rad="112500"/>
            </a:effectLst>
          </p:spPr>
        </p:pic>
      </p:grpSp>
      <p:sp>
        <p:nvSpPr>
          <p:cNvPr id="4" name="投影片編號版面配置區 3"/>
          <p:cNvSpPr>
            <a:spLocks noGrp="1"/>
          </p:cNvSpPr>
          <p:nvPr>
            <p:ph type="sldNum" sz="quarter" idx="12"/>
          </p:nvPr>
        </p:nvSpPr>
        <p:spPr>
          <a:xfrm>
            <a:off x="9420255" y="6370541"/>
            <a:ext cx="2743200" cy="365125"/>
          </a:xfrm>
        </p:spPr>
        <p:txBody>
          <a:bodyPr/>
          <a:lstStyle/>
          <a:p>
            <a:fld id="{C2CFC4E7-F001-2345-8ED3-FB07577322E5}" type="slidenum">
              <a:rPr kumimoji="1" lang="zh-TW" altLang="en-US" smtClean="0"/>
              <a:pPr/>
              <a:t>25</a:t>
            </a:fld>
            <a:endParaRPr kumimoji="1" lang="zh-TW" altLang="en-US" dirty="0"/>
          </a:p>
        </p:txBody>
      </p:sp>
    </p:spTree>
    <p:extLst>
      <p:ext uri="{BB962C8B-B14F-4D97-AF65-F5344CB8AC3E}">
        <p14:creationId xmlns:p14="http://schemas.microsoft.com/office/powerpoint/2010/main" val="177079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3360" y="353853"/>
            <a:ext cx="10820400" cy="1293028"/>
          </a:xfrm>
        </p:spPr>
        <p:txBody>
          <a:bodyPr/>
          <a:lstStyle/>
          <a:p>
            <a:r>
              <a:rPr kumimoji="1" lang="zh-TW" altLang="en-US" dirty="0" smtClean="0"/>
              <a:t>醫療輻射劑量比較圖</a:t>
            </a:r>
            <a:endParaRPr kumimoji="1" lang="zh-TW" altLang="en-US" dirty="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728" y="1268040"/>
            <a:ext cx="9331035" cy="5476949"/>
          </a:xfrm>
          <a:prstGeom prst="rect">
            <a:avLst/>
          </a:prstGeom>
        </p:spPr>
      </p:pic>
      <p:sp>
        <p:nvSpPr>
          <p:cNvPr id="6" name="文字方塊 5"/>
          <p:cNvSpPr txBox="1"/>
          <p:nvPr/>
        </p:nvSpPr>
        <p:spPr>
          <a:xfrm>
            <a:off x="8955994" y="850608"/>
            <a:ext cx="2642642"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kumimoji="1" lang="en-US" altLang="zh-TW" sz="2400" dirty="0" smtClean="0">
                <a:latin typeface="Microsoft JhengHei" charset="-120"/>
                <a:ea typeface="Microsoft JhengHei" charset="-120"/>
                <a:cs typeface="Microsoft JhengHei" charset="-120"/>
              </a:rPr>
              <a:t> </a:t>
            </a:r>
            <a:r>
              <a:rPr kumimoji="1" lang="en-US" altLang="zh-TW" sz="2400" dirty="0" err="1" smtClean="0">
                <a:latin typeface="Microsoft JhengHei" charset="-120"/>
                <a:ea typeface="Microsoft JhengHei" charset="-120"/>
                <a:cs typeface="Microsoft JhengHei" charset="-120"/>
              </a:rPr>
              <a:t>www.aec.gov.tw</a:t>
            </a:r>
            <a:endParaRPr kumimoji="1" lang="zh-TW" altLang="en-US" sz="2400" dirty="0">
              <a:latin typeface="Microsoft JhengHei" charset="-120"/>
              <a:ea typeface="Microsoft JhengHei" charset="-120"/>
              <a:cs typeface="Microsoft JhengHei" charset="-120"/>
            </a:endParaRPr>
          </a:p>
        </p:txBody>
      </p:sp>
      <p:sp>
        <p:nvSpPr>
          <p:cNvPr id="7" name="投影片編號版面配置區 3"/>
          <p:cNvSpPr>
            <a:spLocks noGrp="1"/>
          </p:cNvSpPr>
          <p:nvPr>
            <p:ph type="sldNum" sz="quarter" idx="12"/>
          </p:nvPr>
        </p:nvSpPr>
        <p:spPr>
          <a:xfrm>
            <a:off x="9448800" y="6384041"/>
            <a:ext cx="2743200" cy="365125"/>
          </a:xfrm>
        </p:spPr>
        <p:txBody>
          <a:bodyPr/>
          <a:lstStyle/>
          <a:p>
            <a:fld id="{C2CFC4E7-F001-2345-8ED3-FB07577322E5}" type="slidenum">
              <a:rPr kumimoji="1" lang="zh-TW" altLang="en-US" smtClean="0"/>
              <a:pPr/>
              <a:t>26</a:t>
            </a:fld>
            <a:endParaRPr kumimoji="1" lang="zh-TW" altLang="en-US" dirty="0"/>
          </a:p>
        </p:txBody>
      </p:sp>
    </p:spTree>
    <p:extLst>
      <p:ext uri="{BB962C8B-B14F-4D97-AF65-F5344CB8AC3E}">
        <p14:creationId xmlns:p14="http://schemas.microsoft.com/office/powerpoint/2010/main" val="24297023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72400" y="391173"/>
            <a:ext cx="10820400" cy="1293028"/>
          </a:xfrm>
        </p:spPr>
        <p:txBody>
          <a:bodyPr/>
          <a:lstStyle/>
          <a:p>
            <a:r>
              <a:rPr kumimoji="1" lang="zh-TW" altLang="en-US" dirty="0" smtClean="0"/>
              <a:t>醫療輻射曝露品保</a:t>
            </a:r>
            <a:endParaRPr kumimoji="1" lang="zh-TW" altLang="en-US" dirty="0"/>
          </a:p>
        </p:txBody>
      </p:sp>
      <p:grpSp>
        <p:nvGrpSpPr>
          <p:cNvPr id="28" name="群組 27"/>
          <p:cNvGrpSpPr/>
          <p:nvPr/>
        </p:nvGrpSpPr>
        <p:grpSpPr>
          <a:xfrm>
            <a:off x="416638" y="1353312"/>
            <a:ext cx="10917428" cy="5065777"/>
            <a:chOff x="1619597" y="1907159"/>
            <a:chExt cx="9096902" cy="3917952"/>
          </a:xfrm>
        </p:grpSpPr>
        <p:sp>
          <p:nvSpPr>
            <p:cNvPr id="15" name="圓角矩形 14"/>
            <p:cNvSpPr/>
            <p:nvPr/>
          </p:nvSpPr>
          <p:spPr>
            <a:xfrm>
              <a:off x="1619597" y="2340492"/>
              <a:ext cx="5124450" cy="347662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dirty="0"/>
            </a:p>
          </p:txBody>
        </p:sp>
        <p:sp>
          <p:nvSpPr>
            <p:cNvPr id="16" name="文字方塊 15"/>
            <p:cNvSpPr txBox="1">
              <a:spLocks noChangeArrowheads="1"/>
            </p:cNvSpPr>
            <p:nvPr/>
          </p:nvSpPr>
          <p:spPr bwMode="auto">
            <a:xfrm>
              <a:off x="1827764" y="1907159"/>
              <a:ext cx="4711700" cy="404667"/>
            </a:xfrm>
            <a:prstGeom prst="rect">
              <a:avLst/>
            </a:prstGeom>
            <a:gradFill rotWithShape="1">
              <a:gsLst>
                <a:gs pos="0">
                  <a:srgbClr val="ACACE1"/>
                </a:gs>
                <a:gs pos="35001">
                  <a:srgbClr val="C5C5E9"/>
                </a:gs>
                <a:gs pos="100000">
                  <a:srgbClr val="E9E9F7"/>
                </a:gs>
              </a:gsLst>
              <a:lin ang="16200000" scaled="1"/>
            </a:gradFill>
            <a:ln w="9525">
              <a:solidFill>
                <a:srgbClr val="292989"/>
              </a:solidFill>
              <a:miter lim="800000"/>
              <a:headEnd/>
              <a:tailEnd/>
            </a:ln>
            <a:effectLst>
              <a:outerShdw blurRad="40000" dist="20000" dir="5400000" rotWithShape="0">
                <a:srgbClr val="000000">
                  <a:alpha val="37999"/>
                </a:srgbClr>
              </a:outerShdw>
            </a:effectLst>
          </p:spPr>
          <p:txBody>
            <a:bodyPr wrap="square">
              <a:spAutoFit/>
            </a:bodyPr>
            <a:lstStyle>
              <a:lvl1pPr eaLnBrk="0" hangingPunct="0">
                <a:defRPr kumimoji="1" sz="2400">
                  <a:solidFill>
                    <a:schemeClr val="tx1"/>
                  </a:solidFill>
                  <a:latin typeface="Arial" charset="0"/>
                  <a:ea typeface="標楷體" charset="0"/>
                </a:defRPr>
              </a:lvl1pPr>
              <a:lvl2pPr marL="742950" indent="-285750" eaLnBrk="0" hangingPunct="0">
                <a:defRPr kumimoji="1" sz="2400">
                  <a:solidFill>
                    <a:schemeClr val="tx1"/>
                  </a:solidFill>
                  <a:latin typeface="Arial" charset="0"/>
                  <a:ea typeface="標楷體" charset="0"/>
                </a:defRPr>
              </a:lvl2pPr>
              <a:lvl3pPr marL="1143000" indent="-228600" eaLnBrk="0" hangingPunct="0">
                <a:defRPr kumimoji="1" sz="2400">
                  <a:solidFill>
                    <a:schemeClr val="tx1"/>
                  </a:solidFill>
                  <a:latin typeface="Arial" charset="0"/>
                  <a:ea typeface="標楷體" charset="0"/>
                </a:defRPr>
              </a:lvl3pPr>
              <a:lvl4pPr marL="1600200" indent="-228600" eaLnBrk="0" hangingPunct="0">
                <a:defRPr kumimoji="1" sz="2400">
                  <a:solidFill>
                    <a:schemeClr val="tx1"/>
                  </a:solidFill>
                  <a:latin typeface="Arial" charset="0"/>
                  <a:ea typeface="標楷體" charset="0"/>
                </a:defRPr>
              </a:lvl4pPr>
              <a:lvl5pPr marL="2057400" indent="-228600" eaLnBrk="0" hangingPunct="0">
                <a:defRPr kumimoji="1" sz="2400">
                  <a:solidFill>
                    <a:schemeClr val="tx1"/>
                  </a:solidFill>
                  <a:latin typeface="Arial" charset="0"/>
                  <a:ea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defRPr>
              </a:lvl9pPr>
            </a:lstStyle>
            <a:p>
              <a:pPr algn="ctr" eaLnBrk="1" hangingPunct="1"/>
              <a:r>
                <a:rPr lang="zh-TW" altLang="en-US" sz="2800" b="1" dirty="0" smtClean="0">
                  <a:solidFill>
                    <a:srgbClr val="000000"/>
                  </a:solidFill>
                  <a:latin typeface="微軟正黑體" charset="-120"/>
                  <a:ea typeface="微軟正黑體" charset="-120"/>
                </a:rPr>
                <a:t>所有許可類放射</a:t>
              </a:r>
              <a:r>
                <a:rPr lang="zh-TW" altLang="en-US" sz="2800" b="1" dirty="0">
                  <a:solidFill>
                    <a:srgbClr val="000000"/>
                  </a:solidFill>
                  <a:latin typeface="微軟正黑體" charset="-120"/>
                  <a:ea typeface="微軟正黑體" charset="-120"/>
                </a:rPr>
                <a:t>治療用設備</a:t>
              </a:r>
              <a:r>
                <a:rPr lang="en-US" altLang="zh-TW" sz="2800" b="1" dirty="0">
                  <a:solidFill>
                    <a:srgbClr val="000000"/>
                  </a:solidFill>
                  <a:latin typeface="微軟正黑體" charset="-120"/>
                  <a:ea typeface="微軟正黑體" charset="-120"/>
                </a:rPr>
                <a:t>/</a:t>
              </a:r>
              <a:r>
                <a:rPr lang="zh-TW" altLang="en-US" sz="2800" b="1" dirty="0">
                  <a:solidFill>
                    <a:srgbClr val="000000"/>
                  </a:solidFill>
                  <a:latin typeface="微軟正黑體" charset="-120"/>
                  <a:ea typeface="微軟正黑體" charset="-120"/>
                </a:rPr>
                <a:t>物質</a:t>
              </a:r>
            </a:p>
          </p:txBody>
        </p:sp>
        <p:sp>
          <p:nvSpPr>
            <p:cNvPr id="17" name="圓角矩形 16"/>
            <p:cNvSpPr/>
            <p:nvPr/>
          </p:nvSpPr>
          <p:spPr>
            <a:xfrm>
              <a:off x="6819956" y="2348486"/>
              <a:ext cx="3855590" cy="347662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TW" altLang="en-US" dirty="0"/>
            </a:p>
          </p:txBody>
        </p:sp>
        <p:sp>
          <p:nvSpPr>
            <p:cNvPr id="18" name="文字方塊 17"/>
            <p:cNvSpPr txBox="1">
              <a:spLocks noChangeArrowheads="1"/>
            </p:cNvSpPr>
            <p:nvPr/>
          </p:nvSpPr>
          <p:spPr bwMode="auto">
            <a:xfrm>
              <a:off x="6684249" y="1907159"/>
              <a:ext cx="4032250" cy="404667"/>
            </a:xfrm>
            <a:prstGeom prst="rect">
              <a:avLst/>
            </a:prstGeom>
            <a:solidFill>
              <a:srgbClr val="FFFFFF"/>
            </a:solidFill>
            <a:ln w="9525">
              <a:solidFill>
                <a:srgbClr val="CC99FF"/>
              </a:solidFill>
              <a:miter lim="800000"/>
              <a:headEnd/>
              <a:tailEnd/>
            </a:ln>
            <a:effectLst>
              <a:outerShdw blurRad="40000" dist="20000" dir="5400000" rotWithShape="0">
                <a:srgbClr val="000000">
                  <a:alpha val="37999"/>
                </a:srgbClr>
              </a:outerShdw>
            </a:effectLst>
          </p:spPr>
          <p:txBody>
            <a:bodyPr>
              <a:spAutoFit/>
            </a:bodyPr>
            <a:lstStyle>
              <a:lvl1pPr eaLnBrk="0" hangingPunct="0">
                <a:defRPr kumimoji="1" sz="2400">
                  <a:solidFill>
                    <a:schemeClr val="tx1"/>
                  </a:solidFill>
                  <a:latin typeface="Arial" charset="0"/>
                  <a:ea typeface="標楷體" charset="0"/>
                </a:defRPr>
              </a:lvl1pPr>
              <a:lvl2pPr marL="742950" indent="-285750" eaLnBrk="0" hangingPunct="0">
                <a:defRPr kumimoji="1" sz="2400">
                  <a:solidFill>
                    <a:schemeClr val="tx1"/>
                  </a:solidFill>
                  <a:latin typeface="Arial" charset="0"/>
                  <a:ea typeface="標楷體" charset="0"/>
                </a:defRPr>
              </a:lvl2pPr>
              <a:lvl3pPr marL="1143000" indent="-228600" eaLnBrk="0" hangingPunct="0">
                <a:defRPr kumimoji="1" sz="2400">
                  <a:solidFill>
                    <a:schemeClr val="tx1"/>
                  </a:solidFill>
                  <a:latin typeface="Arial" charset="0"/>
                  <a:ea typeface="標楷體" charset="0"/>
                </a:defRPr>
              </a:lvl3pPr>
              <a:lvl4pPr marL="1600200" indent="-228600" eaLnBrk="0" hangingPunct="0">
                <a:defRPr kumimoji="1" sz="2400">
                  <a:solidFill>
                    <a:schemeClr val="tx1"/>
                  </a:solidFill>
                  <a:latin typeface="Arial" charset="0"/>
                  <a:ea typeface="標楷體" charset="0"/>
                </a:defRPr>
              </a:lvl4pPr>
              <a:lvl5pPr marL="2057400" indent="-228600" eaLnBrk="0" hangingPunct="0">
                <a:defRPr kumimoji="1" sz="2400">
                  <a:solidFill>
                    <a:schemeClr val="tx1"/>
                  </a:solidFill>
                  <a:latin typeface="Arial" charset="0"/>
                  <a:ea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defRPr>
              </a:lvl9pPr>
            </a:lstStyle>
            <a:p>
              <a:pPr algn="ctr" eaLnBrk="1" hangingPunct="1"/>
              <a:r>
                <a:rPr lang="zh-TW" altLang="en-US" sz="2800" b="1" dirty="0">
                  <a:solidFill>
                    <a:srgbClr val="000000"/>
                  </a:solidFill>
                  <a:latin typeface="Microsoft JhengHei" charset="-120"/>
                  <a:ea typeface="Microsoft JhengHei" charset="-120"/>
                  <a:cs typeface="Microsoft JhengHei" charset="-120"/>
                </a:rPr>
                <a:t>放射診斷設備</a:t>
              </a:r>
              <a:r>
                <a:rPr lang="en-US" altLang="zh-TW" sz="2800" b="1" dirty="0">
                  <a:solidFill>
                    <a:srgbClr val="000000"/>
                  </a:solidFill>
                  <a:latin typeface="Microsoft JhengHei" charset="-120"/>
                  <a:ea typeface="Microsoft JhengHei" charset="-120"/>
                  <a:cs typeface="Microsoft JhengHei" charset="-120"/>
                </a:rPr>
                <a:t>:</a:t>
              </a:r>
              <a:r>
                <a:rPr lang="zh-TW" altLang="en-US" sz="2800" b="1" dirty="0">
                  <a:solidFill>
                    <a:srgbClr val="000000"/>
                  </a:solidFill>
                  <a:latin typeface="Microsoft JhengHei" charset="-120"/>
                  <a:ea typeface="Microsoft JhengHei" charset="-120"/>
                  <a:cs typeface="Microsoft JhengHei" charset="-120"/>
                </a:rPr>
                <a:t>乳房攝影、</a:t>
              </a:r>
              <a:r>
                <a:rPr lang="en-US" altLang="zh-TW" sz="2800" b="1" dirty="0">
                  <a:solidFill>
                    <a:srgbClr val="000000"/>
                  </a:solidFill>
                  <a:latin typeface="微軟正黑體" charset="-120"/>
                  <a:ea typeface="微軟正黑體" charset="-120"/>
                </a:rPr>
                <a:t>CT</a:t>
              </a:r>
              <a:endParaRPr lang="zh-TW" altLang="en-US" sz="2800" b="1" dirty="0">
                <a:solidFill>
                  <a:srgbClr val="000000"/>
                </a:solidFill>
                <a:ea typeface="華康儷中黑" charset="0"/>
              </a:endParaRPr>
            </a:p>
          </p:txBody>
        </p:sp>
      </p:grpSp>
      <p:pic>
        <p:nvPicPr>
          <p:cNvPr id="3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4915" y="2094296"/>
            <a:ext cx="1162172" cy="187606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H:\第四科  醫用科\放射診斷\電腦斷層掃描\訪查\98年度\CT 訪查照片\IMG_05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0673" y="4546938"/>
            <a:ext cx="1640378" cy="132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http://www.ltn.com.tw/2010/new/sep/30/images/bigPic/400_400/7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5848" y="2112662"/>
            <a:ext cx="2261473" cy="16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http://tricitypetct.com/images/scann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4157" y="4069405"/>
            <a:ext cx="1859475" cy="109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64979" y="5099082"/>
            <a:ext cx="1631148" cy="1309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mpd="tri">
                <a:solidFill>
                  <a:schemeClr val="tx1"/>
                </a:solidFill>
                <a:miter lim="800000"/>
                <a:headEnd/>
                <a:tailEnd/>
              </a14:hiddenLine>
            </a:ext>
          </a:extLst>
        </p:spPr>
      </p:pic>
      <p:sp>
        <p:nvSpPr>
          <p:cNvPr id="35" name="文字方塊 34"/>
          <p:cNvSpPr txBox="1"/>
          <p:nvPr/>
        </p:nvSpPr>
        <p:spPr>
          <a:xfrm>
            <a:off x="6725269" y="4006654"/>
            <a:ext cx="1932437" cy="400109"/>
          </a:xfrm>
          <a:prstGeom prst="rect">
            <a:avLst/>
          </a:prstGeom>
          <a:solidFill>
            <a:srgbClr val="FF8FBE"/>
          </a:solidFill>
        </p:spPr>
        <p:txBody>
          <a:bodyPr wrap="square" rtlCol="0">
            <a:spAutoFit/>
          </a:bodyPr>
          <a:lstStyle/>
          <a:p>
            <a:pPr algn="ctr"/>
            <a:r>
              <a:rPr lang="zh-TW" altLang="en-US" sz="2000" dirty="0" smtClean="0">
                <a:latin typeface="Microsoft JhengHei" charset="-120"/>
                <a:ea typeface="Microsoft JhengHei" charset="-120"/>
                <a:cs typeface="Microsoft JhengHei" charset="-120"/>
              </a:rPr>
              <a:t>乳房</a:t>
            </a:r>
            <a:r>
              <a:rPr lang="en-US" altLang="zh-TW" sz="2000" dirty="0" smtClean="0">
                <a:latin typeface="Microsoft JhengHei" charset="-120"/>
                <a:ea typeface="Microsoft JhengHei" charset="-120"/>
                <a:cs typeface="Microsoft JhengHei" charset="-120"/>
              </a:rPr>
              <a:t>X</a:t>
            </a:r>
            <a:r>
              <a:rPr lang="zh-TW" altLang="en-US" sz="2000" dirty="0" smtClean="0">
                <a:latin typeface="Microsoft JhengHei" charset="-120"/>
                <a:ea typeface="Microsoft JhengHei" charset="-120"/>
                <a:cs typeface="Microsoft JhengHei" charset="-120"/>
              </a:rPr>
              <a:t>光攝影儀</a:t>
            </a:r>
            <a:endParaRPr kumimoji="1" lang="zh-TW" altLang="en-US" sz="2000" dirty="0">
              <a:latin typeface="Microsoft JhengHei" charset="-120"/>
              <a:ea typeface="Microsoft JhengHei" charset="-120"/>
              <a:cs typeface="Microsoft JhengHei" charset="-120"/>
            </a:endParaRPr>
          </a:p>
        </p:txBody>
      </p:sp>
      <p:sp>
        <p:nvSpPr>
          <p:cNvPr id="36" name="文字方塊 35"/>
          <p:cNvSpPr txBox="1"/>
          <p:nvPr/>
        </p:nvSpPr>
        <p:spPr>
          <a:xfrm>
            <a:off x="8676061" y="3681582"/>
            <a:ext cx="2398064" cy="400109"/>
          </a:xfrm>
          <a:prstGeom prst="rect">
            <a:avLst/>
          </a:prstGeom>
          <a:solidFill>
            <a:srgbClr val="FF8FBE"/>
          </a:solidFill>
        </p:spPr>
        <p:txBody>
          <a:bodyPr wrap="square" rtlCol="0">
            <a:spAutoFit/>
          </a:bodyPr>
          <a:lstStyle/>
          <a:p>
            <a:pPr algn="ctr"/>
            <a:r>
              <a:rPr lang="zh-TW" altLang="en-US" sz="2000" dirty="0" smtClean="0">
                <a:latin typeface="Microsoft JhengHei" charset="-120"/>
                <a:ea typeface="Microsoft JhengHei" charset="-120"/>
                <a:cs typeface="Microsoft JhengHei" charset="-120"/>
              </a:rPr>
              <a:t>乳房</a:t>
            </a:r>
            <a:r>
              <a:rPr lang="en-US" altLang="zh-TW" sz="2000" dirty="0" smtClean="0">
                <a:latin typeface="Microsoft JhengHei" charset="-120"/>
                <a:ea typeface="Microsoft JhengHei" charset="-120"/>
                <a:cs typeface="Microsoft JhengHei" charset="-120"/>
              </a:rPr>
              <a:t>X</a:t>
            </a:r>
            <a:r>
              <a:rPr lang="zh-TW" altLang="en-US" sz="2000" dirty="0" smtClean="0">
                <a:latin typeface="Microsoft JhengHei" charset="-120"/>
                <a:ea typeface="Microsoft JhengHei" charset="-120"/>
                <a:cs typeface="Microsoft JhengHei" charset="-120"/>
              </a:rPr>
              <a:t>光攝影巡迴車</a:t>
            </a:r>
            <a:endParaRPr kumimoji="1" lang="zh-TW" altLang="en-US" sz="2000" dirty="0">
              <a:latin typeface="Microsoft JhengHei" charset="-120"/>
              <a:ea typeface="Microsoft JhengHei" charset="-120"/>
              <a:cs typeface="Microsoft JhengHei" charset="-120"/>
            </a:endParaRPr>
          </a:p>
        </p:txBody>
      </p:sp>
      <p:sp>
        <p:nvSpPr>
          <p:cNvPr id="37" name="文字方塊 36"/>
          <p:cNvSpPr txBox="1"/>
          <p:nvPr/>
        </p:nvSpPr>
        <p:spPr>
          <a:xfrm>
            <a:off x="7431533" y="5648350"/>
            <a:ext cx="1741382" cy="707886"/>
          </a:xfrm>
          <a:prstGeom prst="rect">
            <a:avLst/>
          </a:prstGeom>
          <a:solidFill>
            <a:srgbClr val="FF8FBE"/>
          </a:solidFill>
        </p:spPr>
        <p:txBody>
          <a:bodyPr wrap="square" rtlCol="0">
            <a:spAutoFit/>
          </a:bodyPr>
          <a:lstStyle/>
          <a:p>
            <a:pPr algn="ctr"/>
            <a:r>
              <a:rPr lang="zh-TW" altLang="en-US" sz="2000" dirty="0" smtClean="0">
                <a:latin typeface="Microsoft JhengHei" charset="-120"/>
                <a:ea typeface="Microsoft JhengHei" charset="-120"/>
                <a:cs typeface="Microsoft JhengHei" charset="-120"/>
              </a:rPr>
              <a:t>各類電腦斷層掃描儀</a:t>
            </a:r>
            <a:r>
              <a:rPr lang="en-US" altLang="zh-TW" sz="2000" dirty="0" smtClean="0">
                <a:latin typeface="Microsoft JhengHei" charset="-120"/>
                <a:ea typeface="Microsoft JhengHei" charset="-120"/>
                <a:cs typeface="Microsoft JhengHei" charset="-120"/>
              </a:rPr>
              <a:t>(CT</a:t>
            </a:r>
            <a:r>
              <a:rPr lang="zh-TW" altLang="en-US" sz="2000" dirty="0" smtClean="0">
                <a:latin typeface="Microsoft JhengHei" charset="-120"/>
                <a:ea typeface="Microsoft JhengHei" charset="-120"/>
                <a:cs typeface="Microsoft JhengHei" charset="-120"/>
              </a:rPr>
              <a:t>）</a:t>
            </a:r>
            <a:endParaRPr kumimoji="1" lang="zh-TW" altLang="en-US" sz="2000" dirty="0">
              <a:latin typeface="Microsoft JhengHei" charset="-120"/>
              <a:ea typeface="Microsoft JhengHei" charset="-120"/>
              <a:cs typeface="Microsoft JhengHei" charset="-120"/>
            </a:endParaRPr>
          </a:p>
        </p:txBody>
      </p:sp>
      <p:pic>
        <p:nvPicPr>
          <p:cNvPr id="38" name="Picture 3" descr="CyberKnif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04440" y="2252343"/>
            <a:ext cx="1815656" cy="165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descr="153588B_5901Rtchrgb"/>
          <p:cNvPicPr>
            <a:picLocks noChangeAspect="1" noChangeArrowheads="1"/>
          </p:cNvPicPr>
          <p:nvPr/>
        </p:nvPicPr>
        <p:blipFill>
          <a:blip r:embed="rId9">
            <a:extLst>
              <a:ext uri="{28A0092B-C50C-407E-A947-70E740481C1C}">
                <a14:useLocalDpi xmlns:a14="http://schemas.microsoft.com/office/drawing/2010/main" val="0"/>
              </a:ext>
            </a:extLst>
          </a:blip>
          <a:srcRect l="16000" t="9891" r="6000" b="23737"/>
          <a:stretch>
            <a:fillRect/>
          </a:stretch>
        </p:blipFill>
        <p:spPr bwMode="auto">
          <a:xfrm>
            <a:off x="4553460" y="2274922"/>
            <a:ext cx="1768026" cy="164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descr="加速器檢查 06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582" y="2274922"/>
            <a:ext cx="1939494" cy="16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5" descr="主委－FIG20-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8706" y="4333309"/>
            <a:ext cx="2101435" cy="154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 descr="no_patien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5862" y="4325259"/>
            <a:ext cx="1939494" cy="154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57270" y="4240205"/>
            <a:ext cx="2027133" cy="1812430"/>
          </a:xfrm>
          <a:prstGeom prst="rect">
            <a:avLst/>
          </a:prstGeom>
          <a:noFill/>
          <a:extLst>
            <a:ext uri="{909E8E84-426E-40DD-AFC4-6F175D3DCCD1}">
              <a14:hiddenFill xmlns:a14="http://schemas.microsoft.com/office/drawing/2010/main">
                <a:solidFill>
                  <a:srgbClr val="FFFFFF"/>
                </a:solidFill>
              </a14:hiddenFill>
            </a:ext>
          </a:extLst>
        </p:spPr>
      </p:pic>
      <p:sp>
        <p:nvSpPr>
          <p:cNvPr id="44" name="文字方塊 43"/>
          <p:cNvSpPr txBox="1"/>
          <p:nvPr/>
        </p:nvSpPr>
        <p:spPr>
          <a:xfrm>
            <a:off x="531047" y="3834243"/>
            <a:ext cx="1939494" cy="400109"/>
          </a:xfrm>
          <a:prstGeom prst="rect">
            <a:avLst/>
          </a:prstGeom>
          <a:solidFill>
            <a:srgbClr val="FFD579"/>
          </a:solidFill>
        </p:spPr>
        <p:txBody>
          <a:bodyPr wrap="square" rtlCol="0">
            <a:spAutoFit/>
          </a:bodyPr>
          <a:lstStyle/>
          <a:p>
            <a:pPr algn="ctr"/>
            <a:r>
              <a:rPr lang="zh-TW" altLang="en-US" sz="2000" smtClean="0">
                <a:latin typeface="Microsoft JhengHei" charset="-120"/>
                <a:ea typeface="Microsoft JhengHei" charset="-120"/>
                <a:cs typeface="Microsoft JhengHei" charset="-120"/>
              </a:rPr>
              <a:t>直線加速器</a:t>
            </a:r>
            <a:endParaRPr kumimoji="1" lang="zh-TW" altLang="en-US" sz="2000">
              <a:latin typeface="Microsoft JhengHei" charset="-120"/>
              <a:ea typeface="Microsoft JhengHei" charset="-120"/>
              <a:cs typeface="Microsoft JhengHei" charset="-120"/>
            </a:endParaRPr>
          </a:p>
        </p:txBody>
      </p:sp>
      <p:sp>
        <p:nvSpPr>
          <p:cNvPr id="45" name="文字方塊 44"/>
          <p:cNvSpPr txBox="1"/>
          <p:nvPr/>
        </p:nvSpPr>
        <p:spPr>
          <a:xfrm>
            <a:off x="2603905" y="3832735"/>
            <a:ext cx="1815983" cy="400109"/>
          </a:xfrm>
          <a:prstGeom prst="rect">
            <a:avLst/>
          </a:prstGeom>
          <a:solidFill>
            <a:srgbClr val="FFD579"/>
          </a:solidFill>
        </p:spPr>
        <p:txBody>
          <a:bodyPr wrap="square" rtlCol="0">
            <a:spAutoFit/>
          </a:bodyPr>
          <a:lstStyle/>
          <a:p>
            <a:pPr algn="ctr"/>
            <a:r>
              <a:rPr lang="zh-TW" altLang="en-US" sz="2000" dirty="0" smtClean="0">
                <a:latin typeface="Microsoft JhengHei" charset="-120"/>
                <a:ea typeface="Microsoft JhengHei" charset="-120"/>
                <a:cs typeface="Microsoft JhengHei" charset="-120"/>
              </a:rPr>
              <a:t>電腦刀</a:t>
            </a:r>
            <a:endParaRPr kumimoji="1" lang="zh-TW" altLang="en-US" sz="2000" dirty="0">
              <a:latin typeface="Microsoft JhengHei" charset="-120"/>
              <a:ea typeface="Microsoft JhengHei" charset="-120"/>
              <a:cs typeface="Microsoft JhengHei" charset="-120"/>
            </a:endParaRPr>
          </a:p>
        </p:txBody>
      </p:sp>
      <p:sp>
        <p:nvSpPr>
          <p:cNvPr id="46" name="文字方塊 45"/>
          <p:cNvSpPr txBox="1"/>
          <p:nvPr/>
        </p:nvSpPr>
        <p:spPr>
          <a:xfrm>
            <a:off x="4506306" y="3869349"/>
            <a:ext cx="2008170" cy="400109"/>
          </a:xfrm>
          <a:prstGeom prst="rect">
            <a:avLst/>
          </a:prstGeom>
          <a:solidFill>
            <a:srgbClr val="FFD579"/>
          </a:solidFill>
        </p:spPr>
        <p:txBody>
          <a:bodyPr wrap="square" rtlCol="0">
            <a:spAutoFit/>
          </a:bodyPr>
          <a:lstStyle/>
          <a:p>
            <a:pPr algn="ctr"/>
            <a:r>
              <a:rPr lang="zh-TW" altLang="en-US" sz="2000" smtClean="0">
                <a:latin typeface="Microsoft JhengHei" charset="-120"/>
                <a:ea typeface="Microsoft JhengHei" charset="-120"/>
                <a:cs typeface="Microsoft JhengHei" charset="-120"/>
              </a:rPr>
              <a:t>電腦斷層治療機</a:t>
            </a:r>
            <a:endParaRPr kumimoji="1" lang="zh-TW" altLang="en-US" sz="2000" dirty="0">
              <a:latin typeface="Microsoft JhengHei" charset="-120"/>
              <a:ea typeface="Microsoft JhengHei" charset="-120"/>
              <a:cs typeface="Microsoft JhengHei" charset="-120"/>
            </a:endParaRPr>
          </a:p>
        </p:txBody>
      </p:sp>
      <p:sp>
        <p:nvSpPr>
          <p:cNvPr id="47" name="文字方塊 46"/>
          <p:cNvSpPr txBox="1"/>
          <p:nvPr/>
        </p:nvSpPr>
        <p:spPr>
          <a:xfrm>
            <a:off x="939117" y="5850752"/>
            <a:ext cx="1493140" cy="400109"/>
          </a:xfrm>
          <a:prstGeom prst="rect">
            <a:avLst/>
          </a:prstGeom>
          <a:solidFill>
            <a:srgbClr val="FFD579"/>
          </a:solidFill>
        </p:spPr>
        <p:txBody>
          <a:bodyPr wrap="square" rtlCol="0">
            <a:spAutoFit/>
          </a:bodyPr>
          <a:lstStyle/>
          <a:p>
            <a:pPr algn="ctr"/>
            <a:r>
              <a:rPr lang="zh-TW" altLang="en-US" sz="2000" smtClean="0">
                <a:latin typeface="Microsoft JhengHei" charset="-120"/>
                <a:ea typeface="Microsoft JhengHei" charset="-120"/>
                <a:cs typeface="Microsoft JhengHei" charset="-120"/>
              </a:rPr>
              <a:t>加馬刀</a:t>
            </a:r>
            <a:endParaRPr kumimoji="1" lang="zh-TW" altLang="en-US" sz="2000">
              <a:latin typeface="Microsoft JhengHei" charset="-120"/>
              <a:ea typeface="Microsoft JhengHei" charset="-120"/>
              <a:cs typeface="Microsoft JhengHei" charset="-120"/>
            </a:endParaRPr>
          </a:p>
        </p:txBody>
      </p:sp>
      <p:sp>
        <p:nvSpPr>
          <p:cNvPr id="48" name="文字方塊 47"/>
          <p:cNvSpPr txBox="1"/>
          <p:nvPr/>
        </p:nvSpPr>
        <p:spPr>
          <a:xfrm>
            <a:off x="2518676" y="5850752"/>
            <a:ext cx="2101465" cy="400109"/>
          </a:xfrm>
          <a:prstGeom prst="rect">
            <a:avLst/>
          </a:prstGeom>
          <a:solidFill>
            <a:srgbClr val="FFD579"/>
          </a:solidFill>
        </p:spPr>
        <p:txBody>
          <a:bodyPr wrap="square" rtlCol="0">
            <a:spAutoFit/>
          </a:bodyPr>
          <a:lstStyle/>
          <a:p>
            <a:pPr algn="ctr"/>
            <a:r>
              <a:rPr kumimoji="1" lang="zh-TW" altLang="en-US" sz="2000" smtClean="0">
                <a:latin typeface="Microsoft JhengHei" charset="-120"/>
                <a:ea typeface="Microsoft JhengHei" charset="-120"/>
                <a:cs typeface="Microsoft JhengHei" charset="-120"/>
              </a:rPr>
              <a:t>近接治療設備</a:t>
            </a:r>
            <a:endParaRPr kumimoji="1" lang="zh-TW" altLang="en-US" sz="2000">
              <a:latin typeface="Microsoft JhengHei" charset="-120"/>
              <a:ea typeface="Microsoft JhengHei" charset="-120"/>
              <a:cs typeface="Microsoft JhengHei" charset="-120"/>
            </a:endParaRPr>
          </a:p>
        </p:txBody>
      </p:sp>
      <p:sp>
        <p:nvSpPr>
          <p:cNvPr id="49" name="文字方塊 48"/>
          <p:cNvSpPr txBox="1"/>
          <p:nvPr/>
        </p:nvSpPr>
        <p:spPr>
          <a:xfrm>
            <a:off x="4804088" y="5862166"/>
            <a:ext cx="1382698" cy="400109"/>
          </a:xfrm>
          <a:prstGeom prst="rect">
            <a:avLst/>
          </a:prstGeom>
          <a:solidFill>
            <a:srgbClr val="FFD579"/>
          </a:solidFill>
        </p:spPr>
        <p:txBody>
          <a:bodyPr wrap="square" rtlCol="0">
            <a:spAutoFit/>
          </a:bodyPr>
          <a:lstStyle/>
          <a:p>
            <a:pPr algn="ctr"/>
            <a:r>
              <a:rPr kumimoji="1" lang="zh-TW" altLang="en-US" sz="2000" smtClean="0">
                <a:latin typeface="Microsoft JhengHei" charset="-120"/>
                <a:ea typeface="Microsoft JhengHei" charset="-120"/>
                <a:cs typeface="Microsoft JhengHei" charset="-120"/>
              </a:rPr>
              <a:t>質子治療</a:t>
            </a:r>
            <a:endParaRPr kumimoji="1" lang="zh-TW" altLang="en-US" sz="2000" dirty="0">
              <a:latin typeface="Microsoft JhengHei" charset="-120"/>
              <a:ea typeface="Microsoft JhengHei" charset="-120"/>
              <a:cs typeface="Microsoft JhengHei" charset="-120"/>
            </a:endParaRPr>
          </a:p>
        </p:txBody>
      </p:sp>
      <p:sp>
        <p:nvSpPr>
          <p:cNvPr id="29" name="投影片編號版面配置區 3"/>
          <p:cNvSpPr>
            <a:spLocks noGrp="1"/>
          </p:cNvSpPr>
          <p:nvPr>
            <p:ph type="sldNum" sz="quarter" idx="12"/>
          </p:nvPr>
        </p:nvSpPr>
        <p:spPr>
          <a:xfrm>
            <a:off x="9448800" y="6384041"/>
            <a:ext cx="2743200" cy="365125"/>
          </a:xfrm>
        </p:spPr>
        <p:txBody>
          <a:bodyPr/>
          <a:lstStyle/>
          <a:p>
            <a:fld id="{C2CFC4E7-F001-2345-8ED3-FB07577322E5}" type="slidenum">
              <a:rPr kumimoji="1" lang="zh-TW" altLang="en-US" smtClean="0"/>
              <a:pPr/>
              <a:t>27</a:t>
            </a:fld>
            <a:endParaRPr kumimoji="1" lang="zh-TW" altLang="en-US" dirty="0"/>
          </a:p>
        </p:txBody>
      </p:sp>
    </p:spTree>
    <p:extLst>
      <p:ext uri="{BB962C8B-B14F-4D97-AF65-F5344CB8AC3E}">
        <p14:creationId xmlns:p14="http://schemas.microsoft.com/office/powerpoint/2010/main" val="42725608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800" y="1132117"/>
            <a:ext cx="10820400" cy="1382487"/>
          </a:xfrm>
        </p:spPr>
        <p:txBody>
          <a:bodyPr/>
          <a:lstStyle/>
          <a:p>
            <a:r>
              <a:rPr lang="zh-TW" altLang="en-US" dirty="0" smtClean="0"/>
              <a:t>到此為</a:t>
            </a:r>
            <a:r>
              <a:rPr lang="zh-TW" altLang="en-US" dirty="0"/>
              <a:t>止</a:t>
            </a:r>
            <a:r>
              <a:rPr lang="zh-TW" altLang="en-US" dirty="0" smtClean="0"/>
              <a:t>，我向各位介紹－</a:t>
            </a:r>
            <a:endParaRPr lang="zh-TW" altLang="en-US" dirty="0"/>
          </a:p>
        </p:txBody>
      </p:sp>
      <p:sp>
        <p:nvSpPr>
          <p:cNvPr id="3" name="內容版面配置區 2"/>
          <p:cNvSpPr>
            <a:spLocks noGrp="1"/>
          </p:cNvSpPr>
          <p:nvPr>
            <p:ph idx="1"/>
          </p:nvPr>
        </p:nvSpPr>
        <p:spPr>
          <a:xfrm>
            <a:off x="1698167" y="2629988"/>
            <a:ext cx="9753600" cy="2987039"/>
          </a:xfrm>
        </p:spPr>
        <p:txBody>
          <a:bodyPr/>
          <a:lstStyle/>
          <a:p>
            <a:r>
              <a:rPr lang="zh-TW" altLang="en-US" dirty="0" smtClean="0"/>
              <a:t>輻射是甚麼</a:t>
            </a:r>
            <a:r>
              <a:rPr lang="en-US" altLang="zh-TW" dirty="0" smtClean="0"/>
              <a:t>(</a:t>
            </a:r>
            <a:r>
              <a:rPr lang="zh-TW" altLang="en-US" b="1" dirty="0" smtClean="0">
                <a:solidFill>
                  <a:srgbClr val="FF0000"/>
                </a:solidFill>
              </a:rPr>
              <a:t>游離和非游離輻射</a:t>
            </a:r>
            <a:r>
              <a:rPr lang="en-US" altLang="zh-TW" dirty="0" smtClean="0"/>
              <a:t>)</a:t>
            </a:r>
          </a:p>
          <a:p>
            <a:r>
              <a:rPr lang="en-US" altLang="zh-TW" dirty="0" smtClean="0"/>
              <a:t>IARC</a:t>
            </a:r>
            <a:r>
              <a:rPr lang="zh-TW" altLang="en-US" b="1" dirty="0" smtClean="0">
                <a:solidFill>
                  <a:srgbClr val="FF0000"/>
                </a:solidFill>
              </a:rPr>
              <a:t>致癌物</a:t>
            </a:r>
            <a:r>
              <a:rPr lang="zh-TW" altLang="en-US" dirty="0" smtClean="0"/>
              <a:t>分類</a:t>
            </a:r>
            <a:r>
              <a:rPr lang="zh-TW" altLang="en-US" dirty="0" smtClean="0">
                <a:latin typeface="Microsoft JhengHei"/>
                <a:ea typeface="Microsoft JhengHei"/>
              </a:rPr>
              <a:t>，以及</a:t>
            </a:r>
            <a:r>
              <a:rPr lang="zh-TW" altLang="en-US" b="1" dirty="0" smtClean="0">
                <a:solidFill>
                  <a:srgbClr val="FF0000"/>
                </a:solidFill>
                <a:latin typeface="Microsoft JhengHei"/>
                <a:ea typeface="Microsoft JhengHei"/>
              </a:rPr>
              <a:t>分類的意義</a:t>
            </a:r>
            <a:endParaRPr lang="en-US" altLang="zh-TW" b="1" dirty="0" smtClean="0">
              <a:solidFill>
                <a:srgbClr val="FF0000"/>
              </a:solidFill>
            </a:endParaRPr>
          </a:p>
          <a:p>
            <a:r>
              <a:rPr lang="zh-TW" altLang="en-US" dirty="0" smtClean="0"/>
              <a:t>不是「</a:t>
            </a:r>
            <a:r>
              <a:rPr lang="zh-TW" altLang="en-US" b="1" dirty="0" smtClean="0">
                <a:solidFill>
                  <a:srgbClr val="FF0000"/>
                </a:solidFill>
              </a:rPr>
              <a:t>會不會</a:t>
            </a:r>
            <a:r>
              <a:rPr lang="zh-TW" altLang="en-US" b="1" dirty="0" smtClean="0"/>
              <a:t>致癌</a:t>
            </a:r>
            <a:r>
              <a:rPr lang="zh-TW" altLang="en-US" dirty="0" smtClean="0"/>
              <a:t>」，而是「</a:t>
            </a:r>
            <a:r>
              <a:rPr lang="zh-TW" altLang="en-US" b="1" dirty="0" smtClean="0">
                <a:solidFill>
                  <a:srgbClr val="FF0000"/>
                </a:solidFill>
              </a:rPr>
              <a:t>多少量</a:t>
            </a:r>
            <a:r>
              <a:rPr lang="zh-TW" altLang="en-US" b="1" dirty="0" smtClean="0"/>
              <a:t>有可能致癌</a:t>
            </a:r>
            <a:r>
              <a:rPr lang="zh-TW" altLang="en-US" dirty="0" smtClean="0"/>
              <a:t>」</a:t>
            </a:r>
            <a:endParaRPr lang="en-US" altLang="zh-TW" dirty="0" smtClean="0"/>
          </a:p>
          <a:p>
            <a:r>
              <a:rPr lang="zh-TW" altLang="en-US" dirty="0"/>
              <a:t>如何量測</a:t>
            </a:r>
            <a:r>
              <a:rPr lang="zh-TW" altLang="en-US" dirty="0" smtClean="0"/>
              <a:t>輻射</a:t>
            </a:r>
            <a:r>
              <a:rPr lang="zh-TW" altLang="en-US" dirty="0">
                <a:latin typeface="新細明體" panose="02020500000000000000" pitchFamily="18" charset="-120"/>
                <a:ea typeface="新細明體" panose="02020500000000000000" pitchFamily="18" charset="-120"/>
              </a:rPr>
              <a:t>，游離</a:t>
            </a:r>
            <a:r>
              <a:rPr lang="zh-TW" altLang="en-US" dirty="0" smtClean="0">
                <a:latin typeface="新細明體" panose="02020500000000000000" pitchFamily="18" charset="-120"/>
                <a:ea typeface="新細明體" panose="02020500000000000000" pitchFamily="18" charset="-120"/>
              </a:rPr>
              <a:t>輻射劑量標準</a:t>
            </a:r>
            <a:endParaRPr lang="en-US" altLang="zh-TW" dirty="0" smtClean="0"/>
          </a:p>
          <a:p>
            <a:r>
              <a:rPr lang="zh-TW" altLang="en-US" dirty="0"/>
              <a:t>如何</a:t>
            </a:r>
            <a:r>
              <a:rPr lang="zh-TW" altLang="en-US" dirty="0" smtClean="0"/>
              <a:t>避免因接觸到</a:t>
            </a:r>
            <a:r>
              <a:rPr lang="zh-TW" altLang="en-US" b="1" dirty="0" smtClean="0">
                <a:solidFill>
                  <a:srgbClr val="FF0000"/>
                </a:solidFill>
              </a:rPr>
              <a:t>過量輻射</a:t>
            </a:r>
            <a:r>
              <a:rPr lang="zh-TW" altLang="en-US" dirty="0" smtClean="0"/>
              <a:t>所造成的傷害</a:t>
            </a:r>
            <a:endParaRPr lang="en-US" altLang="zh-TW" dirty="0" smtClean="0"/>
          </a:p>
          <a:p>
            <a:endParaRPr lang="zh-TW" altLang="en-US" dirty="0"/>
          </a:p>
        </p:txBody>
      </p:sp>
      <p:sp>
        <p:nvSpPr>
          <p:cNvPr id="4" name="投影片編號版面配置區 3"/>
          <p:cNvSpPr>
            <a:spLocks noGrp="1"/>
          </p:cNvSpPr>
          <p:nvPr>
            <p:ph type="sldNum" sz="quarter" idx="12"/>
          </p:nvPr>
        </p:nvSpPr>
        <p:spPr>
          <a:xfrm>
            <a:off x="9448800" y="6384041"/>
            <a:ext cx="2743200" cy="365125"/>
          </a:xfrm>
        </p:spPr>
        <p:txBody>
          <a:bodyPr/>
          <a:lstStyle/>
          <a:p>
            <a:fld id="{C2CFC4E7-F001-2345-8ED3-FB07577322E5}" type="slidenum">
              <a:rPr kumimoji="1" lang="zh-TW" altLang="en-US" smtClean="0"/>
              <a:pPr/>
              <a:t>28</a:t>
            </a:fld>
            <a:endParaRPr kumimoji="1" lang="zh-TW" altLang="en-US" dirty="0"/>
          </a:p>
        </p:txBody>
      </p:sp>
    </p:spTree>
    <p:extLst>
      <p:ext uri="{BB962C8B-B14F-4D97-AF65-F5344CB8AC3E}">
        <p14:creationId xmlns:p14="http://schemas.microsoft.com/office/powerpoint/2010/main" val="74727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393371" y="2667002"/>
            <a:ext cx="10058396" cy="3374570"/>
          </a:xfrm>
        </p:spPr>
        <p:txBody>
          <a:bodyPr>
            <a:normAutofit lnSpcReduction="10000"/>
          </a:bodyPr>
          <a:lstStyle/>
          <a:p>
            <a:r>
              <a:rPr lang="zh-TW" altLang="en-US" sz="4800" b="1" dirty="0" smtClean="0">
                <a:solidFill>
                  <a:schemeClr val="bg1">
                    <a:lumMod val="85000"/>
                  </a:schemeClr>
                </a:solidFill>
              </a:rPr>
              <a:t>輻射會致癌嗎</a:t>
            </a:r>
            <a:r>
              <a:rPr lang="zh-TW" altLang="en-US" sz="4800" b="1" dirty="0" smtClean="0">
                <a:solidFill>
                  <a:schemeClr val="bg1">
                    <a:lumMod val="85000"/>
                  </a:schemeClr>
                </a:solidFill>
                <a:latin typeface="新細明體" panose="02020500000000000000" pitchFamily="18" charset="-120"/>
                <a:ea typeface="新細明體" panose="02020500000000000000" pitchFamily="18" charset="-120"/>
              </a:rPr>
              <a:t>？</a:t>
            </a:r>
            <a:endParaRPr lang="en-US" altLang="zh-TW" sz="4800" b="1" dirty="0" smtClean="0">
              <a:solidFill>
                <a:schemeClr val="bg1">
                  <a:lumMod val="85000"/>
                </a:schemeClr>
              </a:solidFill>
            </a:endParaRPr>
          </a:p>
          <a:p>
            <a:r>
              <a:rPr lang="zh-TW" altLang="en-US" sz="6600" b="1" dirty="0" smtClean="0"/>
              <a:t>台灣</a:t>
            </a:r>
            <a:r>
              <a:rPr lang="zh-TW" altLang="en-US" sz="6600" b="1" dirty="0"/>
              <a:t>禁不起發生一次核電廠事故嗎</a:t>
            </a:r>
            <a:r>
              <a:rPr lang="zh-TW" altLang="en-US" sz="6600" b="1" dirty="0" smtClean="0">
                <a:latin typeface="新細明體" panose="02020500000000000000" pitchFamily="18" charset="-120"/>
                <a:ea typeface="新細明體" panose="02020500000000000000" pitchFamily="18" charset="-120"/>
              </a:rPr>
              <a:t>？</a:t>
            </a:r>
            <a:endParaRPr lang="en-US" altLang="zh-TW" sz="6600" b="1" dirty="0" smtClean="0"/>
          </a:p>
          <a:p>
            <a:r>
              <a:rPr lang="zh-TW" altLang="en-US" sz="4800" b="1" dirty="0" smtClean="0">
                <a:solidFill>
                  <a:schemeClr val="bg1">
                    <a:lumMod val="85000"/>
                  </a:schemeClr>
                </a:solidFill>
                <a:latin typeface="微軟正黑體" panose="020B0604030504040204" pitchFamily="34" charset="-120"/>
                <a:ea typeface="微軟正黑體" panose="020B0604030504040204" pitchFamily="34" charset="-120"/>
              </a:rPr>
              <a:t>核廢料的處理／處置無解嗎</a:t>
            </a:r>
            <a:r>
              <a:rPr lang="zh-TW" altLang="en-US" sz="4800" b="1" dirty="0" smtClean="0">
                <a:solidFill>
                  <a:schemeClr val="bg1">
                    <a:lumMod val="85000"/>
                  </a:schemeClr>
                </a:solidFill>
                <a:latin typeface="新細明體" panose="02020500000000000000" pitchFamily="18" charset="-120"/>
                <a:ea typeface="新細明體" panose="02020500000000000000" pitchFamily="18" charset="-120"/>
              </a:rPr>
              <a:t>？</a:t>
            </a:r>
            <a:endParaRPr lang="zh-TW" altLang="en-US" sz="4800" b="1" dirty="0">
              <a:solidFill>
                <a:schemeClr val="bg1">
                  <a:lumMod val="85000"/>
                </a:schemeClr>
              </a:solidFill>
            </a:endParaRPr>
          </a:p>
        </p:txBody>
      </p:sp>
      <p:sp>
        <p:nvSpPr>
          <p:cNvPr id="4" name="投影片編號版面配置區 3"/>
          <p:cNvSpPr>
            <a:spLocks noGrp="1"/>
          </p:cNvSpPr>
          <p:nvPr>
            <p:ph type="sldNum" sz="quarter" idx="12"/>
          </p:nvPr>
        </p:nvSpPr>
        <p:spPr>
          <a:xfrm>
            <a:off x="9448800" y="6384041"/>
            <a:ext cx="2743200" cy="365125"/>
          </a:xfrm>
        </p:spPr>
        <p:txBody>
          <a:bodyPr/>
          <a:lstStyle/>
          <a:p>
            <a:fld id="{C2CFC4E7-F001-2345-8ED3-FB07577322E5}" type="slidenum">
              <a:rPr kumimoji="1" lang="zh-TW" altLang="en-US" smtClean="0"/>
              <a:pPr/>
              <a:t>29</a:t>
            </a:fld>
            <a:endParaRPr kumimoji="1" lang="zh-TW" altLang="en-US" dirty="0"/>
          </a:p>
        </p:txBody>
      </p:sp>
    </p:spTree>
    <p:extLst>
      <p:ext uri="{BB962C8B-B14F-4D97-AF65-F5344CB8AC3E}">
        <p14:creationId xmlns:p14="http://schemas.microsoft.com/office/powerpoint/2010/main" val="32350888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251857" y="2667002"/>
            <a:ext cx="10199910" cy="3374570"/>
          </a:xfrm>
        </p:spPr>
        <p:txBody>
          <a:bodyPr>
            <a:normAutofit/>
          </a:bodyPr>
          <a:lstStyle/>
          <a:p>
            <a:r>
              <a:rPr lang="zh-TW" altLang="en-US" sz="6600" b="1" dirty="0" smtClean="0"/>
              <a:t>輻射會致癌嗎</a:t>
            </a:r>
            <a:r>
              <a:rPr lang="zh-TW" altLang="en-US" sz="6600" b="1" dirty="0" smtClean="0">
                <a:latin typeface="新細明體" panose="02020500000000000000" pitchFamily="18" charset="-120"/>
                <a:ea typeface="新細明體" panose="02020500000000000000" pitchFamily="18" charset="-120"/>
              </a:rPr>
              <a:t>？</a:t>
            </a:r>
            <a:endParaRPr lang="en-US" altLang="zh-TW" sz="6600" b="1" dirty="0" smtClean="0"/>
          </a:p>
          <a:p>
            <a:r>
              <a:rPr lang="zh-TW" altLang="en-US" sz="4800" b="1" dirty="0" smtClean="0">
                <a:solidFill>
                  <a:schemeClr val="bg1">
                    <a:lumMod val="85000"/>
                  </a:schemeClr>
                </a:solidFill>
              </a:rPr>
              <a:t>台灣</a:t>
            </a:r>
            <a:r>
              <a:rPr lang="zh-TW" altLang="en-US" sz="4800" b="1" dirty="0">
                <a:solidFill>
                  <a:schemeClr val="bg1">
                    <a:lumMod val="85000"/>
                  </a:schemeClr>
                </a:solidFill>
              </a:rPr>
              <a:t>禁不起發生一次核電廠事故嗎</a:t>
            </a:r>
            <a:r>
              <a:rPr lang="zh-TW" altLang="en-US" sz="4800" b="1" dirty="0" smtClean="0">
                <a:solidFill>
                  <a:schemeClr val="bg1">
                    <a:lumMod val="85000"/>
                  </a:schemeClr>
                </a:solidFill>
                <a:latin typeface="新細明體" panose="02020500000000000000" pitchFamily="18" charset="-120"/>
                <a:ea typeface="新細明體" panose="02020500000000000000" pitchFamily="18" charset="-120"/>
              </a:rPr>
              <a:t>？</a:t>
            </a:r>
            <a:endParaRPr lang="en-US" altLang="zh-TW" sz="4800" b="1" dirty="0" smtClean="0">
              <a:solidFill>
                <a:schemeClr val="bg1">
                  <a:lumMod val="85000"/>
                </a:schemeClr>
              </a:solidFill>
            </a:endParaRPr>
          </a:p>
          <a:p>
            <a:r>
              <a:rPr lang="zh-TW" altLang="en-US" sz="4800" b="1" dirty="0" smtClean="0">
                <a:solidFill>
                  <a:schemeClr val="bg1">
                    <a:lumMod val="85000"/>
                  </a:schemeClr>
                </a:solidFill>
                <a:latin typeface="微軟正黑體" panose="020B0604030504040204" pitchFamily="34" charset="-120"/>
                <a:ea typeface="微軟正黑體" panose="020B0604030504040204" pitchFamily="34" charset="-120"/>
              </a:rPr>
              <a:t>核廢料的處理／處置無解嗎</a:t>
            </a:r>
            <a:r>
              <a:rPr lang="zh-TW" altLang="en-US" sz="4800" b="1" dirty="0" smtClean="0">
                <a:solidFill>
                  <a:schemeClr val="bg1">
                    <a:lumMod val="85000"/>
                  </a:schemeClr>
                </a:solidFill>
                <a:latin typeface="新細明體" panose="02020500000000000000" pitchFamily="18" charset="-120"/>
                <a:ea typeface="新細明體" panose="02020500000000000000" pitchFamily="18" charset="-120"/>
              </a:rPr>
              <a:t>？</a:t>
            </a:r>
            <a:endParaRPr lang="zh-TW" altLang="en-US" sz="4800" b="1" dirty="0">
              <a:solidFill>
                <a:schemeClr val="bg1">
                  <a:lumMod val="85000"/>
                </a:schemeClr>
              </a:solidFill>
            </a:endParaRPr>
          </a:p>
        </p:txBody>
      </p:sp>
      <p:sp>
        <p:nvSpPr>
          <p:cNvPr id="4" name="投影片編號版面配置區 3"/>
          <p:cNvSpPr>
            <a:spLocks noGrp="1"/>
          </p:cNvSpPr>
          <p:nvPr>
            <p:ph type="sldNum" sz="quarter" idx="12"/>
          </p:nvPr>
        </p:nvSpPr>
        <p:spPr>
          <a:xfrm>
            <a:off x="9448800" y="6384041"/>
            <a:ext cx="2743200" cy="365125"/>
          </a:xfrm>
        </p:spPr>
        <p:txBody>
          <a:bodyPr/>
          <a:lstStyle/>
          <a:p>
            <a:fld id="{C2CFC4E7-F001-2345-8ED3-FB07577322E5}" type="slidenum">
              <a:rPr kumimoji="1" lang="zh-TW" altLang="en-US" smtClean="0"/>
              <a:pPr/>
              <a:t>3</a:t>
            </a:fld>
            <a:endParaRPr kumimoji="1" lang="zh-TW" altLang="en-US" dirty="0"/>
          </a:p>
        </p:txBody>
      </p:sp>
    </p:spTree>
    <p:extLst>
      <p:ext uri="{BB962C8B-B14F-4D97-AF65-F5344CB8AC3E}">
        <p14:creationId xmlns:p14="http://schemas.microsoft.com/office/powerpoint/2010/main" val="7004117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投影片編號版面配置區 5"/>
          <p:cNvSpPr>
            <a:spLocks noGrp="1"/>
          </p:cNvSpPr>
          <p:nvPr>
            <p:ph type="sldNum" sz="quarter" idx="12"/>
          </p:nvPr>
        </p:nvSpPr>
        <p:spPr/>
        <p:txBody>
          <a:bodyPr/>
          <a:lstStyle/>
          <a:p>
            <a:pPr>
              <a:defRPr/>
            </a:pPr>
            <a:fld id="{55FB0610-AC77-438C-A3AF-0341BF34066E}" type="slidenum">
              <a:rPr lang="zh-TW" altLang="en-US"/>
              <a:pPr>
                <a:defRPr/>
              </a:pPr>
              <a:t>30</a:t>
            </a:fld>
            <a:endParaRPr lang="en-US" altLang="zh-TW"/>
          </a:p>
        </p:txBody>
      </p:sp>
      <p:sp>
        <p:nvSpPr>
          <p:cNvPr id="33795" name="標題 1"/>
          <p:cNvSpPr>
            <a:spLocks noGrp="1"/>
          </p:cNvSpPr>
          <p:nvPr>
            <p:ph type="title" idx="4294967295"/>
          </p:nvPr>
        </p:nvSpPr>
        <p:spPr>
          <a:xfrm>
            <a:off x="1738314" y="421142"/>
            <a:ext cx="8715375" cy="1143000"/>
          </a:xfrm>
        </p:spPr>
        <p:txBody>
          <a:bodyPr>
            <a:normAutofit fontScale="90000"/>
          </a:bodyPr>
          <a:lstStyle/>
          <a:p>
            <a:pPr eaLnBrk="1" hangingPunct="1"/>
            <a:r>
              <a:rPr lang="zh-TW" altLang="en-US">
                <a:solidFill>
                  <a:schemeClr val="hlink"/>
                </a:solidFill>
                <a:latin typeface="微軟正黑體" pitchFamily="34" charset="-120"/>
                <a:ea typeface="微軟正黑體" pitchFamily="34" charset="-120"/>
              </a:rPr>
              <a:t>簡單邏輯</a:t>
            </a:r>
            <a:r>
              <a:rPr lang="en-US" altLang="zh-TW" dirty="0">
                <a:solidFill>
                  <a:schemeClr val="hlink"/>
                </a:solidFill>
                <a:latin typeface="微軟正黑體" pitchFamily="34" charset="-120"/>
                <a:ea typeface="微軟正黑體" pitchFamily="34" charset="-120"/>
              </a:rPr>
              <a:t>《</a:t>
            </a:r>
            <a:r>
              <a:rPr lang="zh-TW" altLang="en-US" dirty="0">
                <a:solidFill>
                  <a:schemeClr val="hlink"/>
                </a:solidFill>
                <a:latin typeface="微軟正黑體" pitchFamily="34" charset="-120"/>
                <a:ea typeface="微軟正黑體" pitchFamily="34" charset="-120"/>
              </a:rPr>
              <a:t>事實</a:t>
            </a:r>
            <a:r>
              <a:rPr lang="en-US" altLang="zh-TW" dirty="0">
                <a:solidFill>
                  <a:schemeClr val="hlink"/>
                </a:solidFill>
                <a:latin typeface="微軟正黑體" pitchFamily="34" charset="-120"/>
                <a:ea typeface="微軟正黑體" pitchFamily="34" charset="-120"/>
              </a:rPr>
              <a:t>1</a:t>
            </a:r>
            <a:r>
              <a:rPr lang="zh-TW" altLang="en-US" dirty="0">
                <a:solidFill>
                  <a:schemeClr val="hlink"/>
                </a:solidFill>
                <a:latin typeface="微軟正黑體" pitchFamily="34" charset="-120"/>
                <a:ea typeface="微軟正黑體" pitchFamily="34" charset="-120"/>
              </a:rPr>
              <a:t>＋事實</a:t>
            </a:r>
            <a:r>
              <a:rPr lang="en-US" altLang="zh-TW" dirty="0">
                <a:solidFill>
                  <a:schemeClr val="hlink"/>
                </a:solidFill>
                <a:latin typeface="微軟正黑體" pitchFamily="34" charset="-120"/>
                <a:ea typeface="微軟正黑體" pitchFamily="34" charset="-120"/>
              </a:rPr>
              <a:t>2</a:t>
            </a:r>
            <a:r>
              <a:rPr lang="zh-TW" altLang="en-US" dirty="0">
                <a:solidFill>
                  <a:schemeClr val="hlink"/>
                </a:solidFill>
                <a:latin typeface="微軟正黑體" pitchFamily="34" charset="-120"/>
                <a:ea typeface="微軟正黑體" pitchFamily="34" charset="-120"/>
              </a:rPr>
              <a:t>＋事實</a:t>
            </a:r>
            <a:r>
              <a:rPr lang="en-US" altLang="zh-TW" dirty="0">
                <a:solidFill>
                  <a:schemeClr val="hlink"/>
                </a:solidFill>
                <a:latin typeface="微軟正黑體" pitchFamily="34" charset="-120"/>
                <a:ea typeface="微軟正黑體" pitchFamily="34" charset="-120"/>
              </a:rPr>
              <a:t>3 →</a:t>
            </a:r>
            <a:r>
              <a:rPr lang="zh-TW" altLang="en-US" dirty="0">
                <a:solidFill>
                  <a:schemeClr val="hlink"/>
                </a:solidFill>
                <a:latin typeface="微軟正黑體" pitchFamily="34" charset="-120"/>
                <a:ea typeface="微軟正黑體" pitchFamily="34" charset="-120"/>
              </a:rPr>
              <a:t>推論結論也是事實</a:t>
            </a:r>
            <a:r>
              <a:rPr lang="en-US" altLang="en-US" dirty="0">
                <a:solidFill>
                  <a:schemeClr val="hlink"/>
                </a:solidFill>
                <a:latin typeface="微軟正黑體" pitchFamily="34" charset="-120"/>
                <a:ea typeface="微軟正黑體" pitchFamily="34" charset="-120"/>
              </a:rPr>
              <a:t>？</a:t>
            </a:r>
            <a:r>
              <a:rPr lang="en-US" altLang="zh-TW" dirty="0">
                <a:solidFill>
                  <a:schemeClr val="hlink"/>
                </a:solidFill>
                <a:latin typeface="微軟正黑體" pitchFamily="34" charset="-120"/>
                <a:ea typeface="微軟正黑體" pitchFamily="34" charset="-120"/>
              </a:rPr>
              <a:t>》</a:t>
            </a:r>
            <a:r>
              <a:rPr lang="zh-TW" altLang="en-US" dirty="0">
                <a:solidFill>
                  <a:schemeClr val="hlink"/>
                </a:solidFill>
                <a:latin typeface="微軟正黑體" pitchFamily="34" charset="-120"/>
                <a:ea typeface="微軟正黑體" pitchFamily="34" charset="-120"/>
              </a:rPr>
              <a:t>的迷思</a:t>
            </a:r>
          </a:p>
        </p:txBody>
      </p:sp>
      <p:sp>
        <p:nvSpPr>
          <p:cNvPr id="33796" name="內容版面配置區 2"/>
          <p:cNvSpPr>
            <a:spLocks noGrp="1"/>
          </p:cNvSpPr>
          <p:nvPr>
            <p:ph idx="4294967295"/>
          </p:nvPr>
        </p:nvSpPr>
        <p:spPr>
          <a:xfrm>
            <a:off x="2775856" y="1796829"/>
            <a:ext cx="8512629" cy="1247541"/>
          </a:xfrm>
          <a:solidFill>
            <a:schemeClr val="accent1">
              <a:lumMod val="60000"/>
              <a:lumOff val="40000"/>
            </a:schemeClr>
          </a:solidFill>
        </p:spPr>
        <p:txBody>
          <a:bodyPr/>
          <a:lstStyle/>
          <a:p>
            <a:pPr eaLnBrk="1" hangingPunct="1"/>
            <a:r>
              <a:rPr lang="zh-TW" altLang="en-US" sz="3000" b="1" dirty="0">
                <a:solidFill>
                  <a:schemeClr val="bg1"/>
                </a:solidFill>
                <a:latin typeface="微軟正黑體" pitchFamily="34" charset="-120"/>
                <a:ea typeface="微軟正黑體" pitchFamily="34" charset="-120"/>
              </a:rPr>
              <a:t>福島第一核電廠發生事故</a:t>
            </a:r>
            <a:endParaRPr lang="en-US" altLang="zh-TW" sz="3000" b="1" dirty="0">
              <a:solidFill>
                <a:schemeClr val="bg1"/>
              </a:solidFill>
              <a:latin typeface="微軟正黑體" pitchFamily="34" charset="-120"/>
              <a:ea typeface="微軟正黑體" pitchFamily="34" charset="-120"/>
            </a:endParaRPr>
          </a:p>
          <a:p>
            <a:pPr eaLnBrk="1" hangingPunct="1"/>
            <a:r>
              <a:rPr lang="zh-TW" altLang="en-US" sz="3000" b="1" dirty="0">
                <a:solidFill>
                  <a:schemeClr val="bg1"/>
                </a:solidFill>
                <a:latin typeface="微軟正黑體" pitchFamily="34" charset="-120"/>
                <a:ea typeface="微軟正黑體" pitchFamily="34" charset="-120"/>
              </a:rPr>
              <a:t>事故造成</a:t>
            </a:r>
            <a:r>
              <a:rPr lang="en-US" altLang="zh-TW" sz="3000" b="1" dirty="0">
                <a:solidFill>
                  <a:schemeClr val="bg1"/>
                </a:solidFill>
                <a:latin typeface="微軟正黑體" pitchFamily="34" charset="-120"/>
                <a:ea typeface="微軟正黑體" pitchFamily="34" charset="-120"/>
              </a:rPr>
              <a:t>30</a:t>
            </a:r>
            <a:r>
              <a:rPr lang="zh-TW" altLang="en-US" sz="3000" b="1" dirty="0">
                <a:solidFill>
                  <a:schemeClr val="bg1"/>
                </a:solidFill>
                <a:latin typeface="微軟正黑體" pitchFamily="34" charset="-120"/>
                <a:ea typeface="微軟正黑體" pitchFamily="34" charset="-120"/>
              </a:rPr>
              <a:t>公里範圍民眾</a:t>
            </a:r>
            <a:r>
              <a:rPr lang="en-US" altLang="zh-TW" sz="3000" b="1" dirty="0">
                <a:solidFill>
                  <a:schemeClr val="bg1"/>
                </a:solidFill>
                <a:latin typeface="微軟正黑體" pitchFamily="34" charset="-120"/>
                <a:ea typeface="微軟正黑體" pitchFamily="34" charset="-120"/>
              </a:rPr>
              <a:t>16</a:t>
            </a:r>
            <a:r>
              <a:rPr lang="zh-TW" altLang="en-US" sz="3000" b="1" dirty="0">
                <a:solidFill>
                  <a:schemeClr val="bg1"/>
                </a:solidFill>
                <a:latin typeface="微軟正黑體" pitchFamily="34" charset="-120"/>
                <a:ea typeface="微軟正黑體" pitchFamily="34" charset="-120"/>
              </a:rPr>
              <a:t>萬人離家疏散</a:t>
            </a:r>
          </a:p>
        </p:txBody>
      </p:sp>
      <p:grpSp>
        <p:nvGrpSpPr>
          <p:cNvPr id="2" name="群組 4"/>
          <p:cNvGrpSpPr/>
          <p:nvPr/>
        </p:nvGrpSpPr>
        <p:grpSpPr>
          <a:xfrm>
            <a:off x="2816201" y="5375493"/>
            <a:ext cx="785818" cy="398273"/>
            <a:chOff x="6266847" y="2712930"/>
            <a:chExt cx="340459" cy="398273"/>
          </a:xfrm>
          <a:solidFill>
            <a:srgbClr val="00B0F0"/>
          </a:solidFill>
        </p:grpSpPr>
        <p:sp>
          <p:nvSpPr>
            <p:cNvPr id="5" name="向右箭號 4"/>
            <p:cNvSpPr/>
            <p:nvPr/>
          </p:nvSpPr>
          <p:spPr>
            <a:xfrm>
              <a:off x="6266847" y="2712930"/>
              <a:ext cx="340459" cy="39827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 name="向右箭號 4"/>
            <p:cNvSpPr/>
            <p:nvPr/>
          </p:nvSpPr>
          <p:spPr>
            <a:xfrm>
              <a:off x="6266847" y="2792585"/>
              <a:ext cx="238321" cy="238963"/>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622300">
                <a:lnSpc>
                  <a:spcPct val="90000"/>
                </a:lnSpc>
                <a:spcAft>
                  <a:spcPct val="35000"/>
                </a:spcAft>
                <a:defRPr/>
              </a:pPr>
              <a:endParaRPr lang="zh-TW" altLang="en-US" sz="1400">
                <a:solidFill>
                  <a:srgbClr val="FF0000"/>
                </a:solidFill>
              </a:endParaRPr>
            </a:p>
          </p:txBody>
        </p:sp>
      </p:grpSp>
      <p:sp>
        <p:nvSpPr>
          <p:cNvPr id="33798" name="標題 1"/>
          <p:cNvSpPr txBox="1">
            <a:spLocks/>
          </p:cNvSpPr>
          <p:nvPr/>
        </p:nvSpPr>
        <p:spPr bwMode="auto">
          <a:xfrm>
            <a:off x="3799114" y="4797434"/>
            <a:ext cx="7489371" cy="1571625"/>
          </a:xfrm>
          <a:prstGeom prst="rect">
            <a:avLst/>
          </a:prstGeom>
          <a:solidFill>
            <a:srgbClr val="FFFF00"/>
          </a:solid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Char char="•"/>
            </a:pPr>
            <a:r>
              <a:rPr lang="zh-TW" altLang="en-US" sz="3000" b="1" dirty="0">
                <a:solidFill>
                  <a:srgbClr val="FF0000"/>
                </a:solidFill>
                <a:latin typeface="標楷體" panose="03000509000000000000" pitchFamily="65" charset="-120"/>
                <a:ea typeface="標楷體" panose="03000509000000000000" pitchFamily="65" charset="-120"/>
              </a:rPr>
              <a:t>台灣的核電廠很危險</a:t>
            </a:r>
          </a:p>
          <a:p>
            <a:pPr eaLnBrk="1" hangingPunct="1">
              <a:spcBef>
                <a:spcPct val="0"/>
              </a:spcBef>
              <a:buFontTx/>
              <a:buChar char="•"/>
            </a:pPr>
            <a:r>
              <a:rPr lang="zh-TW" altLang="en-US" sz="3000" b="1" dirty="0">
                <a:solidFill>
                  <a:srgbClr val="FF0000"/>
                </a:solidFill>
                <a:latin typeface="標楷體" panose="03000509000000000000" pitchFamily="65" charset="-120"/>
                <a:ea typeface="標楷體" panose="03000509000000000000" pitchFamily="65" charset="-120"/>
              </a:rPr>
              <a:t>台灣也會發生像福島電廠的事故</a:t>
            </a:r>
          </a:p>
          <a:p>
            <a:pPr eaLnBrk="1" hangingPunct="1">
              <a:spcBef>
                <a:spcPct val="0"/>
              </a:spcBef>
              <a:buFontTx/>
              <a:buChar char="•"/>
            </a:pPr>
            <a:r>
              <a:rPr lang="zh-TW" altLang="en-US" sz="3000" b="1" dirty="0">
                <a:solidFill>
                  <a:srgbClr val="FF0000"/>
                </a:solidFill>
                <a:latin typeface="標楷體" panose="03000509000000000000" pitchFamily="65" charset="-120"/>
                <a:ea typeface="標楷體" panose="03000509000000000000" pitchFamily="65" charset="-120"/>
              </a:rPr>
              <a:t>台灣無法承受一次像福島的核災</a:t>
            </a:r>
          </a:p>
        </p:txBody>
      </p:sp>
      <p:sp>
        <p:nvSpPr>
          <p:cNvPr id="33799" name="標題 1"/>
          <p:cNvSpPr>
            <a:spLocks/>
          </p:cNvSpPr>
          <p:nvPr/>
        </p:nvSpPr>
        <p:spPr bwMode="auto">
          <a:xfrm>
            <a:off x="598719" y="1594992"/>
            <a:ext cx="2411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3600" b="1" dirty="0">
                <a:solidFill>
                  <a:schemeClr val="hlink"/>
                </a:solidFill>
                <a:latin typeface="微軟正黑體" pitchFamily="34" charset="-120"/>
                <a:ea typeface="微軟正黑體" pitchFamily="34" charset="-120"/>
              </a:rPr>
              <a:t>《</a:t>
            </a:r>
            <a:r>
              <a:rPr lang="zh-TW" altLang="en-US" sz="3600" b="1" dirty="0">
                <a:solidFill>
                  <a:schemeClr val="hlink"/>
                </a:solidFill>
                <a:latin typeface="微軟正黑體" pitchFamily="34" charset="-120"/>
                <a:ea typeface="微軟正黑體" pitchFamily="34" charset="-120"/>
              </a:rPr>
              <a:t>事實</a:t>
            </a:r>
            <a:r>
              <a:rPr lang="en-US" altLang="zh-TW" sz="3600" b="1" dirty="0">
                <a:solidFill>
                  <a:schemeClr val="hlink"/>
                </a:solidFill>
                <a:latin typeface="微軟正黑體" pitchFamily="34" charset="-120"/>
                <a:ea typeface="微軟正黑體" pitchFamily="34" charset="-120"/>
              </a:rPr>
              <a:t>1》</a:t>
            </a:r>
            <a:endParaRPr lang="zh-TW" altLang="en-US" sz="3600" b="1" dirty="0">
              <a:solidFill>
                <a:schemeClr val="hlink"/>
              </a:solidFill>
              <a:latin typeface="微軟正黑體" pitchFamily="34" charset="-120"/>
              <a:ea typeface="微軟正黑體" pitchFamily="34" charset="-120"/>
            </a:endParaRPr>
          </a:p>
        </p:txBody>
      </p:sp>
      <p:sp>
        <p:nvSpPr>
          <p:cNvPr id="33800" name="標題 1"/>
          <p:cNvSpPr>
            <a:spLocks/>
          </p:cNvSpPr>
          <p:nvPr/>
        </p:nvSpPr>
        <p:spPr bwMode="auto">
          <a:xfrm>
            <a:off x="598719" y="3020788"/>
            <a:ext cx="2411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3600" b="1">
                <a:solidFill>
                  <a:schemeClr val="hlink"/>
                </a:solidFill>
                <a:latin typeface="微軟正黑體" pitchFamily="34" charset="-120"/>
                <a:ea typeface="微軟正黑體" pitchFamily="34" charset="-120"/>
              </a:rPr>
              <a:t>《</a:t>
            </a:r>
            <a:r>
              <a:rPr lang="zh-TW" altLang="en-US" sz="3600" b="1">
                <a:solidFill>
                  <a:schemeClr val="hlink"/>
                </a:solidFill>
                <a:latin typeface="微軟正黑體" pitchFamily="34" charset="-120"/>
                <a:ea typeface="微軟正黑體" pitchFamily="34" charset="-120"/>
              </a:rPr>
              <a:t>事實</a:t>
            </a:r>
            <a:r>
              <a:rPr lang="en-US" altLang="zh-TW" sz="3600" b="1">
                <a:solidFill>
                  <a:schemeClr val="hlink"/>
                </a:solidFill>
                <a:latin typeface="微軟正黑體" pitchFamily="34" charset="-120"/>
                <a:ea typeface="微軟正黑體" pitchFamily="34" charset="-120"/>
              </a:rPr>
              <a:t>2》</a:t>
            </a:r>
            <a:endParaRPr lang="zh-TW" altLang="en-US" sz="3600" b="1">
              <a:solidFill>
                <a:schemeClr val="hlink"/>
              </a:solidFill>
              <a:latin typeface="微軟正黑體" pitchFamily="34" charset="-120"/>
              <a:ea typeface="微軟正黑體" pitchFamily="34" charset="-120"/>
            </a:endParaRPr>
          </a:p>
        </p:txBody>
      </p:sp>
      <p:sp>
        <p:nvSpPr>
          <p:cNvPr id="33801" name="內容版面配置區 2"/>
          <p:cNvSpPr>
            <a:spLocks/>
          </p:cNvSpPr>
          <p:nvPr/>
        </p:nvSpPr>
        <p:spPr bwMode="auto">
          <a:xfrm>
            <a:off x="2775856" y="3284538"/>
            <a:ext cx="8512629" cy="576262"/>
          </a:xfrm>
          <a:prstGeom prst="rect">
            <a:avLst/>
          </a:prstGeom>
          <a:solidFill>
            <a:schemeClr val="accent1">
              <a:lumMod val="60000"/>
              <a:lumOff val="40000"/>
            </a:schemeClr>
          </a:solidFill>
          <a:ln>
            <a:noFill/>
          </a:ln>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r>
              <a:rPr lang="zh-TW" altLang="en-US" sz="3000" b="1" dirty="0">
                <a:solidFill>
                  <a:schemeClr val="bg1"/>
                </a:solidFill>
                <a:latin typeface="微軟正黑體" pitchFamily="34" charset="-120"/>
                <a:ea typeface="微軟正黑體" pitchFamily="34" charset="-120"/>
              </a:rPr>
              <a:t>台灣和日本同處於太平洋環地震帶</a:t>
            </a:r>
          </a:p>
        </p:txBody>
      </p:sp>
      <p:sp>
        <p:nvSpPr>
          <p:cNvPr id="33802" name="標題 1"/>
          <p:cNvSpPr>
            <a:spLocks/>
          </p:cNvSpPr>
          <p:nvPr/>
        </p:nvSpPr>
        <p:spPr bwMode="auto">
          <a:xfrm>
            <a:off x="598719" y="3812951"/>
            <a:ext cx="2411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3600" b="1">
                <a:solidFill>
                  <a:schemeClr val="hlink"/>
                </a:solidFill>
                <a:latin typeface="微軟正黑體" pitchFamily="34" charset="-120"/>
                <a:ea typeface="微軟正黑體" pitchFamily="34" charset="-120"/>
              </a:rPr>
              <a:t>《</a:t>
            </a:r>
            <a:r>
              <a:rPr lang="zh-TW" altLang="en-US" sz="3600" b="1">
                <a:solidFill>
                  <a:schemeClr val="hlink"/>
                </a:solidFill>
                <a:latin typeface="微軟正黑體" pitchFamily="34" charset="-120"/>
                <a:ea typeface="微軟正黑體" pitchFamily="34" charset="-120"/>
              </a:rPr>
              <a:t>事實</a:t>
            </a:r>
            <a:r>
              <a:rPr lang="en-US" altLang="zh-TW" sz="3600" b="1">
                <a:solidFill>
                  <a:schemeClr val="hlink"/>
                </a:solidFill>
                <a:latin typeface="微軟正黑體" pitchFamily="34" charset="-120"/>
                <a:ea typeface="微軟正黑體" pitchFamily="34" charset="-120"/>
              </a:rPr>
              <a:t>3》</a:t>
            </a:r>
            <a:endParaRPr lang="zh-TW" altLang="en-US" sz="3600" b="1">
              <a:solidFill>
                <a:schemeClr val="hlink"/>
              </a:solidFill>
              <a:latin typeface="微軟正黑體" pitchFamily="34" charset="-120"/>
              <a:ea typeface="微軟正黑體" pitchFamily="34" charset="-120"/>
            </a:endParaRPr>
          </a:p>
        </p:txBody>
      </p:sp>
      <p:sp>
        <p:nvSpPr>
          <p:cNvPr id="33803" name="內容版面配置區 2"/>
          <p:cNvSpPr>
            <a:spLocks/>
          </p:cNvSpPr>
          <p:nvPr/>
        </p:nvSpPr>
        <p:spPr bwMode="auto">
          <a:xfrm>
            <a:off x="2862943" y="4076709"/>
            <a:ext cx="8425542" cy="576263"/>
          </a:xfrm>
          <a:prstGeom prst="rect">
            <a:avLst/>
          </a:prstGeom>
          <a:solidFill>
            <a:schemeClr val="accent1">
              <a:lumMod val="60000"/>
              <a:lumOff val="40000"/>
            </a:schemeClr>
          </a:solidFill>
          <a:ln>
            <a:noFill/>
          </a:ln>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r>
              <a:rPr lang="zh-TW" altLang="en-US" sz="3000" b="1" dirty="0">
                <a:solidFill>
                  <a:schemeClr val="bg1"/>
                </a:solidFill>
                <a:latin typeface="微軟正黑體" pitchFamily="34" charset="-120"/>
                <a:ea typeface="微軟正黑體" pitchFamily="34" charset="-120"/>
              </a:rPr>
              <a:t>台灣地小人稠</a:t>
            </a:r>
          </a:p>
        </p:txBody>
      </p:sp>
      <p:sp>
        <p:nvSpPr>
          <p:cNvPr id="33804" name="標題 1"/>
          <p:cNvSpPr>
            <a:spLocks/>
          </p:cNvSpPr>
          <p:nvPr/>
        </p:nvSpPr>
        <p:spPr bwMode="auto">
          <a:xfrm>
            <a:off x="562204" y="5109938"/>
            <a:ext cx="2411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3600" b="1">
                <a:solidFill>
                  <a:schemeClr val="hlink"/>
                </a:solidFill>
                <a:latin typeface="微軟正黑體" pitchFamily="34" charset="-120"/>
                <a:ea typeface="微軟正黑體" pitchFamily="34" charset="-120"/>
              </a:rPr>
              <a:t>《</a:t>
            </a:r>
            <a:r>
              <a:rPr lang="zh-TW" altLang="en-US" sz="3600" b="1">
                <a:solidFill>
                  <a:schemeClr val="hlink"/>
                </a:solidFill>
                <a:latin typeface="微軟正黑體" pitchFamily="34" charset="-120"/>
                <a:ea typeface="微軟正黑體" pitchFamily="34" charset="-120"/>
              </a:rPr>
              <a:t>結論</a:t>
            </a:r>
            <a:r>
              <a:rPr lang="en-US" altLang="zh-TW" sz="3600" b="1">
                <a:solidFill>
                  <a:schemeClr val="hlink"/>
                </a:solidFill>
                <a:latin typeface="微軟正黑體" pitchFamily="34" charset="-120"/>
                <a:ea typeface="微軟正黑體" pitchFamily="34" charset="-120"/>
              </a:rPr>
              <a:t>》</a:t>
            </a:r>
            <a:endParaRPr lang="zh-TW" altLang="en-US" sz="3600" b="1">
              <a:solidFill>
                <a:schemeClr val="hlink"/>
              </a:solidFill>
              <a:latin typeface="微軟正黑體" pitchFamily="34" charset="-120"/>
              <a:ea typeface="微軟正黑體" pitchFamily="34" charset="-120"/>
            </a:endParaRPr>
          </a:p>
        </p:txBody>
      </p:sp>
    </p:spTree>
    <p:extLst>
      <p:ext uri="{BB962C8B-B14F-4D97-AF65-F5344CB8AC3E}">
        <p14:creationId xmlns:p14="http://schemas.microsoft.com/office/powerpoint/2010/main" val="31524184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
          <p:cNvSpPr>
            <a:spLocks noGrp="1" noChangeArrowheads="1"/>
          </p:cNvSpPr>
          <p:nvPr>
            <p:ph type="sldNum" sz="quarter" idx="12"/>
          </p:nvPr>
        </p:nvSpPr>
        <p:spPr>
          <a:xfrm>
            <a:off x="9350836" y="6355845"/>
            <a:ext cx="2819400" cy="371673"/>
          </a:xfrm>
          <a:ln/>
        </p:spPr>
        <p:txBody>
          <a:bodyPr/>
          <a:lstStyle/>
          <a:p>
            <a:fld id="{919A2967-9F2D-4489-9A36-CA3C052234A0}" type="slidenum">
              <a:rPr lang="en-US" altLang="zh-TW" sz="1600"/>
              <a:pPr/>
              <a:t>31</a:t>
            </a:fld>
            <a:endParaRPr lang="en-US" altLang="zh-TW" sz="1600" dirty="0"/>
          </a:p>
        </p:txBody>
      </p:sp>
      <p:pic>
        <p:nvPicPr>
          <p:cNvPr id="286725" name="Picture 4" descr="600px-Albert_Einstein_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9138" y="1214439"/>
            <a:ext cx="204311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6" name="Rectangle 5"/>
          <p:cNvSpPr>
            <a:spLocks noChangeArrowheads="1"/>
          </p:cNvSpPr>
          <p:nvPr/>
        </p:nvSpPr>
        <p:spPr bwMode="auto">
          <a:xfrm>
            <a:off x="8455025" y="3357564"/>
            <a:ext cx="1855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algn="ctr" eaLnBrk="1" hangingPunct="1"/>
            <a:r>
              <a:rPr lang="en-US" altLang="zh-TW" sz="2000" b="1">
                <a:latin typeface="Times New Roman" panose="02020603050405020304" pitchFamily="18" charset="0"/>
                <a:ea typeface="標楷體" panose="03000509000000000000" pitchFamily="65" charset="-120"/>
              </a:rPr>
              <a:t>Albert Einstein</a:t>
            </a:r>
          </a:p>
          <a:p>
            <a:pPr algn="ctr" eaLnBrk="1" hangingPunct="1"/>
            <a:r>
              <a:rPr lang="en-US" altLang="zh-TW" sz="2000">
                <a:latin typeface="Times New Roman" panose="02020603050405020304" pitchFamily="18" charset="0"/>
                <a:ea typeface="標楷體" panose="03000509000000000000" pitchFamily="65" charset="-120"/>
              </a:rPr>
              <a:t> (1879 ~ 1955) </a:t>
            </a:r>
          </a:p>
        </p:txBody>
      </p:sp>
      <p:sp>
        <p:nvSpPr>
          <p:cNvPr id="13" name="Rectangle 143"/>
          <p:cNvSpPr txBox="1">
            <a:spLocks noChangeArrowheads="1"/>
          </p:cNvSpPr>
          <p:nvPr/>
        </p:nvSpPr>
        <p:spPr>
          <a:xfrm>
            <a:off x="2062164" y="2214564"/>
            <a:ext cx="5248275" cy="661987"/>
          </a:xfrm>
          <a:prstGeom prst="rect">
            <a:avLst/>
          </a:prstGeom>
          <a:noFill/>
        </p:spPr>
        <p:txBody>
          <a:bodyPr>
            <a:normAutofit/>
          </a:bodyPr>
          <a:lstStyle/>
          <a:p>
            <a:pPr marL="274320" indent="-274320">
              <a:lnSpc>
                <a:spcPct val="120000"/>
              </a:lnSpc>
              <a:spcBef>
                <a:spcPts val="600"/>
              </a:spcBef>
              <a:spcAft>
                <a:spcPct val="20000"/>
              </a:spcAft>
              <a:buClr>
                <a:schemeClr val="accent1"/>
              </a:buClr>
              <a:buSzPct val="76000"/>
              <a:buFont typeface="Wingdings 3"/>
              <a:buChar char=""/>
              <a:defRPr/>
            </a:pPr>
            <a:r>
              <a:rPr lang="zh-TW" altLang="en-US" sz="2800" b="1" dirty="0">
                <a:ea typeface="標楷體" pitchFamily="65" charset="-120"/>
              </a:rPr>
              <a:t>原子核分裂： </a:t>
            </a:r>
            <a:r>
              <a:rPr lang="en-US" altLang="zh-TW" sz="2800" b="1" dirty="0">
                <a:ea typeface="標楷體" pitchFamily="65" charset="-120"/>
              </a:rPr>
              <a:t>E = mc</a:t>
            </a:r>
            <a:r>
              <a:rPr lang="en-US" altLang="zh-TW" sz="2800" b="1" baseline="30000" dirty="0">
                <a:ea typeface="標楷體" pitchFamily="65" charset="-120"/>
              </a:rPr>
              <a:t>2</a:t>
            </a:r>
            <a:endParaRPr lang="zh-TW" altLang="en-US" sz="2800" b="1" baseline="30000" dirty="0">
              <a:ea typeface="標楷體" pitchFamily="65" charset="-120"/>
            </a:endParaRPr>
          </a:p>
        </p:txBody>
      </p:sp>
      <p:grpSp>
        <p:nvGrpSpPr>
          <p:cNvPr id="286728" name="群組 130"/>
          <p:cNvGrpSpPr>
            <a:grpSpLocks/>
          </p:cNvGrpSpPr>
          <p:nvPr/>
        </p:nvGrpSpPr>
        <p:grpSpPr bwMode="auto">
          <a:xfrm>
            <a:off x="1882776" y="2786064"/>
            <a:ext cx="8093075" cy="2414587"/>
            <a:chOff x="376238" y="762000"/>
            <a:chExt cx="8767762" cy="3124201"/>
          </a:xfrm>
        </p:grpSpPr>
        <p:grpSp>
          <p:nvGrpSpPr>
            <p:cNvPr id="286729" name="群組 129"/>
            <p:cNvGrpSpPr>
              <a:grpSpLocks/>
            </p:cNvGrpSpPr>
            <p:nvPr/>
          </p:nvGrpSpPr>
          <p:grpSpPr bwMode="auto">
            <a:xfrm>
              <a:off x="376238" y="762000"/>
              <a:ext cx="8767762" cy="3124201"/>
              <a:chOff x="376238" y="762000"/>
              <a:chExt cx="8767762" cy="3124201"/>
            </a:xfrm>
          </p:grpSpPr>
          <p:grpSp>
            <p:nvGrpSpPr>
              <p:cNvPr id="286730" name="Group 3"/>
              <p:cNvGrpSpPr>
                <a:grpSpLocks/>
              </p:cNvGrpSpPr>
              <p:nvPr/>
            </p:nvGrpSpPr>
            <p:grpSpPr bwMode="auto">
              <a:xfrm>
                <a:off x="1143000" y="2209800"/>
                <a:ext cx="439739" cy="57178"/>
                <a:chOff x="0" y="9"/>
                <a:chExt cx="19999" cy="19982"/>
              </a:xfrm>
            </p:grpSpPr>
            <p:sp>
              <p:nvSpPr>
                <p:cNvPr id="286731" name="Line 4"/>
                <p:cNvSpPr>
                  <a:spLocks noChangeShapeType="1"/>
                </p:cNvSpPr>
                <p:nvPr/>
              </p:nvSpPr>
              <p:spPr bwMode="auto">
                <a:xfrm>
                  <a:off x="0" y="9873"/>
                  <a:ext cx="15869" cy="231"/>
                </a:xfrm>
                <a:prstGeom prst="line">
                  <a:avLst/>
                </a:prstGeom>
                <a:noFill/>
                <a:ln w="3175">
                  <a:solidFill>
                    <a:srgbClr val="000000"/>
                  </a:solidFill>
                  <a:round/>
                  <a:headEnd type="none" w="sm" len="lg"/>
                  <a:tailEnd type="none" w="sm" len="lg"/>
                </a:ln>
                <a:extLst>
                  <a:ext uri="{909E8E84-426E-40DD-AFC4-6F175D3DCCD1}">
                    <a14:hiddenFill xmlns:a14="http://schemas.microsoft.com/office/drawing/2010/main">
                      <a:noFill/>
                    </a14:hiddenFill>
                  </a:ext>
                </a:extLst>
              </p:spPr>
              <p:txBody>
                <a:bodyPr/>
                <a:lstStyle/>
                <a:p>
                  <a:endParaRPr lang="zh-TW" altLang="en-US"/>
                </a:p>
              </p:txBody>
            </p:sp>
            <p:sp>
              <p:nvSpPr>
                <p:cNvPr id="286732" name="Freeform 5"/>
                <p:cNvSpPr>
                  <a:spLocks/>
                </p:cNvSpPr>
                <p:nvPr/>
              </p:nvSpPr>
              <p:spPr bwMode="auto">
                <a:xfrm>
                  <a:off x="15632" y="9"/>
                  <a:ext cx="4367" cy="19982"/>
                </a:xfrm>
                <a:custGeom>
                  <a:avLst/>
                  <a:gdLst>
                    <a:gd name="T0" fmla="*/ 0 w 20000"/>
                    <a:gd name="T1" fmla="*/ 0 h 20000"/>
                    <a:gd name="T2" fmla="*/ 0 w 20000"/>
                    <a:gd name="T3" fmla="*/ 19708 h 20000"/>
                    <a:gd name="T4" fmla="*/ 45 w 20000"/>
                    <a:gd name="T5" fmla="*/ 8321 h 20000"/>
                    <a:gd name="T6" fmla="*/ 0 w 20000"/>
                    <a:gd name="T7" fmla="*/ 0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0" y="0"/>
                      </a:moveTo>
                      <a:lnTo>
                        <a:pt x="0" y="19780"/>
                      </a:lnTo>
                      <a:lnTo>
                        <a:pt x="19868" y="8352"/>
                      </a:lnTo>
                      <a:lnTo>
                        <a:pt x="0" y="0"/>
                      </a:lnTo>
                      <a:close/>
                    </a:path>
                  </a:pathLst>
                </a:custGeom>
                <a:solidFill>
                  <a:srgbClr val="000000"/>
                </a:solidFill>
                <a:ln w="3175">
                  <a:solidFill>
                    <a:srgbClr val="000000"/>
                  </a:solidFill>
                  <a:round/>
                  <a:headEnd type="none" w="sm" len="lg"/>
                  <a:tailEnd type="none" w="sm" len="lg"/>
                </a:ln>
              </p:spPr>
              <p:txBody>
                <a:bodyPr/>
                <a:lstStyle/>
                <a:p>
                  <a:endParaRPr lang="zh-TW" altLang="en-US"/>
                </a:p>
              </p:txBody>
            </p:sp>
          </p:grpSp>
          <p:sp>
            <p:nvSpPr>
              <p:cNvPr id="286733" name="Rectangle 6"/>
              <p:cNvSpPr>
                <a:spLocks noChangeArrowheads="1"/>
              </p:cNvSpPr>
              <p:nvPr/>
            </p:nvSpPr>
            <p:spPr bwMode="auto">
              <a:xfrm>
                <a:off x="376238" y="2500306"/>
                <a:ext cx="623862"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12700" tIns="12700" rIns="12700" bIns="12700"/>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r>
                  <a:rPr lang="zh-TW" altLang="en-US" sz="2000">
                    <a:latin typeface="標楷體" panose="03000509000000000000" pitchFamily="65" charset="-120"/>
                    <a:ea typeface="標楷體" panose="03000509000000000000" pitchFamily="65" charset="-120"/>
                  </a:rPr>
                  <a:t>中子</a:t>
                </a:r>
              </a:p>
            </p:txBody>
          </p:sp>
          <p:sp>
            <p:nvSpPr>
              <p:cNvPr id="286734" name="Oval 7"/>
              <p:cNvSpPr>
                <a:spLocks noChangeArrowheads="1"/>
              </p:cNvSpPr>
              <p:nvPr/>
            </p:nvSpPr>
            <p:spPr bwMode="auto">
              <a:xfrm>
                <a:off x="609600" y="2133600"/>
                <a:ext cx="179388" cy="179388"/>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grpSp>
            <p:nvGrpSpPr>
              <p:cNvPr id="286735" name="Group 8"/>
              <p:cNvGrpSpPr>
                <a:grpSpLocks/>
              </p:cNvGrpSpPr>
              <p:nvPr/>
            </p:nvGrpSpPr>
            <p:grpSpPr bwMode="auto">
              <a:xfrm>
                <a:off x="1904998" y="1905000"/>
                <a:ext cx="719138" cy="723901"/>
                <a:chOff x="2" y="0"/>
                <a:chExt cx="19997" cy="19999"/>
              </a:xfrm>
            </p:grpSpPr>
            <p:sp>
              <p:nvSpPr>
                <p:cNvPr id="286736" name="Oval 9"/>
                <p:cNvSpPr>
                  <a:spLocks noChangeArrowheads="1"/>
                </p:cNvSpPr>
                <p:nvPr/>
              </p:nvSpPr>
              <p:spPr bwMode="auto">
                <a:xfrm>
                  <a:off x="6753" y="0"/>
                  <a:ext cx="4320" cy="4252"/>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37" name="Oval 10"/>
                <p:cNvSpPr>
                  <a:spLocks noChangeArrowheads="1"/>
                </p:cNvSpPr>
                <p:nvPr/>
              </p:nvSpPr>
              <p:spPr bwMode="auto">
                <a:xfrm>
                  <a:off x="15679" y="12126"/>
                  <a:ext cx="4320" cy="4252"/>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38" name="Oval 11"/>
                <p:cNvSpPr>
                  <a:spLocks noChangeArrowheads="1"/>
                </p:cNvSpPr>
                <p:nvPr/>
              </p:nvSpPr>
              <p:spPr bwMode="auto">
                <a:xfrm>
                  <a:off x="15679" y="7317"/>
                  <a:ext cx="4320" cy="4252"/>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39" name="Oval 12"/>
                <p:cNvSpPr>
                  <a:spLocks noChangeArrowheads="1"/>
                </p:cNvSpPr>
                <p:nvPr/>
              </p:nvSpPr>
              <p:spPr bwMode="auto">
                <a:xfrm>
                  <a:off x="11502" y="1188"/>
                  <a:ext cx="4320" cy="4244"/>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grpSp>
              <p:nvGrpSpPr>
                <p:cNvPr id="286740" name="Group 13"/>
                <p:cNvGrpSpPr>
                  <a:grpSpLocks/>
                </p:cNvGrpSpPr>
                <p:nvPr/>
              </p:nvGrpSpPr>
              <p:grpSpPr bwMode="auto">
                <a:xfrm>
                  <a:off x="2" y="1188"/>
                  <a:ext cx="18452" cy="18811"/>
                  <a:chOff x="-1" y="-2"/>
                  <a:chExt cx="20006" cy="20002"/>
                </a:xfrm>
              </p:grpSpPr>
              <p:grpSp>
                <p:nvGrpSpPr>
                  <p:cNvPr id="286741" name="Group 14"/>
                  <p:cNvGrpSpPr>
                    <a:grpSpLocks/>
                  </p:cNvGrpSpPr>
                  <p:nvPr/>
                </p:nvGrpSpPr>
                <p:grpSpPr bwMode="auto">
                  <a:xfrm>
                    <a:off x="-1" y="1035"/>
                    <a:ext cx="20006" cy="18965"/>
                    <a:chOff x="-1" y="-2"/>
                    <a:chExt cx="20006" cy="20001"/>
                  </a:xfrm>
                </p:grpSpPr>
                <p:sp>
                  <p:nvSpPr>
                    <p:cNvPr id="286742" name="Oval 15"/>
                    <p:cNvSpPr>
                      <a:spLocks noChangeArrowheads="1"/>
                    </p:cNvSpPr>
                    <p:nvPr/>
                  </p:nvSpPr>
                  <p:spPr bwMode="auto">
                    <a:xfrm>
                      <a:off x="4620" y="11245"/>
                      <a:ext cx="4683" cy="4768"/>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43" name="Oval 16"/>
                    <p:cNvSpPr>
                      <a:spLocks noChangeArrowheads="1"/>
                    </p:cNvSpPr>
                    <p:nvPr/>
                  </p:nvSpPr>
                  <p:spPr bwMode="auto">
                    <a:xfrm>
                      <a:off x="5737" y="9453"/>
                      <a:ext cx="4683" cy="4759"/>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44" name="Oval 17"/>
                    <p:cNvSpPr>
                      <a:spLocks noChangeArrowheads="1"/>
                    </p:cNvSpPr>
                    <p:nvPr/>
                  </p:nvSpPr>
                  <p:spPr bwMode="auto">
                    <a:xfrm>
                      <a:off x="8528" y="4759"/>
                      <a:ext cx="4684" cy="4768"/>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45" name="Oval 18"/>
                    <p:cNvSpPr>
                      <a:spLocks noChangeArrowheads="1"/>
                    </p:cNvSpPr>
                    <p:nvPr/>
                  </p:nvSpPr>
                  <p:spPr bwMode="auto">
                    <a:xfrm>
                      <a:off x="10792" y="9453"/>
                      <a:ext cx="4684" cy="4759"/>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46" name="Oval 19"/>
                    <p:cNvSpPr>
                      <a:spLocks noChangeArrowheads="1"/>
                    </p:cNvSpPr>
                    <p:nvPr/>
                  </p:nvSpPr>
                  <p:spPr bwMode="auto">
                    <a:xfrm>
                      <a:off x="9149" y="13587"/>
                      <a:ext cx="4683" cy="4768"/>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47" name="Oval 20"/>
                    <p:cNvSpPr>
                      <a:spLocks noChangeArrowheads="1"/>
                    </p:cNvSpPr>
                    <p:nvPr/>
                  </p:nvSpPr>
                  <p:spPr bwMode="auto">
                    <a:xfrm>
                      <a:off x="4527" y="1716"/>
                      <a:ext cx="4683" cy="4761"/>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48" name="Oval 21"/>
                    <p:cNvSpPr>
                      <a:spLocks noChangeArrowheads="1"/>
                    </p:cNvSpPr>
                    <p:nvPr/>
                  </p:nvSpPr>
                  <p:spPr bwMode="auto">
                    <a:xfrm>
                      <a:off x="13677" y="5309"/>
                      <a:ext cx="4684" cy="4768"/>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49" name="Oval 22"/>
                    <p:cNvSpPr>
                      <a:spLocks noChangeArrowheads="1"/>
                    </p:cNvSpPr>
                    <p:nvPr/>
                  </p:nvSpPr>
                  <p:spPr bwMode="auto">
                    <a:xfrm>
                      <a:off x="8529" y="2414"/>
                      <a:ext cx="4683" cy="4769"/>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50" name="Oval 23"/>
                    <p:cNvSpPr>
                      <a:spLocks noChangeArrowheads="1"/>
                    </p:cNvSpPr>
                    <p:nvPr/>
                  </p:nvSpPr>
                  <p:spPr bwMode="auto">
                    <a:xfrm>
                      <a:off x="4000" y="6558"/>
                      <a:ext cx="4684" cy="4768"/>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51" name="Oval 24"/>
                    <p:cNvSpPr>
                      <a:spLocks noChangeArrowheads="1"/>
                    </p:cNvSpPr>
                    <p:nvPr/>
                  </p:nvSpPr>
                  <p:spPr bwMode="auto">
                    <a:xfrm>
                      <a:off x="8529" y="8826"/>
                      <a:ext cx="4683" cy="4761"/>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52" name="Oval 25"/>
                    <p:cNvSpPr>
                      <a:spLocks noChangeArrowheads="1"/>
                    </p:cNvSpPr>
                    <p:nvPr/>
                  </p:nvSpPr>
                  <p:spPr bwMode="auto">
                    <a:xfrm>
                      <a:off x="12467" y="11712"/>
                      <a:ext cx="4684" cy="4769"/>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53" name="Oval 26"/>
                    <p:cNvSpPr>
                      <a:spLocks noChangeArrowheads="1"/>
                    </p:cNvSpPr>
                    <p:nvPr/>
                  </p:nvSpPr>
                  <p:spPr bwMode="auto">
                    <a:xfrm>
                      <a:off x="14204" y="6944"/>
                      <a:ext cx="4684" cy="4768"/>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54" name="Oval 27"/>
                    <p:cNvSpPr>
                      <a:spLocks noChangeArrowheads="1"/>
                    </p:cNvSpPr>
                    <p:nvPr/>
                  </p:nvSpPr>
                  <p:spPr bwMode="auto">
                    <a:xfrm>
                      <a:off x="1736" y="1716"/>
                      <a:ext cx="4683" cy="4761"/>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55" name="Oval 28"/>
                    <p:cNvSpPr>
                      <a:spLocks noChangeArrowheads="1"/>
                    </p:cNvSpPr>
                    <p:nvPr/>
                  </p:nvSpPr>
                  <p:spPr bwMode="auto">
                    <a:xfrm>
                      <a:off x="2263" y="11087"/>
                      <a:ext cx="4684" cy="4769"/>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56" name="Oval 29"/>
                    <p:cNvSpPr>
                      <a:spLocks noChangeArrowheads="1"/>
                    </p:cNvSpPr>
                    <p:nvPr/>
                  </p:nvSpPr>
                  <p:spPr bwMode="auto">
                    <a:xfrm>
                      <a:off x="7474" y="15231"/>
                      <a:ext cx="4683" cy="4768"/>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57" name="Oval 30"/>
                    <p:cNvSpPr>
                      <a:spLocks noChangeArrowheads="1"/>
                    </p:cNvSpPr>
                    <p:nvPr/>
                  </p:nvSpPr>
                  <p:spPr bwMode="auto">
                    <a:xfrm>
                      <a:off x="9056" y="14688"/>
                      <a:ext cx="4683" cy="4760"/>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58" name="Oval 31"/>
                    <p:cNvSpPr>
                      <a:spLocks noChangeArrowheads="1"/>
                    </p:cNvSpPr>
                    <p:nvPr/>
                  </p:nvSpPr>
                  <p:spPr bwMode="auto">
                    <a:xfrm>
                      <a:off x="3938" y="13981"/>
                      <a:ext cx="4684" cy="4768"/>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59" name="Oval 32"/>
                    <p:cNvSpPr>
                      <a:spLocks noChangeArrowheads="1"/>
                    </p:cNvSpPr>
                    <p:nvPr/>
                  </p:nvSpPr>
                  <p:spPr bwMode="auto">
                    <a:xfrm>
                      <a:off x="11259" y="2340"/>
                      <a:ext cx="4683" cy="4768"/>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60" name="Oval 33"/>
                    <p:cNvSpPr>
                      <a:spLocks noChangeArrowheads="1"/>
                    </p:cNvSpPr>
                    <p:nvPr/>
                  </p:nvSpPr>
                  <p:spPr bwMode="auto">
                    <a:xfrm>
                      <a:off x="464" y="5235"/>
                      <a:ext cx="4684" cy="4759"/>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61" name="Oval 34"/>
                    <p:cNvSpPr>
                      <a:spLocks noChangeArrowheads="1"/>
                    </p:cNvSpPr>
                    <p:nvPr/>
                  </p:nvSpPr>
                  <p:spPr bwMode="auto">
                    <a:xfrm>
                      <a:off x="15197" y="10544"/>
                      <a:ext cx="4684" cy="4768"/>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62" name="Oval 35"/>
                    <p:cNvSpPr>
                      <a:spLocks noChangeArrowheads="1"/>
                    </p:cNvSpPr>
                    <p:nvPr/>
                  </p:nvSpPr>
                  <p:spPr bwMode="auto">
                    <a:xfrm>
                      <a:off x="526" y="11170"/>
                      <a:ext cx="4684" cy="4768"/>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63" name="Oval 36"/>
                    <p:cNvSpPr>
                      <a:spLocks noChangeArrowheads="1"/>
                    </p:cNvSpPr>
                    <p:nvPr/>
                  </p:nvSpPr>
                  <p:spPr bwMode="auto">
                    <a:xfrm>
                      <a:off x="11320" y="13981"/>
                      <a:ext cx="4684" cy="4768"/>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64" name="Oval 37"/>
                    <p:cNvSpPr>
                      <a:spLocks noChangeArrowheads="1"/>
                    </p:cNvSpPr>
                    <p:nvPr/>
                  </p:nvSpPr>
                  <p:spPr bwMode="auto">
                    <a:xfrm>
                      <a:off x="15321" y="6484"/>
                      <a:ext cx="4684" cy="4759"/>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65" name="Oval 38"/>
                    <p:cNvSpPr>
                      <a:spLocks noChangeArrowheads="1"/>
                    </p:cNvSpPr>
                    <p:nvPr/>
                  </p:nvSpPr>
                  <p:spPr bwMode="auto">
                    <a:xfrm>
                      <a:off x="11414" y="5235"/>
                      <a:ext cx="4683" cy="4759"/>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66" name="Oval 39"/>
                    <p:cNvSpPr>
                      <a:spLocks noChangeArrowheads="1"/>
                    </p:cNvSpPr>
                    <p:nvPr/>
                  </p:nvSpPr>
                  <p:spPr bwMode="auto">
                    <a:xfrm>
                      <a:off x="-1" y="8826"/>
                      <a:ext cx="4684" cy="4769"/>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67" name="Oval 40"/>
                    <p:cNvSpPr>
                      <a:spLocks noChangeArrowheads="1"/>
                    </p:cNvSpPr>
                    <p:nvPr/>
                  </p:nvSpPr>
                  <p:spPr bwMode="auto">
                    <a:xfrm>
                      <a:off x="4000" y="11795"/>
                      <a:ext cx="4684" cy="4768"/>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68" name="Oval 41"/>
                    <p:cNvSpPr>
                      <a:spLocks noChangeArrowheads="1"/>
                    </p:cNvSpPr>
                    <p:nvPr/>
                  </p:nvSpPr>
                  <p:spPr bwMode="auto">
                    <a:xfrm>
                      <a:off x="6265" y="-2"/>
                      <a:ext cx="4684" cy="4760"/>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grpSp>
              <p:sp>
                <p:nvSpPr>
                  <p:cNvPr id="286769" name="Oval 42"/>
                  <p:cNvSpPr>
                    <a:spLocks noChangeArrowheads="1"/>
                  </p:cNvSpPr>
                  <p:nvPr/>
                </p:nvSpPr>
                <p:spPr bwMode="auto">
                  <a:xfrm>
                    <a:off x="14049" y="2586"/>
                    <a:ext cx="4684" cy="4522"/>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70" name="Oval 43"/>
                  <p:cNvSpPr>
                    <a:spLocks noChangeArrowheads="1"/>
                  </p:cNvSpPr>
                  <p:nvPr/>
                </p:nvSpPr>
                <p:spPr bwMode="auto">
                  <a:xfrm>
                    <a:off x="3845" y="1479"/>
                    <a:ext cx="4684" cy="4522"/>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71" name="Oval 44"/>
                  <p:cNvSpPr>
                    <a:spLocks noChangeArrowheads="1"/>
                  </p:cNvSpPr>
                  <p:nvPr/>
                </p:nvSpPr>
                <p:spPr bwMode="auto">
                  <a:xfrm>
                    <a:off x="10110" y="-2"/>
                    <a:ext cx="4684" cy="4513"/>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72" name="Oval 45"/>
                  <p:cNvSpPr>
                    <a:spLocks noChangeArrowheads="1"/>
                  </p:cNvSpPr>
                  <p:nvPr/>
                </p:nvSpPr>
                <p:spPr bwMode="auto">
                  <a:xfrm>
                    <a:off x="12996" y="14372"/>
                    <a:ext cx="4683" cy="4514"/>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grpSp>
            <p:sp>
              <p:nvSpPr>
                <p:cNvPr id="286773" name="Oval 46"/>
                <p:cNvSpPr>
                  <a:spLocks noChangeArrowheads="1"/>
                </p:cNvSpPr>
                <p:nvPr/>
              </p:nvSpPr>
              <p:spPr bwMode="auto">
                <a:xfrm>
                  <a:off x="5294" y="3761"/>
                  <a:ext cx="4320" cy="4252"/>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grpSp>
          <p:sp>
            <p:nvSpPr>
              <p:cNvPr id="286774" name="Rectangle 47"/>
              <p:cNvSpPr>
                <a:spLocks noChangeArrowheads="1"/>
              </p:cNvSpPr>
              <p:nvPr/>
            </p:nvSpPr>
            <p:spPr bwMode="auto">
              <a:xfrm>
                <a:off x="1752600" y="2819400"/>
                <a:ext cx="9683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12700" tIns="12700" rIns="12700" bIns="12700"/>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r>
                  <a:rPr lang="zh-TW" altLang="en-US" sz="2000">
                    <a:latin typeface="標楷體" panose="03000509000000000000" pitchFamily="65" charset="-120"/>
                    <a:ea typeface="標楷體" panose="03000509000000000000" pitchFamily="65" charset="-120"/>
                  </a:rPr>
                  <a:t>鈾</a:t>
                </a:r>
                <a:r>
                  <a:rPr lang="en-US" altLang="zh-TW" sz="2000">
                    <a:latin typeface="標楷體" panose="03000509000000000000" pitchFamily="65" charset="-120"/>
                    <a:ea typeface="標楷體" panose="03000509000000000000" pitchFamily="65" charset="-120"/>
                  </a:rPr>
                  <a:t>-235</a:t>
                </a:r>
              </a:p>
            </p:txBody>
          </p:sp>
          <p:grpSp>
            <p:nvGrpSpPr>
              <p:cNvPr id="286775" name="Group 48"/>
              <p:cNvGrpSpPr>
                <a:grpSpLocks/>
              </p:cNvGrpSpPr>
              <p:nvPr/>
            </p:nvGrpSpPr>
            <p:grpSpPr bwMode="auto">
              <a:xfrm>
                <a:off x="2514600" y="1752600"/>
                <a:ext cx="1619247" cy="1079502"/>
                <a:chOff x="0" y="6"/>
                <a:chExt cx="19990" cy="19994"/>
              </a:xfrm>
            </p:grpSpPr>
            <p:sp>
              <p:nvSpPr>
                <p:cNvPr id="286776" name="Line 49"/>
                <p:cNvSpPr>
                  <a:spLocks noChangeShapeType="1"/>
                </p:cNvSpPr>
                <p:nvPr/>
              </p:nvSpPr>
              <p:spPr bwMode="auto">
                <a:xfrm flipH="1">
                  <a:off x="0" y="14378"/>
                  <a:ext cx="6161" cy="5622"/>
                </a:xfrm>
                <a:prstGeom prst="line">
                  <a:avLst/>
                </a:prstGeom>
                <a:noFill/>
                <a:ln w="3175">
                  <a:solidFill>
                    <a:srgbClr val="000000"/>
                  </a:solidFill>
                  <a:round/>
                  <a:headEnd type="none" w="sm" len="lg"/>
                  <a:tailEnd type="none" w="sm" len="lg"/>
                </a:ln>
                <a:extLst>
                  <a:ext uri="{909E8E84-426E-40DD-AFC4-6F175D3DCCD1}">
                    <a14:hiddenFill xmlns:a14="http://schemas.microsoft.com/office/drawing/2010/main">
                      <a:noFill/>
                    </a14:hiddenFill>
                  </a:ext>
                </a:extLst>
              </p:spPr>
              <p:txBody>
                <a:bodyPr/>
                <a:lstStyle/>
                <a:p>
                  <a:endParaRPr lang="zh-TW" altLang="en-US"/>
                </a:p>
              </p:txBody>
            </p:sp>
            <p:grpSp>
              <p:nvGrpSpPr>
                <p:cNvPr id="286777" name="Group 50"/>
                <p:cNvGrpSpPr>
                  <a:grpSpLocks/>
                </p:cNvGrpSpPr>
                <p:nvPr/>
              </p:nvGrpSpPr>
              <p:grpSpPr bwMode="auto">
                <a:xfrm>
                  <a:off x="2514" y="6"/>
                  <a:ext cx="17476" cy="18398"/>
                  <a:chOff x="1" y="6"/>
                  <a:chExt cx="19998" cy="19994"/>
                </a:xfrm>
              </p:grpSpPr>
              <p:sp>
                <p:nvSpPr>
                  <p:cNvPr id="286778" name="Freeform 51"/>
                  <p:cNvSpPr>
                    <a:spLocks/>
                  </p:cNvSpPr>
                  <p:nvPr/>
                </p:nvSpPr>
                <p:spPr bwMode="auto">
                  <a:xfrm>
                    <a:off x="3801" y="7271"/>
                    <a:ext cx="4140" cy="2206"/>
                  </a:xfrm>
                  <a:custGeom>
                    <a:avLst/>
                    <a:gdLst>
                      <a:gd name="T0" fmla="*/ 0 w 20000"/>
                      <a:gd name="T1" fmla="*/ 3 h 20000"/>
                      <a:gd name="T2" fmla="*/ 5 w 20000"/>
                      <a:gd name="T3" fmla="*/ 1 h 20000"/>
                      <a:gd name="T4" fmla="*/ 13 w 20000"/>
                      <a:gd name="T5" fmla="*/ 0 h 20000"/>
                      <a:gd name="T6" fmla="*/ 23 w 20000"/>
                      <a:gd name="T7" fmla="*/ 0 h 20000"/>
                      <a:gd name="T8" fmla="*/ 31 w 20000"/>
                      <a:gd name="T9" fmla="*/ 1 h 20000"/>
                      <a:gd name="T10" fmla="*/ 36 w 20000"/>
                      <a:gd name="T11" fmla="*/ 3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0" y="19016"/>
                        </a:moveTo>
                        <a:lnTo>
                          <a:pt x="2581" y="5574"/>
                        </a:lnTo>
                        <a:lnTo>
                          <a:pt x="7226" y="0"/>
                        </a:lnTo>
                        <a:lnTo>
                          <a:pt x="12258" y="0"/>
                        </a:lnTo>
                        <a:lnTo>
                          <a:pt x="17032" y="6557"/>
                        </a:lnTo>
                        <a:lnTo>
                          <a:pt x="19871" y="19672"/>
                        </a:lnTo>
                      </a:path>
                    </a:pathLst>
                  </a:custGeom>
                  <a:noFill/>
                  <a:ln w="3175">
                    <a:solidFill>
                      <a:srgbClr val="000000"/>
                    </a:solidFill>
                    <a:round/>
                    <a:headEnd type="none" w="sm" len="lg"/>
                    <a:tailEnd type="none" w="sm" len="lg"/>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6779" name="Freeform 52"/>
                  <p:cNvSpPr>
                    <a:spLocks/>
                  </p:cNvSpPr>
                  <p:nvPr/>
                </p:nvSpPr>
                <p:spPr bwMode="auto">
                  <a:xfrm>
                    <a:off x="9379" y="9043"/>
                    <a:ext cx="1615" cy="5714"/>
                  </a:xfrm>
                  <a:custGeom>
                    <a:avLst/>
                    <a:gdLst>
                      <a:gd name="T0" fmla="*/ 0 w 20000"/>
                      <a:gd name="T1" fmla="*/ 0 h 20000"/>
                      <a:gd name="T2" fmla="*/ 1 w 20000"/>
                      <a:gd name="T3" fmla="*/ 17 h 20000"/>
                      <a:gd name="T4" fmla="*/ 1 w 20000"/>
                      <a:gd name="T5" fmla="*/ 48 h 20000"/>
                      <a:gd name="T6" fmla="*/ 1 w 20000"/>
                      <a:gd name="T7" fmla="*/ 82 h 20000"/>
                      <a:gd name="T8" fmla="*/ 1 w 20000"/>
                      <a:gd name="T9" fmla="*/ 113 h 20000"/>
                      <a:gd name="T10" fmla="*/ 0 w 20000"/>
                      <a:gd name="T11" fmla="*/ 132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1000" y="0"/>
                        </a:moveTo>
                        <a:lnTo>
                          <a:pt x="14333" y="2532"/>
                        </a:lnTo>
                        <a:lnTo>
                          <a:pt x="19667" y="7215"/>
                        </a:lnTo>
                        <a:lnTo>
                          <a:pt x="19667" y="12278"/>
                        </a:lnTo>
                        <a:lnTo>
                          <a:pt x="13333" y="16962"/>
                        </a:lnTo>
                        <a:lnTo>
                          <a:pt x="0" y="19873"/>
                        </a:lnTo>
                      </a:path>
                    </a:pathLst>
                  </a:custGeom>
                  <a:noFill/>
                  <a:ln w="3175">
                    <a:solidFill>
                      <a:srgbClr val="000000"/>
                    </a:solidFill>
                    <a:round/>
                    <a:headEnd type="none" w="sm" len="lg"/>
                    <a:tailEnd type="none" w="sm" len="lg"/>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6780" name="Line 53"/>
                  <p:cNvSpPr>
                    <a:spLocks noChangeShapeType="1"/>
                  </p:cNvSpPr>
                  <p:nvPr/>
                </p:nvSpPr>
                <p:spPr bwMode="auto">
                  <a:xfrm flipV="1">
                    <a:off x="7227" y="3802"/>
                    <a:ext cx="4756" cy="7882"/>
                  </a:xfrm>
                  <a:prstGeom prst="line">
                    <a:avLst/>
                  </a:prstGeom>
                  <a:noFill/>
                  <a:ln w="3175">
                    <a:solidFill>
                      <a:srgbClr val="000000"/>
                    </a:solidFill>
                    <a:round/>
                    <a:headEnd type="none" w="sm" len="lg"/>
                    <a:tailEnd type="none" w="sm" len="lg"/>
                  </a:ln>
                  <a:extLst>
                    <a:ext uri="{909E8E84-426E-40DD-AFC4-6F175D3DCCD1}">
                      <a14:hiddenFill xmlns:a14="http://schemas.microsoft.com/office/drawing/2010/main">
                        <a:noFill/>
                      </a14:hiddenFill>
                    </a:ext>
                  </a:extLst>
                </p:spPr>
                <p:txBody>
                  <a:bodyPr/>
                  <a:lstStyle/>
                  <a:p>
                    <a:endParaRPr lang="zh-TW" altLang="en-US"/>
                  </a:p>
                </p:txBody>
              </p:sp>
              <p:sp>
                <p:nvSpPr>
                  <p:cNvPr id="286781" name="Line 54"/>
                  <p:cNvSpPr>
                    <a:spLocks noChangeShapeType="1"/>
                  </p:cNvSpPr>
                  <p:nvPr/>
                </p:nvSpPr>
                <p:spPr bwMode="auto">
                  <a:xfrm flipV="1">
                    <a:off x="9599" y="6"/>
                    <a:ext cx="4064" cy="6687"/>
                  </a:xfrm>
                  <a:prstGeom prst="line">
                    <a:avLst/>
                  </a:prstGeom>
                  <a:noFill/>
                  <a:ln w="3175">
                    <a:solidFill>
                      <a:srgbClr val="000000"/>
                    </a:solidFill>
                    <a:round/>
                    <a:headEnd type="none" w="sm" len="lg"/>
                    <a:tailEnd type="none" w="sm" len="lg"/>
                  </a:ln>
                  <a:extLst>
                    <a:ext uri="{909E8E84-426E-40DD-AFC4-6F175D3DCCD1}">
                      <a14:hiddenFill xmlns:a14="http://schemas.microsoft.com/office/drawing/2010/main">
                        <a:noFill/>
                      </a14:hiddenFill>
                    </a:ext>
                  </a:extLst>
                </p:spPr>
                <p:txBody>
                  <a:bodyPr/>
                  <a:lstStyle/>
                  <a:p>
                    <a:endParaRPr lang="zh-TW" altLang="en-US"/>
                  </a:p>
                </p:txBody>
              </p:sp>
              <p:sp>
                <p:nvSpPr>
                  <p:cNvPr id="286782" name="Freeform 55"/>
                  <p:cNvSpPr>
                    <a:spLocks/>
                  </p:cNvSpPr>
                  <p:nvPr/>
                </p:nvSpPr>
                <p:spPr bwMode="auto">
                  <a:xfrm>
                    <a:off x="2406" y="10094"/>
                    <a:ext cx="3691" cy="4880"/>
                  </a:xfrm>
                  <a:custGeom>
                    <a:avLst/>
                    <a:gdLst>
                      <a:gd name="T0" fmla="*/ 10 w 20000"/>
                      <a:gd name="T1" fmla="*/ 0 h 20000"/>
                      <a:gd name="T2" fmla="*/ 3 w 20000"/>
                      <a:gd name="T3" fmla="*/ 10 h 20000"/>
                      <a:gd name="T4" fmla="*/ 0 w 20000"/>
                      <a:gd name="T5" fmla="*/ 32 h 20000"/>
                      <a:gd name="T6" fmla="*/ 2 w 20000"/>
                      <a:gd name="T7" fmla="*/ 57 h 20000"/>
                      <a:gd name="T8" fmla="*/ 6 w 20000"/>
                      <a:gd name="T9" fmla="*/ 67 h 20000"/>
                      <a:gd name="T10" fmla="*/ 9 w 20000"/>
                      <a:gd name="T11" fmla="*/ 70 h 20000"/>
                      <a:gd name="T12" fmla="*/ 14 w 20000"/>
                      <a:gd name="T13" fmla="*/ 69 h 20000"/>
                      <a:gd name="T14" fmla="*/ 20 w 20000"/>
                      <a:gd name="T15" fmla="*/ 61 h 20000"/>
                      <a:gd name="T16" fmla="*/ 23 w 20000"/>
                      <a:gd name="T17" fmla="*/ 55 h 2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00"/>
                      <a:gd name="T28" fmla="*/ 0 h 20000"/>
                      <a:gd name="T29" fmla="*/ 20000 w 20000"/>
                      <a:gd name="T30" fmla="*/ 20000 h 20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00" h="20000">
                        <a:moveTo>
                          <a:pt x="8551" y="0"/>
                        </a:moveTo>
                        <a:lnTo>
                          <a:pt x="2319" y="2963"/>
                        </a:lnTo>
                        <a:lnTo>
                          <a:pt x="0" y="9037"/>
                        </a:lnTo>
                        <a:lnTo>
                          <a:pt x="1884" y="16000"/>
                        </a:lnTo>
                        <a:lnTo>
                          <a:pt x="5217" y="18815"/>
                        </a:lnTo>
                        <a:lnTo>
                          <a:pt x="7971" y="19852"/>
                        </a:lnTo>
                        <a:lnTo>
                          <a:pt x="12319" y="19407"/>
                        </a:lnTo>
                        <a:lnTo>
                          <a:pt x="17536" y="17333"/>
                        </a:lnTo>
                        <a:lnTo>
                          <a:pt x="19855" y="15407"/>
                        </a:lnTo>
                      </a:path>
                    </a:pathLst>
                  </a:custGeom>
                  <a:noFill/>
                  <a:ln w="3175">
                    <a:solidFill>
                      <a:srgbClr val="000000"/>
                    </a:solidFill>
                    <a:round/>
                    <a:headEnd type="none" w="sm" len="lg"/>
                    <a:tailEnd type="none" w="sm" len="lg"/>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6783" name="Freeform 56"/>
                  <p:cNvSpPr>
                    <a:spLocks/>
                  </p:cNvSpPr>
                  <p:nvPr/>
                </p:nvSpPr>
                <p:spPr bwMode="auto">
                  <a:xfrm>
                    <a:off x="5108" y="15446"/>
                    <a:ext cx="5107" cy="3397"/>
                  </a:xfrm>
                  <a:custGeom>
                    <a:avLst/>
                    <a:gdLst>
                      <a:gd name="T0" fmla="*/ 0 w 20000"/>
                      <a:gd name="T1" fmla="*/ 3 h 20000"/>
                      <a:gd name="T2" fmla="*/ 0 w 20000"/>
                      <a:gd name="T3" fmla="*/ 6 h 20000"/>
                      <a:gd name="T4" fmla="*/ 6 w 20000"/>
                      <a:gd name="T5" fmla="*/ 11 h 20000"/>
                      <a:gd name="T6" fmla="*/ 15 w 20000"/>
                      <a:gd name="T7" fmla="*/ 14 h 20000"/>
                      <a:gd name="T8" fmla="*/ 29 w 20000"/>
                      <a:gd name="T9" fmla="*/ 16 h 20000"/>
                      <a:gd name="T10" fmla="*/ 45 w 20000"/>
                      <a:gd name="T11" fmla="*/ 16 h 20000"/>
                      <a:gd name="T12" fmla="*/ 59 w 20000"/>
                      <a:gd name="T13" fmla="*/ 15 h 20000"/>
                      <a:gd name="T14" fmla="*/ 70 w 20000"/>
                      <a:gd name="T15" fmla="*/ 12 h 20000"/>
                      <a:gd name="T16" fmla="*/ 79 w 20000"/>
                      <a:gd name="T17" fmla="*/ 8 h 20000"/>
                      <a:gd name="T18" fmla="*/ 85 w 20000"/>
                      <a:gd name="T19" fmla="*/ 4 h 20000"/>
                      <a:gd name="T20" fmla="*/ 83 w 20000"/>
                      <a:gd name="T21" fmla="*/ 0 h 2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00"/>
                      <a:gd name="T34" fmla="*/ 0 h 20000"/>
                      <a:gd name="T35" fmla="*/ 20000 w 20000"/>
                      <a:gd name="T36" fmla="*/ 20000 h 20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00" h="20000">
                        <a:moveTo>
                          <a:pt x="0" y="3617"/>
                        </a:moveTo>
                        <a:lnTo>
                          <a:pt x="0" y="7660"/>
                        </a:lnTo>
                        <a:lnTo>
                          <a:pt x="1361" y="13617"/>
                        </a:lnTo>
                        <a:lnTo>
                          <a:pt x="3455" y="16383"/>
                        </a:lnTo>
                        <a:lnTo>
                          <a:pt x="6911" y="19362"/>
                        </a:lnTo>
                        <a:lnTo>
                          <a:pt x="10576" y="19787"/>
                        </a:lnTo>
                        <a:lnTo>
                          <a:pt x="13822" y="17872"/>
                        </a:lnTo>
                        <a:lnTo>
                          <a:pt x="16545" y="14894"/>
                        </a:lnTo>
                        <a:lnTo>
                          <a:pt x="18639" y="9149"/>
                        </a:lnTo>
                        <a:lnTo>
                          <a:pt x="19895" y="4894"/>
                        </a:lnTo>
                        <a:lnTo>
                          <a:pt x="19581" y="0"/>
                        </a:lnTo>
                      </a:path>
                    </a:pathLst>
                  </a:custGeom>
                  <a:noFill/>
                  <a:ln w="3175">
                    <a:solidFill>
                      <a:srgbClr val="000000"/>
                    </a:solidFill>
                    <a:round/>
                    <a:headEnd type="none" w="sm" len="lg"/>
                    <a:tailEnd type="none" w="sm" len="lg"/>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6784" name="Line 57"/>
                  <p:cNvSpPr>
                    <a:spLocks noChangeShapeType="1"/>
                  </p:cNvSpPr>
                  <p:nvPr/>
                </p:nvSpPr>
                <p:spPr bwMode="auto">
                  <a:xfrm flipH="1" flipV="1">
                    <a:off x="1" y="6549"/>
                    <a:ext cx="5458" cy="4268"/>
                  </a:xfrm>
                  <a:prstGeom prst="line">
                    <a:avLst/>
                  </a:prstGeom>
                  <a:noFill/>
                  <a:ln w="3175">
                    <a:solidFill>
                      <a:srgbClr val="000000"/>
                    </a:solidFill>
                    <a:round/>
                    <a:headEnd type="none" w="sm" len="lg"/>
                    <a:tailEnd type="none" w="sm" len="lg"/>
                  </a:ln>
                  <a:extLst>
                    <a:ext uri="{909E8E84-426E-40DD-AFC4-6F175D3DCCD1}">
                      <a14:hiddenFill xmlns:a14="http://schemas.microsoft.com/office/drawing/2010/main">
                        <a:noFill/>
                      </a14:hiddenFill>
                    </a:ext>
                  </a:extLst>
                </p:spPr>
                <p:txBody>
                  <a:bodyPr/>
                  <a:lstStyle/>
                  <a:p>
                    <a:endParaRPr lang="zh-TW" altLang="en-US"/>
                  </a:p>
                </p:txBody>
              </p:sp>
              <p:sp>
                <p:nvSpPr>
                  <p:cNvPr id="286785" name="Line 58"/>
                  <p:cNvSpPr>
                    <a:spLocks noChangeShapeType="1"/>
                  </p:cNvSpPr>
                  <p:nvPr/>
                </p:nvSpPr>
                <p:spPr bwMode="auto">
                  <a:xfrm flipH="1">
                    <a:off x="726" y="14323"/>
                    <a:ext cx="5634" cy="5243"/>
                  </a:xfrm>
                  <a:prstGeom prst="line">
                    <a:avLst/>
                  </a:prstGeom>
                  <a:noFill/>
                  <a:ln w="3175">
                    <a:solidFill>
                      <a:srgbClr val="000000"/>
                    </a:solidFill>
                    <a:round/>
                    <a:headEnd type="none" w="sm" len="lg"/>
                    <a:tailEnd type="none" w="sm" len="lg"/>
                  </a:ln>
                  <a:extLst>
                    <a:ext uri="{909E8E84-426E-40DD-AFC4-6F175D3DCCD1}">
                      <a14:hiddenFill xmlns:a14="http://schemas.microsoft.com/office/drawing/2010/main">
                        <a:noFill/>
                      </a14:hiddenFill>
                    </a:ext>
                  </a:extLst>
                </p:spPr>
                <p:txBody>
                  <a:bodyPr/>
                  <a:lstStyle/>
                  <a:p>
                    <a:endParaRPr lang="zh-TW" altLang="en-US"/>
                  </a:p>
                </p:txBody>
              </p:sp>
              <p:sp>
                <p:nvSpPr>
                  <p:cNvPr id="286786" name="Line 59"/>
                  <p:cNvSpPr>
                    <a:spLocks noChangeShapeType="1"/>
                  </p:cNvSpPr>
                  <p:nvPr/>
                </p:nvSpPr>
                <p:spPr bwMode="auto">
                  <a:xfrm>
                    <a:off x="8424" y="14141"/>
                    <a:ext cx="11575" cy="5859"/>
                  </a:xfrm>
                  <a:prstGeom prst="line">
                    <a:avLst/>
                  </a:prstGeom>
                  <a:noFill/>
                  <a:ln w="3175">
                    <a:solidFill>
                      <a:srgbClr val="000000"/>
                    </a:solidFill>
                    <a:round/>
                    <a:headEnd type="none" w="sm" len="lg"/>
                    <a:tailEnd type="none" w="sm" len="lg"/>
                  </a:ln>
                  <a:extLst>
                    <a:ext uri="{909E8E84-426E-40DD-AFC4-6F175D3DCCD1}">
                      <a14:hiddenFill xmlns:a14="http://schemas.microsoft.com/office/drawing/2010/main">
                        <a:noFill/>
                      </a14:hiddenFill>
                    </a:ext>
                  </a:extLst>
                </p:spPr>
                <p:txBody>
                  <a:bodyPr/>
                  <a:lstStyle/>
                  <a:p>
                    <a:endParaRPr lang="zh-TW" altLang="en-US"/>
                  </a:p>
                </p:txBody>
              </p:sp>
              <p:sp>
                <p:nvSpPr>
                  <p:cNvPr id="286787" name="Line 60"/>
                  <p:cNvSpPr>
                    <a:spLocks noChangeShapeType="1"/>
                  </p:cNvSpPr>
                  <p:nvPr/>
                </p:nvSpPr>
                <p:spPr bwMode="auto">
                  <a:xfrm>
                    <a:off x="11554" y="15119"/>
                    <a:ext cx="7962" cy="3180"/>
                  </a:xfrm>
                  <a:prstGeom prst="line">
                    <a:avLst/>
                  </a:prstGeom>
                  <a:noFill/>
                  <a:ln w="3175">
                    <a:solidFill>
                      <a:srgbClr val="000000"/>
                    </a:solidFill>
                    <a:round/>
                    <a:headEnd type="none" w="sm" len="lg"/>
                    <a:tailEnd type="none" w="sm" len="lg"/>
                  </a:ln>
                  <a:extLst>
                    <a:ext uri="{909E8E84-426E-40DD-AFC4-6F175D3DCCD1}">
                      <a14:hiddenFill xmlns:a14="http://schemas.microsoft.com/office/drawing/2010/main">
                        <a:noFill/>
                      </a14:hiddenFill>
                    </a:ext>
                  </a:extLst>
                </p:spPr>
                <p:txBody>
                  <a:bodyPr/>
                  <a:lstStyle/>
                  <a:p>
                    <a:endParaRPr lang="zh-TW" altLang="en-US"/>
                  </a:p>
                </p:txBody>
              </p:sp>
              <p:sp>
                <p:nvSpPr>
                  <p:cNvPr id="286788" name="Line 61"/>
                  <p:cNvSpPr>
                    <a:spLocks noChangeShapeType="1"/>
                  </p:cNvSpPr>
                  <p:nvPr/>
                </p:nvSpPr>
                <p:spPr bwMode="auto">
                  <a:xfrm>
                    <a:off x="1957" y="8755"/>
                    <a:ext cx="4678" cy="3185"/>
                  </a:xfrm>
                  <a:prstGeom prst="line">
                    <a:avLst/>
                  </a:prstGeom>
                  <a:noFill/>
                  <a:ln w="3175">
                    <a:solidFill>
                      <a:srgbClr val="000000"/>
                    </a:solidFill>
                    <a:round/>
                    <a:headEnd type="none" w="sm" len="lg"/>
                    <a:tailEnd type="none" w="sm" len="lg"/>
                  </a:ln>
                  <a:extLst>
                    <a:ext uri="{909E8E84-426E-40DD-AFC4-6F175D3DCCD1}">
                      <a14:hiddenFill xmlns:a14="http://schemas.microsoft.com/office/drawing/2010/main">
                        <a:noFill/>
                      </a14:hiddenFill>
                    </a:ext>
                  </a:extLst>
                </p:spPr>
                <p:txBody>
                  <a:bodyPr/>
                  <a:lstStyle/>
                  <a:p>
                    <a:endParaRPr lang="zh-TW" altLang="en-US"/>
                  </a:p>
                </p:txBody>
              </p:sp>
              <p:sp>
                <p:nvSpPr>
                  <p:cNvPr id="286789" name="Arc 62"/>
                  <p:cNvSpPr>
                    <a:spLocks/>
                  </p:cNvSpPr>
                  <p:nvPr/>
                </p:nvSpPr>
                <p:spPr bwMode="auto">
                  <a:xfrm flipH="1" flipV="1">
                    <a:off x="10510" y="8755"/>
                    <a:ext cx="188" cy="3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zh-TW" altLang="en-US"/>
                  </a:p>
                </p:txBody>
              </p:sp>
              <p:sp>
                <p:nvSpPr>
                  <p:cNvPr id="286790" name="Freeform 63"/>
                  <p:cNvSpPr>
                    <a:spLocks/>
                  </p:cNvSpPr>
                  <p:nvPr/>
                </p:nvSpPr>
                <p:spPr bwMode="auto">
                  <a:xfrm>
                    <a:off x="10753" y="8649"/>
                    <a:ext cx="1417" cy="4374"/>
                  </a:xfrm>
                  <a:custGeom>
                    <a:avLst/>
                    <a:gdLst>
                      <a:gd name="T0" fmla="*/ 0 w 20000"/>
                      <a:gd name="T1" fmla="*/ 0 h 20000"/>
                      <a:gd name="T2" fmla="*/ 0 w 20000"/>
                      <a:gd name="T3" fmla="*/ 5 h 20000"/>
                      <a:gd name="T4" fmla="*/ 0 w 20000"/>
                      <a:gd name="T5" fmla="*/ 18 h 20000"/>
                      <a:gd name="T6" fmla="*/ 0 w 20000"/>
                      <a:gd name="T7" fmla="*/ 33 h 20000"/>
                      <a:gd name="T8" fmla="*/ 0 w 20000"/>
                      <a:gd name="T9" fmla="*/ 45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0"/>
                        </a:moveTo>
                        <a:lnTo>
                          <a:pt x="10943" y="2149"/>
                        </a:lnTo>
                        <a:lnTo>
                          <a:pt x="19623" y="7769"/>
                        </a:lnTo>
                        <a:lnTo>
                          <a:pt x="17358" y="14380"/>
                        </a:lnTo>
                        <a:lnTo>
                          <a:pt x="12453" y="19835"/>
                        </a:lnTo>
                      </a:path>
                    </a:pathLst>
                  </a:custGeom>
                  <a:noFill/>
                  <a:ln w="3175">
                    <a:solidFill>
                      <a:srgbClr val="000000"/>
                    </a:solidFill>
                    <a:round/>
                    <a:headEnd type="none" w="sm" len="lg"/>
                    <a:tailEnd type="none" w="sm" len="lg"/>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6791" name="Freeform 64"/>
                  <p:cNvSpPr>
                    <a:spLocks/>
                  </p:cNvSpPr>
                  <p:nvPr/>
                </p:nvSpPr>
                <p:spPr bwMode="auto">
                  <a:xfrm>
                    <a:off x="4251" y="17577"/>
                    <a:ext cx="5557" cy="2316"/>
                  </a:xfrm>
                  <a:custGeom>
                    <a:avLst/>
                    <a:gdLst>
                      <a:gd name="T0" fmla="*/ 0 w 20000"/>
                      <a:gd name="T1" fmla="*/ 0 h 20000"/>
                      <a:gd name="T2" fmla="*/ 13 w 20000"/>
                      <a:gd name="T3" fmla="*/ 2 h 20000"/>
                      <a:gd name="T4" fmla="*/ 26 w 20000"/>
                      <a:gd name="T5" fmla="*/ 3 h 20000"/>
                      <a:gd name="T6" fmla="*/ 51 w 20000"/>
                      <a:gd name="T7" fmla="*/ 4 h 20000"/>
                      <a:gd name="T8" fmla="*/ 70 w 20000"/>
                      <a:gd name="T9" fmla="*/ 3 h 20000"/>
                      <a:gd name="T10" fmla="*/ 94 w 20000"/>
                      <a:gd name="T11" fmla="*/ 3 h 20000"/>
                      <a:gd name="T12" fmla="*/ 119 w 20000"/>
                      <a:gd name="T13" fmla="*/ 1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0" y="0"/>
                        </a:moveTo>
                        <a:lnTo>
                          <a:pt x="2212" y="10625"/>
                        </a:lnTo>
                        <a:lnTo>
                          <a:pt x="4423" y="17813"/>
                        </a:lnTo>
                        <a:lnTo>
                          <a:pt x="8558" y="19688"/>
                        </a:lnTo>
                        <a:lnTo>
                          <a:pt x="11731" y="18750"/>
                        </a:lnTo>
                        <a:lnTo>
                          <a:pt x="15769" y="16563"/>
                        </a:lnTo>
                        <a:lnTo>
                          <a:pt x="19904" y="7500"/>
                        </a:lnTo>
                      </a:path>
                    </a:pathLst>
                  </a:custGeom>
                  <a:noFill/>
                  <a:ln w="3175">
                    <a:solidFill>
                      <a:srgbClr val="000000"/>
                    </a:solidFill>
                    <a:round/>
                    <a:headEnd type="none" w="sm" len="lg"/>
                    <a:tailEnd type="none" w="sm" len="lg"/>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6792" name="Freeform 65"/>
                  <p:cNvSpPr>
                    <a:spLocks/>
                  </p:cNvSpPr>
                  <p:nvPr/>
                </p:nvSpPr>
                <p:spPr bwMode="auto">
                  <a:xfrm>
                    <a:off x="1495" y="9623"/>
                    <a:ext cx="1691" cy="5207"/>
                  </a:xfrm>
                  <a:custGeom>
                    <a:avLst/>
                    <a:gdLst>
                      <a:gd name="T0" fmla="*/ 1 w 20000"/>
                      <a:gd name="T1" fmla="*/ 0 h 20000"/>
                      <a:gd name="T2" fmla="*/ 0 w 20000"/>
                      <a:gd name="T3" fmla="*/ 15 h 20000"/>
                      <a:gd name="T4" fmla="*/ 0 w 20000"/>
                      <a:gd name="T5" fmla="*/ 38 h 20000"/>
                      <a:gd name="T6" fmla="*/ 0 w 20000"/>
                      <a:gd name="T7" fmla="*/ 58 h 20000"/>
                      <a:gd name="T8" fmla="*/ 0 w 20000"/>
                      <a:gd name="T9" fmla="*/ 84 h 20000"/>
                      <a:gd name="T10" fmla="*/ 1 w 20000"/>
                      <a:gd name="T11" fmla="*/ 91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9524" y="0"/>
                        </a:moveTo>
                        <a:lnTo>
                          <a:pt x="2222" y="3333"/>
                        </a:lnTo>
                        <a:lnTo>
                          <a:pt x="0" y="8333"/>
                        </a:lnTo>
                        <a:lnTo>
                          <a:pt x="2222" y="12500"/>
                        </a:lnTo>
                        <a:lnTo>
                          <a:pt x="7302" y="18194"/>
                        </a:lnTo>
                        <a:lnTo>
                          <a:pt x="19683" y="19861"/>
                        </a:lnTo>
                      </a:path>
                    </a:pathLst>
                  </a:custGeom>
                  <a:noFill/>
                  <a:ln w="3175">
                    <a:solidFill>
                      <a:srgbClr val="000000"/>
                    </a:solidFill>
                    <a:round/>
                    <a:headEnd type="none" w="sm" len="lg"/>
                    <a:tailEnd type="none" w="sm" len="lg"/>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6793" name="Freeform 66"/>
                  <p:cNvSpPr>
                    <a:spLocks/>
                  </p:cNvSpPr>
                  <p:nvPr/>
                </p:nvSpPr>
                <p:spPr bwMode="auto">
                  <a:xfrm>
                    <a:off x="4492" y="6298"/>
                    <a:ext cx="3768" cy="2423"/>
                  </a:xfrm>
                  <a:custGeom>
                    <a:avLst/>
                    <a:gdLst>
                      <a:gd name="T0" fmla="*/ 0 w 20000"/>
                      <a:gd name="T1" fmla="*/ 1 h 20000"/>
                      <a:gd name="T2" fmla="*/ 7 w 20000"/>
                      <a:gd name="T3" fmla="*/ 0 h 20000"/>
                      <a:gd name="T4" fmla="*/ 13 w 20000"/>
                      <a:gd name="T5" fmla="*/ 0 h 20000"/>
                      <a:gd name="T6" fmla="*/ 18 w 20000"/>
                      <a:gd name="T7" fmla="*/ 1 h 20000"/>
                      <a:gd name="T8" fmla="*/ 21 w 20000"/>
                      <a:gd name="T9" fmla="*/ 2 h 20000"/>
                      <a:gd name="T10" fmla="*/ 23 w 20000"/>
                      <a:gd name="T11" fmla="*/ 3 h 20000"/>
                      <a:gd name="T12" fmla="*/ 25 w 20000"/>
                      <a:gd name="T13" fmla="*/ 4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0" y="2985"/>
                        </a:moveTo>
                        <a:lnTo>
                          <a:pt x="5532" y="0"/>
                        </a:lnTo>
                        <a:lnTo>
                          <a:pt x="10638" y="0"/>
                        </a:lnTo>
                        <a:lnTo>
                          <a:pt x="14326" y="2985"/>
                        </a:lnTo>
                        <a:lnTo>
                          <a:pt x="16738" y="8060"/>
                        </a:lnTo>
                        <a:lnTo>
                          <a:pt x="18156" y="13134"/>
                        </a:lnTo>
                        <a:lnTo>
                          <a:pt x="19858" y="19701"/>
                        </a:lnTo>
                      </a:path>
                    </a:pathLst>
                  </a:custGeom>
                  <a:noFill/>
                  <a:ln w="3175">
                    <a:solidFill>
                      <a:srgbClr val="000000"/>
                    </a:solidFill>
                    <a:round/>
                    <a:headEnd type="none" w="sm" len="lg"/>
                    <a:tailEnd type="none" w="sm" len="lg"/>
                  </a:ln>
                  <a:extLst>
                    <a:ext uri="{909E8E84-426E-40DD-AFC4-6F175D3DCCD1}">
                      <a14:hiddenFill xmlns:a14="http://schemas.microsoft.com/office/drawing/2010/main">
                        <a:solidFill>
                          <a:srgbClr val="FFFFFF"/>
                        </a:solidFill>
                      </a14:hiddenFill>
                    </a:ext>
                  </a:extLst>
                </p:spPr>
                <p:txBody>
                  <a:bodyPr/>
                  <a:lstStyle/>
                  <a:p>
                    <a:endParaRPr lang="zh-TW" altLang="en-US"/>
                  </a:p>
                </p:txBody>
              </p:sp>
            </p:grpSp>
          </p:grpSp>
          <p:grpSp>
            <p:nvGrpSpPr>
              <p:cNvPr id="286794" name="Group 67"/>
              <p:cNvGrpSpPr>
                <a:grpSpLocks/>
              </p:cNvGrpSpPr>
              <p:nvPr/>
            </p:nvGrpSpPr>
            <p:grpSpPr bwMode="auto">
              <a:xfrm>
                <a:off x="3902075" y="1371598"/>
                <a:ext cx="517524" cy="517526"/>
                <a:chOff x="0" y="-1"/>
                <a:chExt cx="20041" cy="20011"/>
              </a:xfrm>
            </p:grpSpPr>
            <p:grpSp>
              <p:nvGrpSpPr>
                <p:cNvPr id="286795" name="Group 68"/>
                <p:cNvGrpSpPr>
                  <a:grpSpLocks/>
                </p:cNvGrpSpPr>
                <p:nvPr/>
              </p:nvGrpSpPr>
              <p:grpSpPr bwMode="auto">
                <a:xfrm>
                  <a:off x="0" y="-1"/>
                  <a:ext cx="20041" cy="20011"/>
                  <a:chOff x="0" y="-1"/>
                  <a:chExt cx="20041" cy="20011"/>
                </a:xfrm>
              </p:grpSpPr>
              <p:sp>
                <p:nvSpPr>
                  <p:cNvPr id="286796" name="Oval 69"/>
                  <p:cNvSpPr>
                    <a:spLocks noChangeArrowheads="1"/>
                  </p:cNvSpPr>
                  <p:nvPr/>
                </p:nvSpPr>
                <p:spPr bwMode="auto">
                  <a:xfrm>
                    <a:off x="0" y="11239"/>
                    <a:ext cx="6076" cy="6003"/>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97" name="Oval 70"/>
                  <p:cNvSpPr>
                    <a:spLocks noChangeArrowheads="1"/>
                  </p:cNvSpPr>
                  <p:nvPr/>
                </p:nvSpPr>
                <p:spPr bwMode="auto">
                  <a:xfrm>
                    <a:off x="1489" y="8968"/>
                    <a:ext cx="6076" cy="6014"/>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98" name="Oval 71"/>
                  <p:cNvSpPr>
                    <a:spLocks noChangeArrowheads="1"/>
                  </p:cNvSpPr>
                  <p:nvPr/>
                </p:nvSpPr>
                <p:spPr bwMode="auto">
                  <a:xfrm>
                    <a:off x="5110" y="3058"/>
                    <a:ext cx="6077" cy="6014"/>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799" name="Oval 72"/>
                  <p:cNvSpPr>
                    <a:spLocks noChangeArrowheads="1"/>
                  </p:cNvSpPr>
                  <p:nvPr/>
                </p:nvSpPr>
                <p:spPr bwMode="auto">
                  <a:xfrm>
                    <a:off x="8048" y="8968"/>
                    <a:ext cx="6077" cy="6014"/>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00" name="Oval 73"/>
                  <p:cNvSpPr>
                    <a:spLocks noChangeArrowheads="1"/>
                  </p:cNvSpPr>
                  <p:nvPr/>
                </p:nvSpPr>
                <p:spPr bwMode="auto">
                  <a:xfrm>
                    <a:off x="7364" y="12618"/>
                    <a:ext cx="6077" cy="6013"/>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01" name="Oval 74"/>
                  <p:cNvSpPr>
                    <a:spLocks noChangeArrowheads="1"/>
                  </p:cNvSpPr>
                  <p:nvPr/>
                </p:nvSpPr>
                <p:spPr bwMode="auto">
                  <a:xfrm>
                    <a:off x="11791" y="3753"/>
                    <a:ext cx="6077" cy="6003"/>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02" name="Oval 75"/>
                  <p:cNvSpPr>
                    <a:spLocks noChangeArrowheads="1"/>
                  </p:cNvSpPr>
                  <p:nvPr/>
                </p:nvSpPr>
                <p:spPr bwMode="auto">
                  <a:xfrm>
                    <a:off x="5111" y="103"/>
                    <a:ext cx="6077" cy="6014"/>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03" name="Oval 76"/>
                  <p:cNvSpPr>
                    <a:spLocks noChangeArrowheads="1"/>
                  </p:cNvSpPr>
                  <p:nvPr/>
                </p:nvSpPr>
                <p:spPr bwMode="auto">
                  <a:xfrm>
                    <a:off x="724" y="4634"/>
                    <a:ext cx="6077" cy="6013"/>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04" name="Oval 77"/>
                  <p:cNvSpPr>
                    <a:spLocks noChangeArrowheads="1"/>
                  </p:cNvSpPr>
                  <p:nvPr/>
                </p:nvSpPr>
                <p:spPr bwMode="auto">
                  <a:xfrm>
                    <a:off x="5111" y="8180"/>
                    <a:ext cx="6077" cy="6013"/>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05" name="Oval 78"/>
                  <p:cNvSpPr>
                    <a:spLocks noChangeArrowheads="1"/>
                  </p:cNvSpPr>
                  <p:nvPr/>
                </p:nvSpPr>
                <p:spPr bwMode="auto">
                  <a:xfrm>
                    <a:off x="12475" y="5816"/>
                    <a:ext cx="6077" cy="6013"/>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06" name="Oval 79"/>
                  <p:cNvSpPr>
                    <a:spLocks noChangeArrowheads="1"/>
                  </p:cNvSpPr>
                  <p:nvPr/>
                </p:nvSpPr>
                <p:spPr bwMode="auto">
                  <a:xfrm>
                    <a:off x="5795" y="13996"/>
                    <a:ext cx="6077" cy="6014"/>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07" name="Oval 80"/>
                  <p:cNvSpPr>
                    <a:spLocks noChangeArrowheads="1"/>
                  </p:cNvSpPr>
                  <p:nvPr/>
                </p:nvSpPr>
                <p:spPr bwMode="auto">
                  <a:xfrm>
                    <a:off x="11107" y="11829"/>
                    <a:ext cx="6077" cy="6014"/>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08" name="Oval 81"/>
                  <p:cNvSpPr>
                    <a:spLocks noChangeArrowheads="1"/>
                  </p:cNvSpPr>
                  <p:nvPr/>
                </p:nvSpPr>
                <p:spPr bwMode="auto">
                  <a:xfrm>
                    <a:off x="10906" y="11135"/>
                    <a:ext cx="6077" cy="6013"/>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09" name="Oval 82"/>
                  <p:cNvSpPr>
                    <a:spLocks noChangeArrowheads="1"/>
                  </p:cNvSpPr>
                  <p:nvPr/>
                </p:nvSpPr>
                <p:spPr bwMode="auto">
                  <a:xfrm>
                    <a:off x="8652" y="-1"/>
                    <a:ext cx="6077" cy="6014"/>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10" name="Oval 83"/>
                  <p:cNvSpPr>
                    <a:spLocks noChangeArrowheads="1"/>
                  </p:cNvSpPr>
                  <p:nvPr/>
                </p:nvSpPr>
                <p:spPr bwMode="auto">
                  <a:xfrm>
                    <a:off x="13763" y="10347"/>
                    <a:ext cx="6077" cy="6013"/>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11" name="Oval 84"/>
                  <p:cNvSpPr>
                    <a:spLocks noChangeArrowheads="1"/>
                  </p:cNvSpPr>
                  <p:nvPr/>
                </p:nvSpPr>
                <p:spPr bwMode="auto">
                  <a:xfrm>
                    <a:off x="13964" y="5225"/>
                    <a:ext cx="6077" cy="6013"/>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12" name="Oval 85"/>
                  <p:cNvSpPr>
                    <a:spLocks noChangeArrowheads="1"/>
                  </p:cNvSpPr>
                  <p:nvPr/>
                </p:nvSpPr>
                <p:spPr bwMode="auto">
                  <a:xfrm>
                    <a:off x="8853" y="3649"/>
                    <a:ext cx="6077" cy="6003"/>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13" name="Oval 86"/>
                  <p:cNvSpPr>
                    <a:spLocks noChangeArrowheads="1"/>
                  </p:cNvSpPr>
                  <p:nvPr/>
                </p:nvSpPr>
                <p:spPr bwMode="auto">
                  <a:xfrm>
                    <a:off x="4266" y="10938"/>
                    <a:ext cx="6076" cy="6013"/>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grpSp>
            <p:sp>
              <p:nvSpPr>
                <p:cNvPr id="286814" name="Oval 87"/>
                <p:cNvSpPr>
                  <a:spLocks noChangeArrowheads="1"/>
                </p:cNvSpPr>
                <p:nvPr/>
              </p:nvSpPr>
              <p:spPr bwMode="auto">
                <a:xfrm>
                  <a:off x="724" y="1679"/>
                  <a:ext cx="6077" cy="6003"/>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15" name="Oval 88"/>
                <p:cNvSpPr>
                  <a:spLocks noChangeArrowheads="1"/>
                </p:cNvSpPr>
                <p:nvPr/>
              </p:nvSpPr>
              <p:spPr bwMode="auto">
                <a:xfrm>
                  <a:off x="1207" y="5318"/>
                  <a:ext cx="6077" cy="6014"/>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grpSp>
          <p:sp>
            <p:nvSpPr>
              <p:cNvPr id="286816" name="Rectangle 89"/>
              <p:cNvSpPr>
                <a:spLocks noChangeArrowheads="1"/>
              </p:cNvSpPr>
              <p:nvPr/>
            </p:nvSpPr>
            <p:spPr bwMode="auto">
              <a:xfrm>
                <a:off x="2743200" y="914400"/>
                <a:ext cx="9906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12700" tIns="12700" rIns="12700" bIns="12700"/>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algn="r" eaLnBrk="1" hangingPunct="1"/>
                <a:r>
                  <a:rPr lang="zh-TW" altLang="en-US" sz="2000">
                    <a:latin typeface="標楷體" panose="03000509000000000000" pitchFamily="65" charset="-120"/>
                    <a:ea typeface="標楷體" panose="03000509000000000000" pitchFamily="65" charset="-120"/>
                  </a:rPr>
                  <a:t>鋇</a:t>
                </a:r>
                <a:r>
                  <a:rPr lang="en-US" altLang="zh-TW" sz="2000">
                    <a:latin typeface="標楷體" panose="03000509000000000000" pitchFamily="65" charset="-120"/>
                    <a:ea typeface="標楷體" panose="03000509000000000000" pitchFamily="65" charset="-120"/>
                  </a:rPr>
                  <a:t>-137</a:t>
                </a:r>
              </a:p>
            </p:txBody>
          </p:sp>
          <p:grpSp>
            <p:nvGrpSpPr>
              <p:cNvPr id="286817" name="Group 90"/>
              <p:cNvGrpSpPr>
                <a:grpSpLocks/>
              </p:cNvGrpSpPr>
              <p:nvPr/>
            </p:nvGrpSpPr>
            <p:grpSpPr bwMode="auto">
              <a:xfrm>
                <a:off x="4038600" y="762000"/>
                <a:ext cx="115884" cy="503238"/>
                <a:chOff x="10" y="0"/>
                <a:chExt cx="19980" cy="20000"/>
              </a:xfrm>
            </p:grpSpPr>
            <p:sp>
              <p:nvSpPr>
                <p:cNvPr id="286818" name="Line 91"/>
                <p:cNvSpPr>
                  <a:spLocks noChangeShapeType="1"/>
                </p:cNvSpPr>
                <p:nvPr/>
              </p:nvSpPr>
              <p:spPr bwMode="auto">
                <a:xfrm>
                  <a:off x="9640" y="4431"/>
                  <a:ext cx="270" cy="15569"/>
                </a:xfrm>
                <a:prstGeom prst="line">
                  <a:avLst/>
                </a:prstGeom>
                <a:noFill/>
                <a:ln w="3175">
                  <a:solidFill>
                    <a:srgbClr val="000000"/>
                  </a:solidFill>
                  <a:round/>
                  <a:headEnd type="none" w="sm" len="lg"/>
                  <a:tailEnd type="none" w="sm" len="lg"/>
                </a:ln>
                <a:extLst>
                  <a:ext uri="{909E8E84-426E-40DD-AFC4-6F175D3DCCD1}">
                    <a14:hiddenFill xmlns:a14="http://schemas.microsoft.com/office/drawing/2010/main">
                      <a:noFill/>
                    </a14:hiddenFill>
                  </a:ext>
                </a:extLst>
              </p:spPr>
              <p:txBody>
                <a:bodyPr/>
                <a:lstStyle/>
                <a:p>
                  <a:endParaRPr lang="zh-TW" altLang="en-US"/>
                </a:p>
              </p:txBody>
            </p:sp>
            <p:sp>
              <p:nvSpPr>
                <p:cNvPr id="286819" name="Freeform 92"/>
                <p:cNvSpPr>
                  <a:spLocks/>
                </p:cNvSpPr>
                <p:nvPr/>
              </p:nvSpPr>
              <p:spPr bwMode="auto">
                <a:xfrm>
                  <a:off x="10" y="0"/>
                  <a:ext cx="19980" cy="7090"/>
                </a:xfrm>
                <a:custGeom>
                  <a:avLst/>
                  <a:gdLst>
                    <a:gd name="T0" fmla="*/ 0 w 20000"/>
                    <a:gd name="T1" fmla="*/ 314 h 20000"/>
                    <a:gd name="T2" fmla="*/ 19700 w 20000"/>
                    <a:gd name="T3" fmla="*/ 314 h 20000"/>
                    <a:gd name="T4" fmla="*/ 9850 w 20000"/>
                    <a:gd name="T5" fmla="*/ 0 h 20000"/>
                    <a:gd name="T6" fmla="*/ 0 w 20000"/>
                    <a:gd name="T7" fmla="*/ 314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0" y="19861"/>
                      </a:moveTo>
                      <a:lnTo>
                        <a:pt x="19780" y="19861"/>
                      </a:lnTo>
                      <a:lnTo>
                        <a:pt x="9890" y="0"/>
                      </a:lnTo>
                      <a:lnTo>
                        <a:pt x="0" y="19861"/>
                      </a:lnTo>
                      <a:close/>
                    </a:path>
                  </a:pathLst>
                </a:custGeom>
                <a:solidFill>
                  <a:srgbClr val="000000"/>
                </a:solidFill>
                <a:ln w="3175">
                  <a:solidFill>
                    <a:srgbClr val="000000"/>
                  </a:solidFill>
                  <a:round/>
                  <a:headEnd type="none" w="sm" len="lg"/>
                  <a:tailEnd type="none" w="sm" len="lg"/>
                </a:ln>
              </p:spPr>
              <p:txBody>
                <a:bodyPr/>
                <a:lstStyle/>
                <a:p>
                  <a:endParaRPr lang="zh-TW" altLang="en-US"/>
                </a:p>
              </p:txBody>
            </p:sp>
          </p:grpSp>
          <p:grpSp>
            <p:nvGrpSpPr>
              <p:cNvPr id="286820" name="Group 93"/>
              <p:cNvGrpSpPr>
                <a:grpSpLocks/>
              </p:cNvGrpSpPr>
              <p:nvPr/>
            </p:nvGrpSpPr>
            <p:grpSpPr bwMode="auto">
              <a:xfrm>
                <a:off x="3902075" y="2819400"/>
                <a:ext cx="517526" cy="488953"/>
                <a:chOff x="0" y="-1"/>
                <a:chExt cx="20000" cy="20001"/>
              </a:xfrm>
            </p:grpSpPr>
            <p:sp>
              <p:nvSpPr>
                <p:cNvPr id="286821" name="Oval 94"/>
                <p:cNvSpPr>
                  <a:spLocks noChangeArrowheads="1"/>
                </p:cNvSpPr>
                <p:nvPr/>
              </p:nvSpPr>
              <p:spPr bwMode="auto">
                <a:xfrm>
                  <a:off x="0" y="12060"/>
                  <a:ext cx="6076" cy="6459"/>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22" name="Oval 95"/>
                <p:cNvSpPr>
                  <a:spLocks noChangeArrowheads="1"/>
                </p:cNvSpPr>
                <p:nvPr/>
              </p:nvSpPr>
              <p:spPr bwMode="auto">
                <a:xfrm>
                  <a:off x="1489" y="9632"/>
                  <a:ext cx="6076" cy="6459"/>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23" name="Oval 96"/>
                <p:cNvSpPr>
                  <a:spLocks noChangeArrowheads="1"/>
                </p:cNvSpPr>
                <p:nvPr/>
              </p:nvSpPr>
              <p:spPr bwMode="auto">
                <a:xfrm>
                  <a:off x="5110" y="3273"/>
                  <a:ext cx="6077" cy="6459"/>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24" name="Oval 97"/>
                <p:cNvSpPr>
                  <a:spLocks noChangeArrowheads="1"/>
                </p:cNvSpPr>
                <p:nvPr/>
              </p:nvSpPr>
              <p:spPr bwMode="auto">
                <a:xfrm>
                  <a:off x="8048" y="9632"/>
                  <a:ext cx="6077" cy="6459"/>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25" name="Oval 98"/>
                <p:cNvSpPr>
                  <a:spLocks noChangeArrowheads="1"/>
                </p:cNvSpPr>
                <p:nvPr/>
              </p:nvSpPr>
              <p:spPr bwMode="auto">
                <a:xfrm>
                  <a:off x="11791" y="4019"/>
                  <a:ext cx="6077" cy="6459"/>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26" name="Oval 99"/>
                <p:cNvSpPr>
                  <a:spLocks noChangeArrowheads="1"/>
                </p:cNvSpPr>
                <p:nvPr/>
              </p:nvSpPr>
              <p:spPr bwMode="auto">
                <a:xfrm>
                  <a:off x="5111" y="99"/>
                  <a:ext cx="6077" cy="6459"/>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27" name="Oval 100"/>
                <p:cNvSpPr>
                  <a:spLocks noChangeArrowheads="1"/>
                </p:cNvSpPr>
                <p:nvPr/>
              </p:nvSpPr>
              <p:spPr bwMode="auto">
                <a:xfrm>
                  <a:off x="724" y="4977"/>
                  <a:ext cx="6077" cy="6448"/>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28" name="Oval 101"/>
                <p:cNvSpPr>
                  <a:spLocks noChangeArrowheads="1"/>
                </p:cNvSpPr>
                <p:nvPr/>
              </p:nvSpPr>
              <p:spPr bwMode="auto">
                <a:xfrm>
                  <a:off x="5030" y="11113"/>
                  <a:ext cx="6077" cy="6459"/>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29" name="Oval 102"/>
                <p:cNvSpPr>
                  <a:spLocks noChangeArrowheads="1"/>
                </p:cNvSpPr>
                <p:nvPr/>
              </p:nvSpPr>
              <p:spPr bwMode="auto">
                <a:xfrm>
                  <a:off x="12475" y="6246"/>
                  <a:ext cx="6077" cy="6449"/>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30" name="Oval 103"/>
                <p:cNvSpPr>
                  <a:spLocks noChangeArrowheads="1"/>
                </p:cNvSpPr>
                <p:nvPr/>
              </p:nvSpPr>
              <p:spPr bwMode="auto">
                <a:xfrm>
                  <a:off x="6479" y="13541"/>
                  <a:ext cx="6077" cy="6459"/>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31" name="Oval 104"/>
                <p:cNvSpPr>
                  <a:spLocks noChangeArrowheads="1"/>
                </p:cNvSpPr>
                <p:nvPr/>
              </p:nvSpPr>
              <p:spPr bwMode="auto">
                <a:xfrm>
                  <a:off x="12556" y="10367"/>
                  <a:ext cx="6076" cy="6459"/>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32" name="Oval 105"/>
                <p:cNvSpPr>
                  <a:spLocks noChangeArrowheads="1"/>
                </p:cNvSpPr>
                <p:nvPr/>
              </p:nvSpPr>
              <p:spPr bwMode="auto">
                <a:xfrm>
                  <a:off x="8652" y="-1"/>
                  <a:ext cx="6077" cy="6459"/>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33" name="Oval 106"/>
                <p:cNvSpPr>
                  <a:spLocks noChangeArrowheads="1"/>
                </p:cNvSpPr>
                <p:nvPr/>
              </p:nvSpPr>
              <p:spPr bwMode="auto">
                <a:xfrm>
                  <a:off x="13038" y="3919"/>
                  <a:ext cx="6077" cy="6448"/>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34" name="Oval 107"/>
                <p:cNvSpPr>
                  <a:spLocks noChangeArrowheads="1"/>
                </p:cNvSpPr>
                <p:nvPr/>
              </p:nvSpPr>
              <p:spPr bwMode="auto">
                <a:xfrm>
                  <a:off x="13924" y="5612"/>
                  <a:ext cx="6076" cy="6448"/>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35" name="Oval 108"/>
                <p:cNvSpPr>
                  <a:spLocks noChangeArrowheads="1"/>
                </p:cNvSpPr>
                <p:nvPr/>
              </p:nvSpPr>
              <p:spPr bwMode="auto">
                <a:xfrm>
                  <a:off x="8813" y="3919"/>
                  <a:ext cx="6076" cy="6448"/>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36" name="Oval 109"/>
                <p:cNvSpPr>
                  <a:spLocks noChangeArrowheads="1"/>
                </p:cNvSpPr>
                <p:nvPr/>
              </p:nvSpPr>
              <p:spPr bwMode="auto">
                <a:xfrm>
                  <a:off x="10181" y="12594"/>
                  <a:ext cx="6077" cy="6459"/>
                </a:xfrm>
                <a:prstGeom prst="ellipse">
                  <a:avLst/>
                </a:prstGeom>
                <a:solidFill>
                  <a:srgbClr val="000000"/>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grpSp>
          <p:sp>
            <p:nvSpPr>
              <p:cNvPr id="286837" name="Rectangle 110"/>
              <p:cNvSpPr>
                <a:spLocks noChangeArrowheads="1"/>
              </p:cNvSpPr>
              <p:nvPr/>
            </p:nvSpPr>
            <p:spPr bwMode="auto">
              <a:xfrm>
                <a:off x="2895600" y="3389313"/>
                <a:ext cx="10668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12700" tIns="12700" rIns="12700" bIns="12700"/>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algn="ctr" eaLnBrk="1" hangingPunct="1"/>
                <a:r>
                  <a:rPr lang="zh-TW" altLang="en-US" sz="2000">
                    <a:latin typeface="標楷體" panose="03000509000000000000" pitchFamily="65" charset="-120"/>
                    <a:ea typeface="標楷體" panose="03000509000000000000" pitchFamily="65" charset="-120"/>
                  </a:rPr>
                  <a:t>氪</a:t>
                </a:r>
                <a:r>
                  <a:rPr lang="en-US" altLang="zh-TW" sz="2000">
                    <a:latin typeface="標楷體" panose="03000509000000000000" pitchFamily="65" charset="-120"/>
                    <a:ea typeface="標楷體" panose="03000509000000000000" pitchFamily="65" charset="-120"/>
                  </a:rPr>
                  <a:t>-96</a:t>
                </a:r>
              </a:p>
            </p:txBody>
          </p:sp>
          <p:grpSp>
            <p:nvGrpSpPr>
              <p:cNvPr id="286838" name="Group 111"/>
              <p:cNvGrpSpPr>
                <a:grpSpLocks/>
              </p:cNvGrpSpPr>
              <p:nvPr/>
            </p:nvGrpSpPr>
            <p:grpSpPr bwMode="auto">
              <a:xfrm>
                <a:off x="4191000" y="3360738"/>
                <a:ext cx="115884" cy="525462"/>
                <a:chOff x="10" y="0"/>
                <a:chExt cx="19980" cy="20000"/>
              </a:xfrm>
            </p:grpSpPr>
            <p:sp>
              <p:nvSpPr>
                <p:cNvPr id="286839" name="Line 112"/>
                <p:cNvSpPr>
                  <a:spLocks noChangeShapeType="1"/>
                </p:cNvSpPr>
                <p:nvPr/>
              </p:nvSpPr>
              <p:spPr bwMode="auto">
                <a:xfrm>
                  <a:off x="9640" y="0"/>
                  <a:ext cx="270" cy="15268"/>
                </a:xfrm>
                <a:prstGeom prst="line">
                  <a:avLst/>
                </a:prstGeom>
                <a:noFill/>
                <a:ln w="3175">
                  <a:solidFill>
                    <a:srgbClr val="000000"/>
                  </a:solidFill>
                  <a:round/>
                  <a:headEnd type="none" w="sm" len="lg"/>
                  <a:tailEnd type="none" w="sm" len="lg"/>
                </a:ln>
                <a:extLst>
                  <a:ext uri="{909E8E84-426E-40DD-AFC4-6F175D3DCCD1}">
                    <a14:hiddenFill xmlns:a14="http://schemas.microsoft.com/office/drawing/2010/main">
                      <a:noFill/>
                    </a14:hiddenFill>
                  </a:ext>
                </a:extLst>
              </p:spPr>
              <p:txBody>
                <a:bodyPr/>
                <a:lstStyle/>
                <a:p>
                  <a:endParaRPr lang="zh-TW" altLang="en-US"/>
                </a:p>
              </p:txBody>
            </p:sp>
            <p:sp>
              <p:nvSpPr>
                <p:cNvPr id="286840" name="Freeform 113"/>
                <p:cNvSpPr>
                  <a:spLocks/>
                </p:cNvSpPr>
                <p:nvPr/>
              </p:nvSpPr>
              <p:spPr bwMode="auto">
                <a:xfrm>
                  <a:off x="10" y="13428"/>
                  <a:ext cx="19980" cy="6572"/>
                </a:xfrm>
                <a:custGeom>
                  <a:avLst/>
                  <a:gdLst>
                    <a:gd name="T0" fmla="*/ 0 w 20000"/>
                    <a:gd name="T1" fmla="*/ 0 h 20000"/>
                    <a:gd name="T2" fmla="*/ 19700 w 20000"/>
                    <a:gd name="T3" fmla="*/ 0 h 20000"/>
                    <a:gd name="T4" fmla="*/ 8100 w 20000"/>
                    <a:gd name="T5" fmla="*/ 232 h 20000"/>
                    <a:gd name="T6" fmla="*/ 0 w 20000"/>
                    <a:gd name="T7" fmla="*/ 0 h 20000"/>
                    <a:gd name="T8" fmla="*/ 0 60000 65536"/>
                    <a:gd name="T9" fmla="*/ 0 60000 65536"/>
                    <a:gd name="T10" fmla="*/ 0 60000 65536"/>
                    <a:gd name="T11" fmla="*/ 0 60000 65536"/>
                    <a:gd name="T12" fmla="*/ 0 w 20000"/>
                    <a:gd name="T13" fmla="*/ 0 h 20000"/>
                    <a:gd name="T14" fmla="*/ 20000 w 20000"/>
                    <a:gd name="T15" fmla="*/ 20000 h 20000"/>
                  </a:gdLst>
                  <a:ahLst/>
                  <a:cxnLst>
                    <a:cxn ang="T8">
                      <a:pos x="T0" y="T1"/>
                    </a:cxn>
                    <a:cxn ang="T9">
                      <a:pos x="T2" y="T3"/>
                    </a:cxn>
                    <a:cxn ang="T10">
                      <a:pos x="T4" y="T5"/>
                    </a:cxn>
                    <a:cxn ang="T11">
                      <a:pos x="T6" y="T7"/>
                    </a:cxn>
                  </a:cxnLst>
                  <a:rect l="T12" t="T13" r="T14" b="T15"/>
                  <a:pathLst>
                    <a:path w="20000" h="20000">
                      <a:moveTo>
                        <a:pt x="0" y="0"/>
                      </a:moveTo>
                      <a:lnTo>
                        <a:pt x="19780" y="0"/>
                      </a:lnTo>
                      <a:lnTo>
                        <a:pt x="8132" y="19853"/>
                      </a:lnTo>
                      <a:lnTo>
                        <a:pt x="0" y="0"/>
                      </a:lnTo>
                      <a:close/>
                    </a:path>
                  </a:pathLst>
                </a:custGeom>
                <a:solidFill>
                  <a:srgbClr val="000000"/>
                </a:solidFill>
                <a:ln w="3175">
                  <a:solidFill>
                    <a:srgbClr val="000000"/>
                  </a:solidFill>
                  <a:round/>
                  <a:headEnd type="none" w="sm" len="lg"/>
                  <a:tailEnd type="none" w="sm" len="lg"/>
                </a:ln>
              </p:spPr>
              <p:txBody>
                <a:bodyPr/>
                <a:lstStyle/>
                <a:p>
                  <a:endParaRPr lang="zh-TW" altLang="en-US"/>
                </a:p>
              </p:txBody>
            </p:sp>
          </p:grpSp>
          <p:sp>
            <p:nvSpPr>
              <p:cNvPr id="286841" name="Oval 114"/>
              <p:cNvSpPr>
                <a:spLocks noChangeArrowheads="1"/>
              </p:cNvSpPr>
              <p:nvPr/>
            </p:nvSpPr>
            <p:spPr bwMode="auto">
              <a:xfrm>
                <a:off x="4343400" y="1981200"/>
                <a:ext cx="179388" cy="179388"/>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42" name="Oval 115"/>
              <p:cNvSpPr>
                <a:spLocks noChangeArrowheads="1"/>
              </p:cNvSpPr>
              <p:nvPr/>
            </p:nvSpPr>
            <p:spPr bwMode="auto">
              <a:xfrm>
                <a:off x="4343400" y="2438400"/>
                <a:ext cx="179388" cy="179388"/>
              </a:xfrm>
              <a:prstGeom prst="ellipse">
                <a:avLst/>
              </a:prstGeom>
              <a:solidFill>
                <a:srgbClr val="FFFFFF"/>
              </a:solidFill>
              <a:ln w="3175">
                <a:solidFill>
                  <a:srgbClr val="000000"/>
                </a:solidFill>
                <a:round/>
                <a:headEnd/>
                <a:tailEnd/>
              </a:ln>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zh-TW" sz="2000">
                  <a:latin typeface="標楷體" panose="03000509000000000000" pitchFamily="65" charset="-120"/>
                  <a:ea typeface="標楷體" panose="03000509000000000000" pitchFamily="65" charset="-120"/>
                </a:endParaRPr>
              </a:p>
            </p:txBody>
          </p:sp>
          <p:sp>
            <p:nvSpPr>
              <p:cNvPr id="286843" name="Line 116"/>
              <p:cNvSpPr>
                <a:spLocks noChangeShapeType="1"/>
              </p:cNvSpPr>
              <p:nvPr/>
            </p:nvSpPr>
            <p:spPr bwMode="auto">
              <a:xfrm flipV="1">
                <a:off x="4572000" y="1752600"/>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6844" name="Line 117"/>
              <p:cNvSpPr>
                <a:spLocks noChangeShapeType="1"/>
              </p:cNvSpPr>
              <p:nvPr/>
            </p:nvSpPr>
            <p:spPr bwMode="auto">
              <a:xfrm>
                <a:off x="4686300" y="2667000"/>
                <a:ext cx="3810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6845" name="Rectangle 118"/>
              <p:cNvSpPr>
                <a:spLocks noChangeArrowheads="1"/>
              </p:cNvSpPr>
              <p:nvPr/>
            </p:nvSpPr>
            <p:spPr bwMode="auto">
              <a:xfrm>
                <a:off x="4876800" y="2057400"/>
                <a:ext cx="42672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12700" tIns="12700" rIns="12700" bIns="12700"/>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r>
                  <a:rPr lang="en-US" altLang="zh-TW" sz="3600">
                    <a:latin typeface="標楷體" panose="03000509000000000000" pitchFamily="65" charset="-120"/>
                    <a:ea typeface="標楷體" panose="03000509000000000000" pitchFamily="65" charset="-120"/>
                    <a:cs typeface="Arial" panose="020B0604020202020204" pitchFamily="34" charset="0"/>
                  </a:rPr>
                  <a:t>+ </a:t>
                </a:r>
                <a:r>
                  <a:rPr lang="en-US" altLang="zh-TW">
                    <a:latin typeface="標楷體" panose="03000509000000000000" pitchFamily="65" charset="-120"/>
                    <a:ea typeface="標楷體" panose="03000509000000000000" pitchFamily="65" charset="-120"/>
                    <a:cs typeface="Arial" panose="020B0604020202020204" pitchFamily="34" charset="0"/>
                    <a:sym typeface="Wingdings" panose="05000000000000000000" pitchFamily="2" charset="2"/>
                  </a:rPr>
                  <a:t>  </a:t>
                </a:r>
                <a:r>
                  <a:rPr lang="en-US" altLang="zh-TW" sz="800">
                    <a:latin typeface="標楷體" panose="03000509000000000000" pitchFamily="65" charset="-120"/>
                    <a:ea typeface="標楷體" panose="03000509000000000000" pitchFamily="65" charset="-120"/>
                    <a:cs typeface="Arial" panose="020B0604020202020204" pitchFamily="34" charset="0"/>
                  </a:rPr>
                  <a:t> </a:t>
                </a:r>
                <a:r>
                  <a:rPr lang="en-US" altLang="zh-TW" sz="2000">
                    <a:latin typeface="標楷體" panose="03000509000000000000" pitchFamily="65" charset="-120"/>
                    <a:ea typeface="標楷體" panose="03000509000000000000" pitchFamily="65" charset="-120"/>
                    <a:cs typeface="Arial" panose="020B0604020202020204" pitchFamily="34" charset="0"/>
                    <a:sym typeface="Wingdings" panose="05000000000000000000" pitchFamily="2" charset="2"/>
                  </a:rPr>
                  <a:t>193.6</a:t>
                </a:r>
                <a:r>
                  <a:rPr lang="zh-TW" altLang="en-US" sz="2000">
                    <a:latin typeface="標楷體" panose="03000509000000000000" pitchFamily="65" charset="-120"/>
                    <a:ea typeface="標楷體" panose="03000509000000000000" pitchFamily="65" charset="-120"/>
                    <a:cs typeface="Arial" panose="020B0604020202020204" pitchFamily="34" charset="0"/>
                    <a:sym typeface="Wingdings" panose="05000000000000000000" pitchFamily="2" charset="2"/>
                  </a:rPr>
                  <a:t>百萬電子伏特能量</a:t>
                </a:r>
              </a:p>
              <a:p>
                <a:endParaRPr lang="en-US" altLang="zh-TW" sz="2000">
                  <a:latin typeface="標楷體" panose="03000509000000000000" pitchFamily="65" charset="-120"/>
                  <a:ea typeface="標楷體" panose="03000509000000000000" pitchFamily="65" charset="-120"/>
                  <a:cs typeface="Arial" panose="020B0604020202020204" pitchFamily="34" charset="0"/>
                  <a:sym typeface="Wingdings" panose="05000000000000000000" pitchFamily="2" charset="2"/>
                </a:endParaRPr>
              </a:p>
            </p:txBody>
          </p:sp>
        </p:grpSp>
        <p:sp>
          <p:nvSpPr>
            <p:cNvPr id="286846" name="Rectangle 6"/>
            <p:cNvSpPr>
              <a:spLocks noChangeArrowheads="1"/>
            </p:cNvSpPr>
            <p:nvPr/>
          </p:nvSpPr>
          <p:spPr bwMode="auto">
            <a:xfrm>
              <a:off x="4948270" y="1500174"/>
              <a:ext cx="623862"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12700" tIns="12700" rIns="12700" bIns="12700"/>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r>
                <a:rPr lang="zh-TW" altLang="en-US" sz="2000">
                  <a:latin typeface="標楷體" panose="03000509000000000000" pitchFamily="65" charset="-120"/>
                  <a:ea typeface="標楷體" panose="03000509000000000000" pitchFamily="65" charset="-120"/>
                </a:rPr>
                <a:t>中子</a:t>
              </a:r>
            </a:p>
          </p:txBody>
        </p:sp>
        <p:sp>
          <p:nvSpPr>
            <p:cNvPr id="286847" name="Rectangle 6"/>
            <p:cNvSpPr>
              <a:spLocks noChangeArrowheads="1"/>
            </p:cNvSpPr>
            <p:nvPr/>
          </p:nvSpPr>
          <p:spPr bwMode="auto">
            <a:xfrm>
              <a:off x="4786314" y="3143248"/>
              <a:ext cx="623862"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12700" tIns="12700" rIns="12700" bIns="12700"/>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r>
                <a:rPr lang="zh-TW" altLang="en-US" sz="2000">
                  <a:latin typeface="標楷體" panose="03000509000000000000" pitchFamily="65" charset="-120"/>
                  <a:ea typeface="標楷體" panose="03000509000000000000" pitchFamily="65" charset="-120"/>
                </a:rPr>
                <a:t>中子</a:t>
              </a:r>
            </a:p>
          </p:txBody>
        </p:sp>
      </p:grpSp>
      <p:sp>
        <p:nvSpPr>
          <p:cNvPr id="286848" name="Text Box 6"/>
          <p:cNvSpPr txBox="1">
            <a:spLocks noChangeArrowheads="1"/>
          </p:cNvSpPr>
          <p:nvPr/>
        </p:nvSpPr>
        <p:spPr bwMode="auto">
          <a:xfrm>
            <a:off x="5310188" y="5214938"/>
            <a:ext cx="5357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algn="ctr" eaLnBrk="1" hangingPunct="1"/>
            <a:r>
              <a:rPr lang="en-US" altLang="zh-TW" sz="1800" b="1">
                <a:latin typeface="標楷體" panose="03000509000000000000" pitchFamily="65" charset="-120"/>
                <a:ea typeface="標楷體" panose="03000509000000000000" pitchFamily="65" charset="-120"/>
              </a:rPr>
              <a:t>~ 200 MeV / Fission  = 3.20 x 10</a:t>
            </a:r>
            <a:r>
              <a:rPr lang="en-US" altLang="zh-TW" sz="1800" b="1" baseline="30000">
                <a:latin typeface="標楷體" panose="03000509000000000000" pitchFamily="65" charset="-120"/>
                <a:ea typeface="標楷體" panose="03000509000000000000" pitchFamily="65" charset="-120"/>
              </a:rPr>
              <a:t> –11</a:t>
            </a:r>
            <a:r>
              <a:rPr lang="en-US" altLang="zh-TW" sz="1800" b="1">
                <a:latin typeface="標楷體" panose="03000509000000000000" pitchFamily="65" charset="-120"/>
                <a:ea typeface="標楷體" panose="03000509000000000000" pitchFamily="65" charset="-120"/>
              </a:rPr>
              <a:t> W – sec</a:t>
            </a:r>
          </a:p>
          <a:p>
            <a:pPr algn="ctr" eaLnBrk="1" hangingPunct="1"/>
            <a:r>
              <a:rPr lang="en-US" altLang="zh-TW" sz="1800" b="1">
                <a:latin typeface="標楷體" panose="03000509000000000000" pitchFamily="65" charset="-120"/>
                <a:ea typeface="標楷體" panose="03000509000000000000" pitchFamily="65" charset="-120"/>
              </a:rPr>
              <a:t>1</a:t>
            </a:r>
            <a:r>
              <a:rPr lang="zh-TW" altLang="en-US" sz="1800" b="1">
                <a:latin typeface="標楷體" panose="03000509000000000000" pitchFamily="65" charset="-120"/>
                <a:ea typeface="標楷體" panose="03000509000000000000" pitchFamily="65" charset="-120"/>
              </a:rPr>
              <a:t>克鈾的分裂可產生 </a:t>
            </a:r>
            <a:r>
              <a:rPr lang="en-US" altLang="zh-TW" sz="1800" b="1">
                <a:latin typeface="標楷體" panose="03000509000000000000" pitchFamily="65" charset="-120"/>
                <a:ea typeface="標楷體" panose="03000509000000000000" pitchFamily="65" charset="-120"/>
              </a:rPr>
              <a:t>960 </a:t>
            </a:r>
            <a:r>
              <a:rPr lang="zh-TW" altLang="en-US" sz="1800" b="1">
                <a:latin typeface="標楷體" panose="03000509000000000000" pitchFamily="65" charset="-120"/>
                <a:ea typeface="標楷體" panose="03000509000000000000" pitchFamily="65" charset="-120"/>
              </a:rPr>
              <a:t>千瓦</a:t>
            </a:r>
            <a:r>
              <a:rPr lang="en-US" altLang="zh-TW" sz="1800" b="1">
                <a:latin typeface="標楷體" panose="03000509000000000000" pitchFamily="65" charset="-120"/>
                <a:ea typeface="標楷體" panose="03000509000000000000" pitchFamily="65" charset="-120"/>
              </a:rPr>
              <a:t>-</a:t>
            </a:r>
            <a:r>
              <a:rPr lang="zh-TW" altLang="en-US" sz="1800" b="1">
                <a:latin typeface="標楷體" panose="03000509000000000000" pitchFamily="65" charset="-120"/>
                <a:ea typeface="標楷體" panose="03000509000000000000" pitchFamily="65" charset="-120"/>
              </a:rPr>
              <a:t>天的能量</a:t>
            </a:r>
          </a:p>
          <a:p>
            <a:pPr algn="ctr" eaLnBrk="1" hangingPunct="1"/>
            <a:r>
              <a:rPr lang="zh-TW" altLang="en-US" sz="1800" b="1">
                <a:latin typeface="標楷體" panose="03000509000000000000" pitchFamily="65" charset="-120"/>
                <a:ea typeface="標楷體" panose="03000509000000000000" pitchFamily="65" charset="-120"/>
              </a:rPr>
              <a:t>相當於</a:t>
            </a:r>
            <a:r>
              <a:rPr lang="en-US" altLang="zh-TW" sz="1800" b="1">
                <a:latin typeface="標楷體" panose="03000509000000000000" pitchFamily="65" charset="-120"/>
                <a:ea typeface="標楷體" panose="03000509000000000000" pitchFamily="65" charset="-120"/>
              </a:rPr>
              <a:t>3 </a:t>
            </a:r>
            <a:r>
              <a:rPr lang="zh-TW" altLang="en-US" sz="1800" b="1">
                <a:latin typeface="標楷體" panose="03000509000000000000" pitchFamily="65" charset="-120"/>
                <a:ea typeface="標楷體" panose="03000509000000000000" pitchFamily="65" charset="-120"/>
              </a:rPr>
              <a:t>噸的煤 或 </a:t>
            </a:r>
            <a:r>
              <a:rPr lang="en-US" altLang="zh-TW" sz="1800" b="1">
                <a:latin typeface="標楷體" panose="03000509000000000000" pitchFamily="65" charset="-120"/>
                <a:ea typeface="標楷體" panose="03000509000000000000" pitchFamily="65" charset="-120"/>
              </a:rPr>
              <a:t>600 </a:t>
            </a:r>
            <a:r>
              <a:rPr lang="zh-TW" altLang="en-US" sz="1800" b="1">
                <a:latin typeface="標楷體" panose="03000509000000000000" pitchFamily="65" charset="-120"/>
                <a:ea typeface="標楷體" panose="03000509000000000000" pitchFamily="65" charset="-120"/>
              </a:rPr>
              <a:t>加崙的汽油</a:t>
            </a:r>
          </a:p>
          <a:p>
            <a:pPr algn="ctr" eaLnBrk="1" hangingPunct="1"/>
            <a:r>
              <a:rPr lang="en-US" altLang="zh-TW" sz="1800" b="1">
                <a:latin typeface="標楷體" panose="03000509000000000000" pitchFamily="65" charset="-120"/>
                <a:ea typeface="標楷體" panose="03000509000000000000" pitchFamily="65" charset="-120"/>
              </a:rPr>
              <a:t>1</a:t>
            </a:r>
            <a:r>
              <a:rPr lang="zh-TW" altLang="en-US" sz="1800" b="1">
                <a:latin typeface="標楷體" panose="03000509000000000000" pitchFamily="65" charset="-120"/>
                <a:ea typeface="標楷體" panose="03000509000000000000" pitchFamily="65" charset="-120"/>
              </a:rPr>
              <a:t>公斤鈾的分裂相當於</a:t>
            </a:r>
            <a:r>
              <a:rPr lang="en-US" altLang="zh-TW" sz="1800" b="1">
                <a:latin typeface="標楷體" panose="03000509000000000000" pitchFamily="65" charset="-120"/>
                <a:ea typeface="標楷體" panose="03000509000000000000" pitchFamily="65" charset="-120"/>
              </a:rPr>
              <a:t>16000</a:t>
            </a:r>
            <a:r>
              <a:rPr lang="zh-TW" altLang="en-US" sz="1800" b="1">
                <a:latin typeface="標楷體" panose="03000509000000000000" pitchFamily="65" charset="-120"/>
                <a:ea typeface="標楷體" panose="03000509000000000000" pitchFamily="65" charset="-120"/>
              </a:rPr>
              <a:t>噸的黃色炸藥</a:t>
            </a:r>
          </a:p>
        </p:txBody>
      </p:sp>
      <p:graphicFrame>
        <p:nvGraphicFramePr>
          <p:cNvPr id="136" name="Group 10"/>
          <p:cNvGraphicFramePr>
            <a:graphicFrameLocks noGrp="1"/>
          </p:cNvGraphicFramePr>
          <p:nvPr>
            <p:ph sz="quarter" idx="4294967295"/>
          </p:nvPr>
        </p:nvGraphicFramePr>
        <p:xfrm>
          <a:off x="2284170" y="2841894"/>
          <a:ext cx="4990800" cy="2728255"/>
        </p:xfrm>
        <a:graphic>
          <a:graphicData uri="http://schemas.openxmlformats.org/drawingml/2006/table">
            <a:tbl>
              <a:tblPr>
                <a:tableStyleId>{306799F8-075E-4A3A-A7F6-7FBC6576F1A4}</a:tableStyleId>
              </a:tblPr>
              <a:tblGrid>
                <a:gridCol w="2947388">
                  <a:extLst>
                    <a:ext uri="{9D8B030D-6E8A-4147-A177-3AD203B41FA5}">
                      <a16:colId xmlns:a16="http://schemas.microsoft.com/office/drawing/2014/main" val="20000"/>
                    </a:ext>
                  </a:extLst>
                </a:gridCol>
                <a:gridCol w="2043412">
                  <a:extLst>
                    <a:ext uri="{9D8B030D-6E8A-4147-A177-3AD203B41FA5}">
                      <a16:colId xmlns:a16="http://schemas.microsoft.com/office/drawing/2014/main" val="20001"/>
                    </a:ext>
                  </a:extLst>
                </a:gridCol>
              </a:tblGrid>
              <a:tr h="545651">
                <a:tc>
                  <a:txBody>
                    <a:bodyPr/>
                    <a:lstStyle/>
                    <a:p>
                      <a:pPr marL="0" marR="0" lvl="0" indent="0" algn="ctr" defTabSz="946150" rtl="0" eaLnBrk="1" fontAlgn="ctr" latinLnBrk="0" hangingPunct="1">
                        <a:lnSpc>
                          <a:spcPct val="150000"/>
                        </a:lnSpc>
                        <a:spcBef>
                          <a:spcPct val="20000"/>
                        </a:spcBef>
                        <a:spcAft>
                          <a:spcPct val="0"/>
                        </a:spcAft>
                        <a:buClrTx/>
                        <a:buSzTx/>
                        <a:buFontTx/>
                        <a:buNone/>
                        <a:tabLst/>
                      </a:pPr>
                      <a:r>
                        <a:rPr kumimoji="1" lang="zh-TW" altLang="en-US" sz="2000" b="1" u="none" strike="noStrike" cap="none" normalizeH="0" baseline="0" dirty="0" smtClean="0">
                          <a:ln>
                            <a:noFill/>
                          </a:ln>
                          <a:solidFill>
                            <a:srgbClr val="7030A0"/>
                          </a:solidFill>
                          <a:effectLst/>
                          <a:latin typeface="微軟正黑體" pitchFamily="34" charset="-120"/>
                          <a:ea typeface="微軟正黑體" pitchFamily="34" charset="-120"/>
                        </a:rPr>
                        <a:t>燃料量</a:t>
                      </a:r>
                      <a:endParaRPr kumimoji="1" lang="zh-TW" altLang="en-US" sz="2000" b="1" i="0" u="none" strike="noStrike" cap="none" normalizeH="0" baseline="0" dirty="0" smtClean="0">
                        <a:ln>
                          <a:noFill/>
                        </a:ln>
                        <a:solidFill>
                          <a:srgbClr val="7030A0"/>
                        </a:solidFill>
                        <a:effectLst/>
                        <a:latin typeface="微軟正黑體" pitchFamily="34" charset="-120"/>
                        <a:ea typeface="微軟正黑體" pitchFamily="34" charset="-120"/>
                      </a:endParaRPr>
                    </a:p>
                  </a:txBody>
                  <a:tcPr marL="88814" marR="88814" marT="40135" marB="40135"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a:lightRig rig="flood" dir="t"/>
                    </a:cell3D>
                  </a:tcPr>
                </a:tc>
                <a:tc>
                  <a:txBody>
                    <a:bodyPr/>
                    <a:lstStyle/>
                    <a:p>
                      <a:pPr marL="0" marR="0" lvl="0" indent="0" algn="ctr" defTabSz="946150" rtl="0" eaLnBrk="1" fontAlgn="ctr" latinLnBrk="0" hangingPunct="1">
                        <a:lnSpc>
                          <a:spcPct val="150000"/>
                        </a:lnSpc>
                        <a:spcBef>
                          <a:spcPct val="20000"/>
                        </a:spcBef>
                        <a:spcAft>
                          <a:spcPct val="0"/>
                        </a:spcAft>
                        <a:buClrTx/>
                        <a:buSzTx/>
                        <a:buFontTx/>
                        <a:buNone/>
                        <a:tabLst/>
                      </a:pPr>
                      <a:r>
                        <a:rPr kumimoji="1" lang="zh-TW" altLang="en-US" sz="2000" b="1" u="none" strike="noStrike" cap="none" normalizeH="0" baseline="0" dirty="0" smtClean="0">
                          <a:ln>
                            <a:noFill/>
                          </a:ln>
                          <a:solidFill>
                            <a:srgbClr val="7030A0"/>
                          </a:solidFill>
                          <a:effectLst/>
                          <a:latin typeface="微軟正黑體" pitchFamily="34" charset="-120"/>
                          <a:ea typeface="微軟正黑體" pitchFamily="34" charset="-120"/>
                        </a:rPr>
                        <a:t>產生電力</a:t>
                      </a:r>
                      <a:r>
                        <a:rPr kumimoji="1" lang="en-US" altLang="zh-TW" sz="2000" b="1" u="none" strike="noStrike" cap="none" normalizeH="0" baseline="0" dirty="0" smtClean="0">
                          <a:ln>
                            <a:noFill/>
                          </a:ln>
                          <a:solidFill>
                            <a:srgbClr val="7030A0"/>
                          </a:solidFill>
                          <a:effectLst/>
                          <a:latin typeface="微軟正黑體" pitchFamily="34" charset="-120"/>
                          <a:ea typeface="微軟正黑體" pitchFamily="34" charset="-120"/>
                        </a:rPr>
                        <a:t>(</a:t>
                      </a:r>
                      <a:r>
                        <a:rPr kumimoji="1" lang="zh-TW" altLang="en-US" sz="2000" b="1" u="none" strike="noStrike" cap="none" normalizeH="0" baseline="0" dirty="0" smtClean="0">
                          <a:ln>
                            <a:noFill/>
                          </a:ln>
                          <a:solidFill>
                            <a:srgbClr val="7030A0"/>
                          </a:solidFill>
                          <a:effectLst/>
                          <a:latin typeface="微軟正黑體" pitchFamily="34" charset="-120"/>
                          <a:ea typeface="微軟正黑體" pitchFamily="34" charset="-120"/>
                        </a:rPr>
                        <a:t>度</a:t>
                      </a:r>
                      <a:r>
                        <a:rPr kumimoji="1" lang="en-US" altLang="zh-TW" sz="2000" b="1" u="none" strike="noStrike" cap="none" normalizeH="0" baseline="0" dirty="0" smtClean="0">
                          <a:ln>
                            <a:noFill/>
                          </a:ln>
                          <a:solidFill>
                            <a:srgbClr val="7030A0"/>
                          </a:solidFill>
                          <a:effectLst/>
                          <a:latin typeface="微軟正黑體" pitchFamily="34" charset="-120"/>
                          <a:ea typeface="微軟正黑體" pitchFamily="34" charset="-120"/>
                        </a:rPr>
                        <a:t>)</a:t>
                      </a:r>
                      <a:endParaRPr kumimoji="1" lang="zh-TW" altLang="en-US" sz="2000" b="1" i="0" u="none" strike="noStrike" cap="none" normalizeH="0" baseline="0" dirty="0" smtClean="0">
                        <a:ln>
                          <a:noFill/>
                        </a:ln>
                        <a:solidFill>
                          <a:srgbClr val="7030A0"/>
                        </a:solidFill>
                        <a:effectLst/>
                        <a:latin typeface="微軟正黑體" pitchFamily="34" charset="-120"/>
                        <a:ea typeface="微軟正黑體" pitchFamily="34" charset="-120"/>
                      </a:endParaRPr>
                    </a:p>
                  </a:txBody>
                  <a:tcPr marL="88814" marR="88814" marT="40135" marB="40135"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0"/>
                  </a:ext>
                </a:extLst>
              </a:tr>
              <a:tr h="545651">
                <a:tc>
                  <a:txBody>
                    <a:bodyPr/>
                    <a:lstStyle/>
                    <a:p>
                      <a:pPr marL="0" marR="0" lvl="0" indent="0" algn="ctr" defTabSz="946150" rtl="0" eaLnBrk="1" fontAlgn="ctr" latinLnBrk="0" hangingPunct="1">
                        <a:lnSpc>
                          <a:spcPct val="150000"/>
                        </a:lnSpc>
                        <a:spcBef>
                          <a:spcPct val="20000"/>
                        </a:spcBef>
                        <a:spcAft>
                          <a:spcPct val="0"/>
                        </a:spcAft>
                        <a:buClrTx/>
                        <a:buSzTx/>
                        <a:buFontTx/>
                        <a:buNone/>
                        <a:tabLst/>
                      </a:pPr>
                      <a:r>
                        <a:rPr kumimoji="1" lang="en-US" altLang="zh-TW" sz="2000" u="none" strike="noStrike" cap="none" normalizeH="0" baseline="0" smtClean="0">
                          <a:ln>
                            <a:noFill/>
                          </a:ln>
                          <a:solidFill>
                            <a:srgbClr val="7030A0"/>
                          </a:solidFill>
                          <a:effectLst/>
                          <a:latin typeface="微軟正黑體" pitchFamily="34" charset="-120"/>
                          <a:ea typeface="微軟正黑體" pitchFamily="34" charset="-120"/>
                        </a:rPr>
                        <a:t>1 </a:t>
                      </a:r>
                      <a:r>
                        <a:rPr kumimoji="1" lang="zh-TW" altLang="en-US" sz="2000" u="none" strike="noStrike" cap="none" normalizeH="0" baseline="0" smtClean="0">
                          <a:ln>
                            <a:noFill/>
                          </a:ln>
                          <a:solidFill>
                            <a:srgbClr val="7030A0"/>
                          </a:solidFill>
                          <a:effectLst/>
                          <a:latin typeface="微軟正黑體" pitchFamily="34" charset="-120"/>
                          <a:ea typeface="微軟正黑體" pitchFamily="34" charset="-120"/>
                        </a:rPr>
                        <a:t>噸</a:t>
                      </a:r>
                      <a:r>
                        <a:rPr kumimoji="1" lang="zh-TW" altLang="en-US" sz="2000" u="none" strike="noStrike" cap="none" normalizeH="0" baseline="0" dirty="0" smtClean="0">
                          <a:ln>
                            <a:noFill/>
                          </a:ln>
                          <a:solidFill>
                            <a:srgbClr val="7030A0"/>
                          </a:solidFill>
                          <a:effectLst/>
                          <a:latin typeface="微軟正黑體" pitchFamily="34" charset="-120"/>
                          <a:ea typeface="微軟正黑體" pitchFamily="34" charset="-120"/>
                        </a:rPr>
                        <a:t>煤</a:t>
                      </a:r>
                      <a:endParaRPr kumimoji="1" lang="zh-TW" altLang="en-US" sz="2000" b="0" i="0" u="none" strike="noStrike" cap="none" normalizeH="0" baseline="0" dirty="0" smtClean="0">
                        <a:ln>
                          <a:noFill/>
                        </a:ln>
                        <a:solidFill>
                          <a:srgbClr val="7030A0"/>
                        </a:solidFill>
                        <a:effectLst/>
                        <a:latin typeface="微軟正黑體" pitchFamily="34" charset="-120"/>
                        <a:ea typeface="微軟正黑體" pitchFamily="34" charset="-120"/>
                      </a:endParaRPr>
                    </a:p>
                  </a:txBody>
                  <a:tcPr marL="88814" marR="88814" marT="40135" marB="40135"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a:lightRig rig="flood" dir="t"/>
                    </a:cell3D>
                  </a:tcPr>
                </a:tc>
                <a:tc>
                  <a:txBody>
                    <a:bodyPr/>
                    <a:lstStyle/>
                    <a:p>
                      <a:pPr marL="0" marR="0" lvl="0" indent="0" algn="ctr" defTabSz="946150" rtl="0" eaLnBrk="1" fontAlgn="ctr" latinLnBrk="0" hangingPunct="1">
                        <a:lnSpc>
                          <a:spcPct val="150000"/>
                        </a:lnSpc>
                        <a:spcBef>
                          <a:spcPct val="20000"/>
                        </a:spcBef>
                        <a:spcAft>
                          <a:spcPct val="0"/>
                        </a:spcAft>
                        <a:buClrTx/>
                        <a:buSzTx/>
                        <a:buFontTx/>
                        <a:buNone/>
                        <a:tabLst/>
                      </a:pPr>
                      <a:r>
                        <a:rPr kumimoji="1" lang="en-US" altLang="zh-TW" sz="2000" u="none" strike="noStrike" cap="none" normalizeH="0" baseline="0" dirty="0" smtClean="0">
                          <a:ln>
                            <a:noFill/>
                          </a:ln>
                          <a:solidFill>
                            <a:srgbClr val="7030A0"/>
                          </a:solidFill>
                          <a:effectLst/>
                          <a:latin typeface="微軟正黑體" pitchFamily="34" charset="-120"/>
                          <a:ea typeface="微軟正黑體" pitchFamily="34" charset="-120"/>
                        </a:rPr>
                        <a:t>2,070</a:t>
                      </a:r>
                      <a:endParaRPr kumimoji="1" lang="zh-TW" altLang="en-US" sz="2000" b="0" i="0" u="none" strike="noStrike" cap="none" normalizeH="0" baseline="0" dirty="0" smtClean="0">
                        <a:ln>
                          <a:noFill/>
                        </a:ln>
                        <a:solidFill>
                          <a:srgbClr val="7030A0"/>
                        </a:solidFill>
                        <a:effectLst/>
                        <a:latin typeface="微軟正黑體" pitchFamily="34" charset="-120"/>
                        <a:ea typeface="微軟正黑體" pitchFamily="34" charset="-120"/>
                      </a:endParaRPr>
                    </a:p>
                  </a:txBody>
                  <a:tcPr marL="88814" marR="88814" marT="40135" marB="40135"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1"/>
                  </a:ext>
                </a:extLst>
              </a:tr>
              <a:tr h="545651">
                <a:tc>
                  <a:txBody>
                    <a:bodyPr/>
                    <a:lstStyle/>
                    <a:p>
                      <a:pPr marL="0" marR="0" lvl="0" indent="0" algn="ctr" defTabSz="946150" rtl="0" eaLnBrk="1" fontAlgn="ctr" latinLnBrk="0" hangingPunct="1">
                        <a:lnSpc>
                          <a:spcPct val="150000"/>
                        </a:lnSpc>
                        <a:spcBef>
                          <a:spcPct val="20000"/>
                        </a:spcBef>
                        <a:spcAft>
                          <a:spcPct val="0"/>
                        </a:spcAft>
                        <a:buClrTx/>
                        <a:buSzTx/>
                        <a:buFontTx/>
                        <a:buNone/>
                        <a:tabLst/>
                      </a:pPr>
                      <a:r>
                        <a:rPr kumimoji="1" lang="en-US" altLang="zh-TW" sz="2000" u="none" strike="noStrike" cap="none" normalizeH="0" baseline="0" smtClean="0">
                          <a:ln>
                            <a:noFill/>
                          </a:ln>
                          <a:solidFill>
                            <a:srgbClr val="7030A0"/>
                          </a:solidFill>
                          <a:effectLst/>
                          <a:latin typeface="微軟正黑體" pitchFamily="34" charset="-120"/>
                          <a:ea typeface="微軟正黑體" pitchFamily="34" charset="-120"/>
                        </a:rPr>
                        <a:t>1 </a:t>
                      </a:r>
                      <a:r>
                        <a:rPr kumimoji="1" lang="zh-TW" altLang="en-US" sz="2000" u="none" strike="noStrike" cap="none" normalizeH="0" baseline="0" smtClean="0">
                          <a:ln>
                            <a:noFill/>
                          </a:ln>
                          <a:solidFill>
                            <a:srgbClr val="7030A0"/>
                          </a:solidFill>
                          <a:effectLst/>
                          <a:latin typeface="微軟正黑體" pitchFamily="34" charset="-120"/>
                          <a:ea typeface="微軟正黑體" pitchFamily="34" charset="-120"/>
                        </a:rPr>
                        <a:t>桶</a:t>
                      </a:r>
                      <a:r>
                        <a:rPr kumimoji="1" lang="zh-TW" altLang="en-US" sz="2000" u="none" strike="noStrike" cap="none" normalizeH="0" baseline="0" dirty="0" smtClean="0">
                          <a:ln>
                            <a:noFill/>
                          </a:ln>
                          <a:solidFill>
                            <a:srgbClr val="7030A0"/>
                          </a:solidFill>
                          <a:effectLst/>
                          <a:latin typeface="微軟正黑體" pitchFamily="34" charset="-120"/>
                          <a:ea typeface="微軟正黑體" pitchFamily="34" charset="-120"/>
                        </a:rPr>
                        <a:t>原油</a:t>
                      </a:r>
                      <a:endParaRPr kumimoji="1" lang="zh-TW" altLang="en-US" sz="2000" b="0" i="0" u="none" strike="noStrike" cap="none" normalizeH="0" baseline="0" dirty="0" smtClean="0">
                        <a:ln>
                          <a:noFill/>
                        </a:ln>
                        <a:solidFill>
                          <a:srgbClr val="7030A0"/>
                        </a:solidFill>
                        <a:effectLst/>
                        <a:latin typeface="微軟正黑體" pitchFamily="34" charset="-120"/>
                        <a:ea typeface="微軟正黑體" pitchFamily="34" charset="-120"/>
                      </a:endParaRPr>
                    </a:p>
                  </a:txBody>
                  <a:tcPr marL="88814" marR="88814" marT="40135" marB="40135"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a:lightRig rig="flood" dir="t"/>
                    </a:cell3D>
                  </a:tcPr>
                </a:tc>
                <a:tc>
                  <a:txBody>
                    <a:bodyPr/>
                    <a:lstStyle/>
                    <a:p>
                      <a:pPr marL="0" marR="0" lvl="0" indent="0" algn="ctr" defTabSz="946150" rtl="0" eaLnBrk="1" fontAlgn="ctr" latinLnBrk="0" hangingPunct="1">
                        <a:lnSpc>
                          <a:spcPct val="150000"/>
                        </a:lnSpc>
                        <a:spcBef>
                          <a:spcPct val="20000"/>
                        </a:spcBef>
                        <a:spcAft>
                          <a:spcPct val="0"/>
                        </a:spcAft>
                        <a:buClrTx/>
                        <a:buSzTx/>
                        <a:buFontTx/>
                        <a:buNone/>
                        <a:tabLst/>
                      </a:pPr>
                      <a:r>
                        <a:rPr kumimoji="1" lang="en-US" altLang="zh-TW" sz="2000" u="none" strike="noStrike" cap="none" normalizeH="0" baseline="0" smtClean="0">
                          <a:ln>
                            <a:noFill/>
                          </a:ln>
                          <a:solidFill>
                            <a:srgbClr val="7030A0"/>
                          </a:solidFill>
                          <a:effectLst/>
                          <a:latin typeface="微軟正黑體" pitchFamily="34" charset="-120"/>
                          <a:ea typeface="微軟正黑體" pitchFamily="34" charset="-120"/>
                        </a:rPr>
                        <a:t> 580</a:t>
                      </a:r>
                      <a:endParaRPr kumimoji="1" lang="zh-TW" altLang="en-US" sz="2000" b="0" i="0" u="none" strike="noStrike" cap="none" normalizeH="0" baseline="0" dirty="0" smtClean="0">
                        <a:ln>
                          <a:noFill/>
                        </a:ln>
                        <a:solidFill>
                          <a:srgbClr val="7030A0"/>
                        </a:solidFill>
                        <a:effectLst/>
                        <a:latin typeface="微軟正黑體" pitchFamily="34" charset="-120"/>
                        <a:ea typeface="微軟正黑體" pitchFamily="34" charset="-120"/>
                      </a:endParaRPr>
                    </a:p>
                  </a:txBody>
                  <a:tcPr marL="88814" marR="88814" marT="40135" marB="40135"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2"/>
                  </a:ext>
                </a:extLst>
              </a:tr>
              <a:tr h="545651">
                <a:tc>
                  <a:txBody>
                    <a:bodyPr/>
                    <a:lstStyle/>
                    <a:p>
                      <a:pPr marL="0" marR="0" lvl="0" indent="0" algn="ctr" defTabSz="946150" rtl="0" eaLnBrk="1" fontAlgn="ctr" latinLnBrk="0" hangingPunct="1">
                        <a:lnSpc>
                          <a:spcPct val="150000"/>
                        </a:lnSpc>
                        <a:spcBef>
                          <a:spcPct val="20000"/>
                        </a:spcBef>
                        <a:spcAft>
                          <a:spcPct val="0"/>
                        </a:spcAft>
                        <a:buClrTx/>
                        <a:buSzTx/>
                        <a:buFontTx/>
                        <a:buNone/>
                        <a:tabLst/>
                      </a:pPr>
                      <a:r>
                        <a:rPr kumimoji="1" lang="en-US" altLang="zh-TW" sz="2000" u="none" strike="noStrike" cap="none" normalizeH="0" baseline="0" smtClean="0">
                          <a:ln>
                            <a:noFill/>
                          </a:ln>
                          <a:solidFill>
                            <a:srgbClr val="7030A0"/>
                          </a:solidFill>
                          <a:effectLst/>
                          <a:latin typeface="微軟正黑體" pitchFamily="34" charset="-120"/>
                          <a:ea typeface="微軟正黑體" pitchFamily="34" charset="-120"/>
                        </a:rPr>
                        <a:t>1 </a:t>
                      </a:r>
                      <a:r>
                        <a:rPr kumimoji="1" lang="zh-TW" altLang="en-US" sz="2000" u="none" strike="noStrike" cap="none" normalizeH="0" baseline="0" smtClean="0">
                          <a:ln>
                            <a:noFill/>
                          </a:ln>
                          <a:solidFill>
                            <a:srgbClr val="7030A0"/>
                          </a:solidFill>
                          <a:effectLst/>
                          <a:latin typeface="微軟正黑體" pitchFamily="34" charset="-120"/>
                          <a:ea typeface="微軟正黑體" pitchFamily="34" charset="-120"/>
                        </a:rPr>
                        <a:t>立方米</a:t>
                      </a:r>
                      <a:r>
                        <a:rPr kumimoji="1" lang="zh-TW" altLang="en-US" sz="2000" u="none" strike="noStrike" cap="none" normalizeH="0" baseline="0" dirty="0" smtClean="0">
                          <a:ln>
                            <a:noFill/>
                          </a:ln>
                          <a:solidFill>
                            <a:srgbClr val="7030A0"/>
                          </a:solidFill>
                          <a:effectLst/>
                          <a:latin typeface="微軟正黑體" pitchFamily="34" charset="-120"/>
                          <a:ea typeface="微軟正黑體" pitchFamily="34" charset="-120"/>
                        </a:rPr>
                        <a:t>天然氣</a:t>
                      </a:r>
                      <a:endParaRPr kumimoji="1" lang="zh-TW" altLang="en-US" sz="2000" b="0" i="0" u="none" strike="noStrike" cap="none" normalizeH="0" baseline="0" dirty="0" smtClean="0">
                        <a:ln>
                          <a:noFill/>
                        </a:ln>
                        <a:solidFill>
                          <a:srgbClr val="7030A0"/>
                        </a:solidFill>
                        <a:effectLst/>
                        <a:latin typeface="微軟正黑體" pitchFamily="34" charset="-120"/>
                        <a:ea typeface="微軟正黑體" pitchFamily="34" charset="-120"/>
                      </a:endParaRPr>
                    </a:p>
                  </a:txBody>
                  <a:tcPr marL="88814" marR="88814" marT="40135" marB="40135"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a:lightRig rig="flood" dir="t"/>
                    </a:cell3D>
                  </a:tcPr>
                </a:tc>
                <a:tc>
                  <a:txBody>
                    <a:bodyPr/>
                    <a:lstStyle/>
                    <a:p>
                      <a:pPr marL="0" marR="0" lvl="0" indent="0" algn="ctr" defTabSz="946150" rtl="0" eaLnBrk="1" fontAlgn="ctr" latinLnBrk="0" hangingPunct="1">
                        <a:lnSpc>
                          <a:spcPct val="150000"/>
                        </a:lnSpc>
                        <a:spcBef>
                          <a:spcPct val="20000"/>
                        </a:spcBef>
                        <a:spcAft>
                          <a:spcPct val="0"/>
                        </a:spcAft>
                        <a:buClrTx/>
                        <a:buSzTx/>
                        <a:buFontTx/>
                        <a:buNone/>
                        <a:tabLst/>
                      </a:pPr>
                      <a:r>
                        <a:rPr kumimoji="1" lang="en-US" altLang="zh-TW" sz="2000" u="none" strike="noStrike" cap="none" normalizeH="0" baseline="0" dirty="0" smtClean="0">
                          <a:ln>
                            <a:noFill/>
                          </a:ln>
                          <a:solidFill>
                            <a:srgbClr val="7030A0"/>
                          </a:solidFill>
                          <a:effectLst/>
                          <a:latin typeface="微軟正黑體" pitchFamily="34" charset="-120"/>
                          <a:ea typeface="微軟正黑體" pitchFamily="34" charset="-120"/>
                        </a:rPr>
                        <a:t>   0.1 </a:t>
                      </a:r>
                      <a:endParaRPr kumimoji="1" lang="zh-TW" altLang="en-US" sz="2000" b="0" i="0" u="none" strike="noStrike" cap="none" normalizeH="0" baseline="0" dirty="0" smtClean="0">
                        <a:ln>
                          <a:noFill/>
                        </a:ln>
                        <a:solidFill>
                          <a:srgbClr val="7030A0"/>
                        </a:solidFill>
                        <a:effectLst/>
                        <a:latin typeface="微軟正黑體" pitchFamily="34" charset="-120"/>
                        <a:ea typeface="微軟正黑體" pitchFamily="34" charset="-120"/>
                      </a:endParaRPr>
                    </a:p>
                  </a:txBody>
                  <a:tcPr marL="88814" marR="88814" marT="40135" marB="40135"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3"/>
                  </a:ext>
                </a:extLst>
              </a:tr>
              <a:tr h="545651">
                <a:tc>
                  <a:txBody>
                    <a:bodyPr/>
                    <a:lstStyle/>
                    <a:p>
                      <a:pPr marL="0" marR="0" lvl="0" indent="0" algn="ctr" defTabSz="946150" rtl="0" eaLnBrk="1" fontAlgn="ctr" latinLnBrk="0" hangingPunct="1">
                        <a:lnSpc>
                          <a:spcPct val="150000"/>
                        </a:lnSpc>
                        <a:spcBef>
                          <a:spcPct val="20000"/>
                        </a:spcBef>
                        <a:spcAft>
                          <a:spcPct val="0"/>
                        </a:spcAft>
                        <a:buClrTx/>
                        <a:buSzTx/>
                        <a:buFontTx/>
                        <a:buNone/>
                        <a:tabLst/>
                      </a:pPr>
                      <a:r>
                        <a:rPr kumimoji="1" lang="en-US" altLang="zh-TW" sz="2000" u="none" strike="noStrike" cap="none" normalizeH="0" baseline="0" dirty="0" smtClean="0">
                          <a:ln>
                            <a:noFill/>
                          </a:ln>
                          <a:solidFill>
                            <a:srgbClr val="7030A0"/>
                          </a:solidFill>
                          <a:effectLst/>
                          <a:latin typeface="微軟正黑體" pitchFamily="34" charset="-120"/>
                          <a:ea typeface="微軟正黑體" pitchFamily="34" charset="-120"/>
                        </a:rPr>
                        <a:t>1 </a:t>
                      </a:r>
                      <a:r>
                        <a:rPr kumimoji="1" lang="zh-TW" altLang="en-US" sz="2000" u="none" strike="noStrike" cap="none" normalizeH="0" baseline="0" dirty="0" smtClean="0">
                          <a:ln>
                            <a:noFill/>
                          </a:ln>
                          <a:solidFill>
                            <a:srgbClr val="7030A0"/>
                          </a:solidFill>
                          <a:effectLst/>
                          <a:latin typeface="微軟正黑體" pitchFamily="34" charset="-120"/>
                          <a:ea typeface="微軟正黑體" pitchFamily="34" charset="-120"/>
                        </a:rPr>
                        <a:t>粒核燃料丸</a:t>
                      </a:r>
                      <a:endParaRPr kumimoji="1" lang="zh-TW" altLang="en-US" sz="2000" b="0" i="0" u="none" strike="noStrike" cap="none" normalizeH="0" baseline="0" dirty="0" smtClean="0">
                        <a:ln>
                          <a:noFill/>
                        </a:ln>
                        <a:solidFill>
                          <a:srgbClr val="7030A0"/>
                        </a:solidFill>
                        <a:effectLst/>
                        <a:latin typeface="微軟正黑體" pitchFamily="34" charset="-120"/>
                        <a:ea typeface="微軟正黑體" pitchFamily="34" charset="-120"/>
                      </a:endParaRPr>
                    </a:p>
                  </a:txBody>
                  <a:tcPr marL="88814" marR="88814" marT="40135" marB="40135"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a:lightRig rig="flood" dir="t"/>
                    </a:cell3D>
                  </a:tcPr>
                </a:tc>
                <a:tc>
                  <a:txBody>
                    <a:bodyPr/>
                    <a:lstStyle/>
                    <a:p>
                      <a:pPr marL="0" marR="0" lvl="0" indent="0" algn="ctr" defTabSz="946150" rtl="0" eaLnBrk="1" fontAlgn="ctr" latinLnBrk="0" hangingPunct="1">
                        <a:lnSpc>
                          <a:spcPct val="150000"/>
                        </a:lnSpc>
                        <a:spcBef>
                          <a:spcPct val="20000"/>
                        </a:spcBef>
                        <a:spcAft>
                          <a:spcPct val="0"/>
                        </a:spcAft>
                        <a:buClrTx/>
                        <a:buSzTx/>
                        <a:buFontTx/>
                        <a:buNone/>
                        <a:tabLst/>
                      </a:pPr>
                      <a:r>
                        <a:rPr kumimoji="1" lang="en-US" altLang="zh-TW" sz="2000" u="none" strike="noStrike" cap="none" normalizeH="0" baseline="0" dirty="0" smtClean="0">
                          <a:ln>
                            <a:noFill/>
                          </a:ln>
                          <a:solidFill>
                            <a:srgbClr val="7030A0"/>
                          </a:solidFill>
                          <a:effectLst/>
                          <a:latin typeface="微軟正黑體" pitchFamily="34" charset="-120"/>
                          <a:ea typeface="微軟正黑體" pitchFamily="34" charset="-120"/>
                        </a:rPr>
                        <a:t>2,044</a:t>
                      </a:r>
                      <a:endParaRPr kumimoji="1" lang="en-US" altLang="zh-TW" sz="2000" b="0" i="0" u="none" strike="noStrike" cap="none" normalizeH="0" baseline="0" dirty="0" smtClean="0">
                        <a:ln>
                          <a:noFill/>
                        </a:ln>
                        <a:solidFill>
                          <a:srgbClr val="7030A0"/>
                        </a:solidFill>
                        <a:effectLst/>
                        <a:latin typeface="微軟正黑體" pitchFamily="34" charset="-120"/>
                        <a:ea typeface="微軟正黑體" pitchFamily="34" charset="-120"/>
                      </a:endParaRPr>
                    </a:p>
                  </a:txBody>
                  <a:tcPr marL="88814" marR="88814" marT="40135" marB="40135"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val="10004"/>
                  </a:ext>
                </a:extLst>
              </a:tr>
            </a:tbl>
          </a:graphicData>
        </a:graphic>
      </p:graphicFrame>
      <p:pic>
        <p:nvPicPr>
          <p:cNvPr id="137" name="Picture 30" descr="08"/>
          <p:cNvPicPr>
            <a:picLocks noChangeAspect="1" noChangeArrowheads="1"/>
          </p:cNvPicPr>
          <p:nvPr/>
        </p:nvPicPr>
        <p:blipFill>
          <a:blip r:embed="rId4" cstate="print"/>
          <a:srcRect/>
          <a:stretch>
            <a:fillRect/>
          </a:stretch>
        </p:blipFill>
        <p:spPr bwMode="auto">
          <a:xfrm>
            <a:off x="7326322" y="4440242"/>
            <a:ext cx="2472044" cy="2205585"/>
          </a:xfrm>
          <a:prstGeom prst="rect">
            <a:avLst/>
          </a:prstGeom>
          <a:ln>
            <a:noFill/>
          </a:ln>
          <a:effectLst>
            <a:softEdge rad="112500"/>
          </a:effectLst>
        </p:spPr>
      </p:pic>
      <p:sp>
        <p:nvSpPr>
          <p:cNvPr id="286851" name="標題 4"/>
          <p:cNvSpPr>
            <a:spLocks/>
          </p:cNvSpPr>
          <p:nvPr/>
        </p:nvSpPr>
        <p:spPr bwMode="auto">
          <a:xfrm>
            <a:off x="1269776" y="511859"/>
            <a:ext cx="6850968" cy="792162"/>
          </a:xfrm>
          <a:prstGeom prst="rect">
            <a:avLst/>
          </a:prstGeom>
          <a:gradFill rotWithShape="1">
            <a:gsLst>
              <a:gs pos="0">
                <a:schemeClr val="tx1"/>
              </a:gs>
              <a:gs pos="100000">
                <a:srgbClr val="33CCFF"/>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kumimoji="1" sz="4400">
                <a:solidFill>
                  <a:srgbClr val="FFC000"/>
                </a:solidFill>
                <a:latin typeface="Tahoma" panose="020B0604030504040204" pitchFamily="34" charset="0"/>
                <a:ea typeface="標楷體" panose="03000509000000000000" pitchFamily="65" charset="-120"/>
              </a:defRPr>
            </a:lvl1pPr>
            <a:lvl2pPr eaLnBrk="0" hangingPunct="0">
              <a:defRPr kumimoji="1" sz="4400">
                <a:solidFill>
                  <a:srgbClr val="FFC000"/>
                </a:solidFill>
                <a:latin typeface="Tahoma" panose="020B0604030504040204" pitchFamily="34" charset="0"/>
                <a:ea typeface="標楷體" panose="03000509000000000000" pitchFamily="65" charset="-120"/>
              </a:defRPr>
            </a:lvl2pPr>
            <a:lvl3pPr eaLnBrk="0" hangingPunct="0">
              <a:defRPr kumimoji="1" sz="4400">
                <a:solidFill>
                  <a:srgbClr val="FFC000"/>
                </a:solidFill>
                <a:latin typeface="Tahoma" panose="020B0604030504040204" pitchFamily="34" charset="0"/>
                <a:ea typeface="標楷體" panose="03000509000000000000" pitchFamily="65" charset="-120"/>
              </a:defRPr>
            </a:lvl3pPr>
            <a:lvl4pPr eaLnBrk="0" hangingPunct="0">
              <a:defRPr kumimoji="1" sz="4400">
                <a:solidFill>
                  <a:srgbClr val="FFC000"/>
                </a:solidFill>
                <a:latin typeface="Tahoma" panose="020B0604030504040204" pitchFamily="34" charset="0"/>
                <a:ea typeface="標楷體" panose="03000509000000000000" pitchFamily="65" charset="-120"/>
              </a:defRPr>
            </a:lvl4pPr>
            <a:lvl5pPr eaLnBrk="0" hangingPunct="0">
              <a:defRPr kumimoji="1" sz="4400">
                <a:solidFill>
                  <a:srgbClr val="FFC000"/>
                </a:solidFill>
                <a:latin typeface="Tahoma" panose="020B0604030504040204" pitchFamily="34" charset="0"/>
                <a:ea typeface="標楷體" panose="03000509000000000000" pitchFamily="65" charset="-120"/>
              </a:defRPr>
            </a:lvl5pPr>
            <a:lvl6pPr marL="4572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6pPr>
            <a:lvl7pPr marL="9144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7pPr>
            <a:lvl8pPr marL="13716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8pPr>
            <a:lvl9pPr marL="18288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9pPr>
          </a:lstStyle>
          <a:p>
            <a:r>
              <a:rPr lang="zh-TW" altLang="en-US" sz="4000" b="1">
                <a:solidFill>
                  <a:srgbClr val="FFFF00"/>
                </a:solidFill>
                <a:latin typeface="標楷體" panose="03000509000000000000" pitchFamily="65" charset="-120"/>
              </a:rPr>
              <a:t>核能發電的風險來自</a:t>
            </a:r>
            <a:r>
              <a:rPr lang="en-US" altLang="zh-TW" sz="4000" b="1">
                <a:solidFill>
                  <a:srgbClr val="FFFF00"/>
                </a:solidFill>
                <a:latin typeface="標楷體" panose="03000509000000000000" pitchFamily="65" charset="-120"/>
              </a:rPr>
              <a:t>…</a:t>
            </a:r>
            <a:endParaRPr lang="zh-TW" altLang="en-US" sz="4000" b="1">
              <a:solidFill>
                <a:srgbClr val="FFFF00"/>
              </a:solidFill>
              <a:latin typeface="標楷體" panose="03000509000000000000" pitchFamily="65" charset="-120"/>
            </a:endParaRPr>
          </a:p>
        </p:txBody>
      </p:sp>
      <p:sp>
        <p:nvSpPr>
          <p:cNvPr id="10" name="圓角矩形 9"/>
          <p:cNvSpPr>
            <a:spLocks noChangeArrowheads="1"/>
          </p:cNvSpPr>
          <p:nvPr/>
        </p:nvSpPr>
        <p:spPr bwMode="auto">
          <a:xfrm>
            <a:off x="1992314" y="1484313"/>
            <a:ext cx="5286375" cy="857250"/>
          </a:xfrm>
          <a:prstGeom prst="roundRect">
            <a:avLst>
              <a:gd name="adj" fmla="val 16667"/>
            </a:avLst>
          </a:prstGeom>
          <a:solidFill>
            <a:srgbClr val="FFFF99"/>
          </a:solidFill>
          <a:ln w="25400" algn="ctr">
            <a:solidFill>
              <a:schemeClr val="bg1"/>
            </a:solidFill>
            <a:round/>
            <a:headEnd/>
            <a:tailEnd/>
          </a:ln>
          <a:effectLst>
            <a:outerShdw dist="25400" dir="5400000" rotWithShape="0">
              <a:srgbClr val="000000">
                <a:alpha val="39999"/>
              </a:srgbClr>
            </a:outerShdw>
          </a:effectLst>
        </p:spPr>
        <p:txBody>
          <a:bodyPr anchor="ct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r>
              <a:rPr lang="en-US" altLang="zh-TW" sz="3200" b="1">
                <a:solidFill>
                  <a:srgbClr val="000099"/>
                </a:solidFill>
                <a:latin typeface="Gill Sans MT" panose="020B0502020104020203" pitchFamily="34" charset="0"/>
              </a:rPr>
              <a:t>1. </a:t>
            </a:r>
            <a:r>
              <a:rPr lang="zh-TW" altLang="en-US" sz="3200" b="1">
                <a:solidFill>
                  <a:srgbClr val="000099"/>
                </a:solidFill>
                <a:latin typeface="Gill Sans MT" panose="020B0502020104020203" pitchFamily="34" charset="0"/>
              </a:rPr>
              <a:t>所有能源中能量密度最高</a:t>
            </a:r>
          </a:p>
        </p:txBody>
      </p:sp>
      <p:sp>
        <p:nvSpPr>
          <p:cNvPr id="286853" name="AutoShape 133"/>
          <p:cNvSpPr>
            <a:spLocks noChangeArrowheads="1"/>
          </p:cNvSpPr>
          <p:nvPr/>
        </p:nvSpPr>
        <p:spPr bwMode="auto">
          <a:xfrm>
            <a:off x="1992313" y="5661025"/>
            <a:ext cx="539750" cy="971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FF0000"/>
              </a:gs>
            </a:gsLst>
            <a:lin ang="0" scaled="1"/>
          </a:gradFill>
          <a:ln w="9525">
            <a:solidFill>
              <a:srgbClr val="CCFFFF"/>
            </a:solidFill>
            <a:miter lim="800000"/>
            <a:headEnd/>
            <a:tailEnd/>
          </a:ln>
          <a:effectLst>
            <a:prstShdw prst="shdw17" dist="17961" dir="2700000">
              <a:srgbClr val="CCFFFF">
                <a:gamma/>
                <a:shade val="60000"/>
                <a:invGamma/>
              </a:srgbClr>
            </a:prstShdw>
          </a:effectLst>
        </p:spPr>
        <p:txBody>
          <a:bodyPr wrap="none" anchor="ctr"/>
          <a:lstStyle/>
          <a:p>
            <a:endParaRPr lang="zh-TW" altLang="en-US"/>
          </a:p>
        </p:txBody>
      </p:sp>
      <p:sp>
        <p:nvSpPr>
          <p:cNvPr id="286854" name="Text Box 134"/>
          <p:cNvSpPr txBox="1">
            <a:spLocks noChangeArrowheads="1"/>
          </p:cNvSpPr>
          <p:nvPr/>
        </p:nvSpPr>
        <p:spPr bwMode="auto">
          <a:xfrm>
            <a:off x="2711451" y="5661026"/>
            <a:ext cx="4321175" cy="101566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zh-TW" altLang="en-US" sz="2400" b="1">
                <a:solidFill>
                  <a:srgbClr val="FF0000"/>
                </a:solidFill>
                <a:latin typeface="Times New Roman" panose="02020603050405020304" pitchFamily="18" charset="0"/>
                <a:ea typeface="標楷體" panose="03000509000000000000" pitchFamily="65" charset="-120"/>
              </a:rPr>
              <a:t>能量密度</a:t>
            </a:r>
            <a:r>
              <a:rPr lang="en-US" altLang="zh-TW" b="1"/>
              <a:t>↗   </a:t>
            </a:r>
            <a:r>
              <a:rPr lang="zh-TW" altLang="en-US" sz="2400" b="1">
                <a:solidFill>
                  <a:srgbClr val="FF0000"/>
                </a:solidFill>
                <a:ea typeface="標楷體" panose="03000509000000000000" pitchFamily="65" charset="-120"/>
              </a:rPr>
              <a:t>能源供應穩定性</a:t>
            </a:r>
            <a:r>
              <a:rPr lang="en-US" altLang="zh-TW" b="1"/>
              <a:t>↗</a:t>
            </a:r>
            <a:endParaRPr lang="zh-TW" altLang="en-US" sz="2400" b="1">
              <a:solidFill>
                <a:srgbClr val="FF0000"/>
              </a:solidFill>
              <a:latin typeface="Times New Roman" panose="02020603050405020304" pitchFamily="18" charset="0"/>
              <a:ea typeface="標楷體" panose="03000509000000000000" pitchFamily="65" charset="-120"/>
            </a:endParaRPr>
          </a:p>
          <a:p>
            <a:pPr>
              <a:spcBef>
                <a:spcPct val="50000"/>
              </a:spcBef>
              <a:buFontTx/>
              <a:buChar char="•"/>
            </a:pPr>
            <a:r>
              <a:rPr lang="zh-TW" altLang="en-US" sz="2400" b="1">
                <a:solidFill>
                  <a:srgbClr val="FF0000"/>
                </a:solidFill>
                <a:latin typeface="Times New Roman" panose="02020603050405020304" pitchFamily="18" charset="0"/>
                <a:ea typeface="標楷體" panose="03000509000000000000" pitchFamily="65" charset="-120"/>
              </a:rPr>
              <a:t>但是    潛在的風險</a:t>
            </a:r>
            <a:r>
              <a:rPr lang="en-US" altLang="zh-TW" b="1"/>
              <a:t>↗</a:t>
            </a:r>
            <a:endParaRPr lang="zh-TW" altLang="en-US" b="1"/>
          </a:p>
        </p:txBody>
      </p:sp>
      <p:sp>
        <p:nvSpPr>
          <p:cNvPr id="286855" name="Text Box 121"/>
          <p:cNvSpPr txBox="1">
            <a:spLocks noChangeArrowheads="1"/>
          </p:cNvSpPr>
          <p:nvPr/>
        </p:nvSpPr>
        <p:spPr bwMode="auto">
          <a:xfrm>
            <a:off x="4754563" y="4005263"/>
            <a:ext cx="6207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r>
              <a:rPr lang="en-US" altLang="zh-TW" sz="2800" b="1">
                <a:solidFill>
                  <a:schemeClr val="accent2"/>
                </a:solidFill>
                <a:latin typeface="新細明體" panose="02020500000000000000" pitchFamily="18" charset="-120"/>
              </a:rPr>
              <a:t>× 4</a:t>
            </a:r>
            <a:endParaRPr lang="zh-TW" altLang="en-US" sz="2800" b="1">
              <a:solidFill>
                <a:schemeClr val="accent2"/>
              </a:solidFill>
              <a:latin typeface="新細明體" panose="02020500000000000000" pitchFamily="18" charset="-120"/>
            </a:endParaRPr>
          </a:p>
        </p:txBody>
      </p:sp>
      <p:sp>
        <p:nvSpPr>
          <p:cNvPr id="286856" name="Text Box 121"/>
          <p:cNvSpPr txBox="1">
            <a:spLocks noChangeArrowheads="1"/>
          </p:cNvSpPr>
          <p:nvPr/>
        </p:nvSpPr>
        <p:spPr bwMode="auto">
          <a:xfrm>
            <a:off x="4727575" y="4556125"/>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r>
              <a:rPr lang="en-US" altLang="zh-TW" sz="2400" b="1">
                <a:solidFill>
                  <a:schemeClr val="accent2"/>
                </a:solidFill>
                <a:latin typeface="新細明體" panose="02020500000000000000" pitchFamily="18" charset="-120"/>
              </a:rPr>
              <a:t>× 20,000</a:t>
            </a:r>
            <a:endParaRPr lang="zh-TW" altLang="en-US" sz="2400" b="1">
              <a:solidFill>
                <a:schemeClr val="accent2"/>
              </a:solidFill>
              <a:latin typeface="新細明體" panose="02020500000000000000" pitchFamily="18" charset="-120"/>
            </a:endParaRPr>
          </a:p>
        </p:txBody>
      </p:sp>
    </p:spTree>
    <p:extLst>
      <p:ext uri="{BB962C8B-B14F-4D97-AF65-F5344CB8AC3E}">
        <p14:creationId xmlns:p14="http://schemas.microsoft.com/office/powerpoint/2010/main" val="727188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blinds(horizontal)">
                                      <p:cBhvr>
                                        <p:cTn id="7" dur="500"/>
                                        <p:tgtEl>
                                          <p:spTgt spid="136"/>
                                        </p:tgtEl>
                                      </p:cBhvr>
                                    </p:animEffect>
                                  </p:childTnLst>
                                </p:cTn>
                              </p:par>
                              <p:par>
                                <p:cTn id="8" presetID="3" presetClass="entr" presetSubtype="10" fill="hold" nodeType="withEffect">
                                  <p:stCondLst>
                                    <p:cond delay="0"/>
                                  </p:stCondLst>
                                  <p:childTnLst>
                                    <p:set>
                                      <p:cBhvr>
                                        <p:cTn id="9" dur="1" fill="hold">
                                          <p:stCondLst>
                                            <p:cond delay="0"/>
                                          </p:stCondLst>
                                        </p:cTn>
                                        <p:tgtEl>
                                          <p:spTgt spid="137"/>
                                        </p:tgtEl>
                                        <p:attrNameLst>
                                          <p:attrName>style.visibility</p:attrName>
                                        </p:attrNameLst>
                                      </p:cBhvr>
                                      <p:to>
                                        <p:strVal val="visible"/>
                                      </p:to>
                                    </p:set>
                                    <p:animEffect transition="in" filter="blinds(horizontal)">
                                      <p:cBhvr>
                                        <p:cTn id="10" dur="500"/>
                                        <p:tgtEl>
                                          <p:spTgt spid="13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86855"/>
                                        </p:tgtEl>
                                        <p:attrNameLst>
                                          <p:attrName>style.visibility</p:attrName>
                                        </p:attrNameLst>
                                      </p:cBhvr>
                                      <p:to>
                                        <p:strVal val="visible"/>
                                      </p:to>
                                    </p:set>
                                    <p:animEffect transition="in" filter="box(in)">
                                      <p:cBhvr>
                                        <p:cTn id="13" dur="500"/>
                                        <p:tgtEl>
                                          <p:spTgt spid="28685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86856"/>
                                        </p:tgtEl>
                                        <p:attrNameLst>
                                          <p:attrName>style.visibility</p:attrName>
                                        </p:attrNameLst>
                                      </p:cBhvr>
                                      <p:to>
                                        <p:strVal val="visible"/>
                                      </p:to>
                                    </p:set>
                                    <p:animEffect transition="in" filter="box(in)">
                                      <p:cBhvr>
                                        <p:cTn id="16" dur="500"/>
                                        <p:tgtEl>
                                          <p:spTgt spid="28685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286853"/>
                                        </p:tgtEl>
                                        <p:attrNameLst>
                                          <p:attrName>style.visibility</p:attrName>
                                        </p:attrNameLst>
                                      </p:cBhvr>
                                      <p:to>
                                        <p:strVal val="visible"/>
                                      </p:to>
                                    </p:set>
                                    <p:anim calcmode="lin" valueType="num">
                                      <p:cBhvr additive="base">
                                        <p:cTn id="21" dur="500" fill="hold"/>
                                        <p:tgtEl>
                                          <p:spTgt spid="286853"/>
                                        </p:tgtEl>
                                        <p:attrNameLst>
                                          <p:attrName>ppt_x</p:attrName>
                                        </p:attrNameLst>
                                      </p:cBhvr>
                                      <p:tavLst>
                                        <p:tav tm="0">
                                          <p:val>
                                            <p:strVal val="0-#ppt_w/2"/>
                                          </p:val>
                                        </p:tav>
                                        <p:tav tm="100000">
                                          <p:val>
                                            <p:strVal val="#ppt_x"/>
                                          </p:val>
                                        </p:tav>
                                      </p:tavLst>
                                    </p:anim>
                                    <p:anim calcmode="lin" valueType="num">
                                      <p:cBhvr additive="base">
                                        <p:cTn id="22" dur="500" fill="hold"/>
                                        <p:tgtEl>
                                          <p:spTgt spid="286853"/>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86854"/>
                                        </p:tgtEl>
                                        <p:attrNameLst>
                                          <p:attrName>style.visibility</p:attrName>
                                        </p:attrNameLst>
                                      </p:cBhvr>
                                      <p:to>
                                        <p:strVal val="visible"/>
                                      </p:to>
                                    </p:set>
                                    <p:anim calcmode="lin" valueType="num">
                                      <p:cBhvr additive="base">
                                        <p:cTn id="25" dur="500" fill="hold"/>
                                        <p:tgtEl>
                                          <p:spTgt spid="286854"/>
                                        </p:tgtEl>
                                        <p:attrNameLst>
                                          <p:attrName>ppt_x</p:attrName>
                                        </p:attrNameLst>
                                      </p:cBhvr>
                                      <p:tavLst>
                                        <p:tav tm="0">
                                          <p:val>
                                            <p:strVal val="0-#ppt_w/2"/>
                                          </p:val>
                                        </p:tav>
                                        <p:tav tm="100000">
                                          <p:val>
                                            <p:strVal val="#ppt_x"/>
                                          </p:val>
                                        </p:tav>
                                      </p:tavLst>
                                    </p:anim>
                                    <p:anim calcmode="lin" valueType="num">
                                      <p:cBhvr additive="base">
                                        <p:cTn id="26" dur="500" fill="hold"/>
                                        <p:tgtEl>
                                          <p:spTgt spid="2868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54" grpId="0" animBg="1"/>
      <p:bldP spid="286855" grpId="0"/>
      <p:bldP spid="28685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a:spLocks noGrp="1" noChangeArrowheads="1"/>
          </p:cNvSpPr>
          <p:nvPr>
            <p:ph type="sldNum" sz="quarter" idx="12"/>
          </p:nvPr>
        </p:nvSpPr>
        <p:spPr>
          <a:xfrm>
            <a:off x="9427028" y="6355845"/>
            <a:ext cx="2743200" cy="365125"/>
          </a:xfrm>
          <a:ln/>
        </p:spPr>
        <p:txBody>
          <a:bodyPr/>
          <a:lstStyle/>
          <a:p>
            <a:fld id="{305F917D-9809-4CB7-A096-AD2C9FE5026B}" type="slidenum">
              <a:rPr lang="en-US" altLang="zh-TW" sz="1600"/>
              <a:pPr/>
              <a:t>32</a:t>
            </a:fld>
            <a:endParaRPr lang="en-US" altLang="zh-TW" sz="1600" dirty="0"/>
          </a:p>
        </p:txBody>
      </p:sp>
      <p:sp>
        <p:nvSpPr>
          <p:cNvPr id="185347" name="投影片編號版面配置區 7"/>
          <p:cNvSpPr txBox="1">
            <a:spLocks noGrp="1"/>
          </p:cNvSpPr>
          <p:nvPr/>
        </p:nvSpPr>
        <p:spPr bwMode="auto">
          <a:xfrm>
            <a:off x="2136775" y="6356351"/>
            <a:ext cx="1981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kumimoji="0" lang="en-US" altLang="zh-TW" sz="1400">
              <a:solidFill>
                <a:schemeClr val="tx2"/>
              </a:solidFill>
              <a:latin typeface="Arial" panose="020B0604020202020204" pitchFamily="34" charset="0"/>
            </a:endParaRPr>
          </a:p>
        </p:txBody>
      </p:sp>
      <p:sp>
        <p:nvSpPr>
          <p:cNvPr id="10" name="圓角矩形 9"/>
          <p:cNvSpPr>
            <a:spLocks noChangeArrowheads="1"/>
          </p:cNvSpPr>
          <p:nvPr/>
        </p:nvSpPr>
        <p:spPr bwMode="auto">
          <a:xfrm>
            <a:off x="1822451" y="1454150"/>
            <a:ext cx="5286375" cy="857250"/>
          </a:xfrm>
          <a:prstGeom prst="roundRect">
            <a:avLst>
              <a:gd name="adj" fmla="val 16667"/>
            </a:avLst>
          </a:prstGeom>
          <a:solidFill>
            <a:srgbClr val="FFFF99"/>
          </a:solidFill>
          <a:ln w="25400" algn="ctr">
            <a:solidFill>
              <a:schemeClr val="bg1"/>
            </a:solidFill>
            <a:round/>
            <a:headEnd/>
            <a:tailEnd/>
          </a:ln>
          <a:effectLst>
            <a:outerShdw dist="25400" dir="5400000" rotWithShape="0">
              <a:srgbClr val="000000">
                <a:alpha val="39999"/>
              </a:srgbClr>
            </a:outerShdw>
          </a:effectLst>
        </p:spPr>
        <p:txBody>
          <a:bodyPr anchor="ct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r>
              <a:rPr lang="en-US" altLang="zh-TW" sz="3200" b="1">
                <a:solidFill>
                  <a:srgbClr val="000099"/>
                </a:solidFill>
                <a:latin typeface="Gill Sans MT" panose="020B0502020104020203" pitchFamily="34" charset="0"/>
              </a:rPr>
              <a:t>2. </a:t>
            </a:r>
            <a:r>
              <a:rPr lang="zh-TW" altLang="en-US" sz="3200" b="1">
                <a:solidFill>
                  <a:srgbClr val="000099"/>
                </a:solidFill>
                <a:latin typeface="Gill Sans MT" panose="020B0502020104020203" pitchFamily="34" charset="0"/>
              </a:rPr>
              <a:t>核分裂連鎖反應</a:t>
            </a:r>
          </a:p>
        </p:txBody>
      </p:sp>
      <p:sp>
        <p:nvSpPr>
          <p:cNvPr id="13" name="Rectangle 143"/>
          <p:cNvSpPr txBox="1">
            <a:spLocks noChangeArrowheads="1"/>
          </p:cNvSpPr>
          <p:nvPr/>
        </p:nvSpPr>
        <p:spPr>
          <a:xfrm>
            <a:off x="1524000" y="2339976"/>
            <a:ext cx="7092950" cy="936625"/>
          </a:xfrm>
          <a:prstGeom prst="rect">
            <a:avLst/>
          </a:prstGeom>
          <a:noFill/>
        </p:spPr>
        <p:txBody>
          <a:bodyPr>
            <a:normAutofit fontScale="92500" lnSpcReduction="10000"/>
          </a:bodyPr>
          <a:lstStyle>
            <a:lvl1pPr marL="273050" indent="-273050"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spcAft>
                <a:spcPct val="20000"/>
              </a:spcAft>
              <a:buClr>
                <a:schemeClr val="accent1"/>
              </a:buClr>
              <a:buSzPct val="76000"/>
              <a:buFont typeface="Wingdings 3" panose="05040102010807070707" pitchFamily="18" charset="2"/>
              <a:buNone/>
            </a:pPr>
            <a:r>
              <a:rPr kumimoji="0" lang="zh-TW" altLang="en-US" sz="2800" b="1">
                <a:solidFill>
                  <a:srgbClr val="993300"/>
                </a:solidFill>
                <a:latin typeface="Gill Sans MT" panose="020B0502020104020203" pitchFamily="34" charset="0"/>
                <a:ea typeface="標楷體" panose="03000509000000000000" pitchFamily="65" charset="-120"/>
              </a:rPr>
              <a:t>＊</a:t>
            </a:r>
            <a:r>
              <a:rPr kumimoji="0" lang="zh-TW" altLang="en-US" sz="2800" b="1">
                <a:solidFill>
                  <a:srgbClr val="000099"/>
                </a:solidFill>
                <a:latin typeface="Gill Sans MT" panose="020B0502020104020203" pitchFamily="34" charset="0"/>
                <a:ea typeface="標楷體" panose="03000509000000000000" pitchFamily="65" charset="-120"/>
              </a:rPr>
              <a:t>可持久，但必須嚴格控制，避免“</a:t>
            </a:r>
            <a:r>
              <a:rPr kumimoji="0" lang="zh-TW" altLang="en-US" sz="2800" b="1">
                <a:solidFill>
                  <a:srgbClr val="FF0066"/>
                </a:solidFill>
                <a:latin typeface="Gill Sans MT" panose="020B0502020104020203" pitchFamily="34" charset="0"/>
                <a:ea typeface="標楷體" panose="03000509000000000000" pitchFamily="65" charset="-120"/>
              </a:rPr>
              <a:t>超臨界</a:t>
            </a:r>
            <a:r>
              <a:rPr kumimoji="0" lang="zh-TW" altLang="en-US" sz="2800" b="1">
                <a:solidFill>
                  <a:srgbClr val="000099"/>
                </a:solidFill>
                <a:latin typeface="Gill Sans MT" panose="020B0502020104020203" pitchFamily="34" charset="0"/>
                <a:ea typeface="標楷體" panose="03000509000000000000" pitchFamily="65" charset="-120"/>
              </a:rPr>
              <a:t>”</a:t>
            </a:r>
          </a:p>
          <a:p>
            <a:pPr eaLnBrk="1" hangingPunct="1">
              <a:spcAft>
                <a:spcPct val="20000"/>
              </a:spcAft>
              <a:buClr>
                <a:schemeClr val="accent1"/>
              </a:buClr>
              <a:buSzPct val="76000"/>
              <a:buFont typeface="Wingdings 3" panose="05040102010807070707" pitchFamily="18" charset="2"/>
              <a:buChar char=""/>
            </a:pPr>
            <a:r>
              <a:rPr kumimoji="0" lang="zh-TW" altLang="en-US" sz="2800" b="1">
                <a:solidFill>
                  <a:srgbClr val="000099"/>
                </a:solidFill>
              </a:rPr>
              <a:t>，</a:t>
            </a:r>
            <a:r>
              <a:rPr kumimoji="0" lang="zh-TW" altLang="en-US" sz="2800" b="1">
                <a:solidFill>
                  <a:srgbClr val="000099"/>
                </a:solidFill>
                <a:latin typeface="Gill Sans MT" panose="020B0502020104020203" pitchFamily="34" charset="0"/>
                <a:ea typeface="標楷體" panose="03000509000000000000" pitchFamily="65" charset="-120"/>
              </a:rPr>
              <a:t>如車諾比事故</a:t>
            </a:r>
          </a:p>
        </p:txBody>
      </p:sp>
      <p:pic>
        <p:nvPicPr>
          <p:cNvPr id="185350" name="Picture 2" descr="chain.gif (7657 bytes)"/>
          <p:cNvPicPr>
            <a:picLocks noChangeAspect="1" noChangeArrowheads="1"/>
          </p:cNvPicPr>
          <p:nvPr/>
        </p:nvPicPr>
        <p:blipFill>
          <a:blip r:embed="rId3">
            <a:extLst>
              <a:ext uri="{28A0092B-C50C-407E-A947-70E740481C1C}">
                <a14:useLocalDpi xmlns:a14="http://schemas.microsoft.com/office/drawing/2010/main" val="0"/>
              </a:ext>
            </a:extLst>
          </a:blip>
          <a:srcRect b="43961"/>
          <a:stretch>
            <a:fillRect/>
          </a:stretch>
        </p:blipFill>
        <p:spPr bwMode="auto">
          <a:xfrm>
            <a:off x="1609726" y="3306763"/>
            <a:ext cx="4289425"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Picture 2" descr="chain.gif (7657 bytes)"/>
          <p:cNvPicPr>
            <a:picLocks noChangeAspect="1" noChangeArrowheads="1"/>
          </p:cNvPicPr>
          <p:nvPr/>
        </p:nvPicPr>
        <p:blipFill>
          <a:blip r:embed="rId3">
            <a:extLst>
              <a:ext uri="{28A0092B-C50C-407E-A947-70E740481C1C}">
                <a14:useLocalDpi xmlns:a14="http://schemas.microsoft.com/office/drawing/2010/main" val="0"/>
              </a:ext>
            </a:extLst>
          </a:blip>
          <a:srcRect t="57675"/>
          <a:stretch>
            <a:fillRect/>
          </a:stretch>
        </p:blipFill>
        <p:spPr bwMode="auto">
          <a:xfrm>
            <a:off x="5884864" y="3517900"/>
            <a:ext cx="4770437"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Picture 6" descr="http://t2.gstatic.com/images?q=tbn:ANd9GcSjosmVAhvbq7rZaqAPjuY1m3AjF4Szqo5Ub5NwXkQPoSl5Hls3yqRPZow-"/>
          <p:cNvPicPr>
            <a:picLocks noChangeAspect="1" noChangeArrowheads="1"/>
          </p:cNvPicPr>
          <p:nvPr/>
        </p:nvPicPr>
        <p:blipFill>
          <a:blip r:embed="rId4" cstate="print"/>
          <a:srcRect/>
          <a:stretch>
            <a:fillRect/>
          </a:stretch>
        </p:blipFill>
        <p:spPr bwMode="auto">
          <a:xfrm>
            <a:off x="8729694" y="332656"/>
            <a:ext cx="1724025" cy="2657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標題 4"/>
          <p:cNvSpPr>
            <a:spLocks/>
          </p:cNvSpPr>
          <p:nvPr/>
        </p:nvSpPr>
        <p:spPr bwMode="auto">
          <a:xfrm>
            <a:off x="1635807" y="404814"/>
            <a:ext cx="6049508" cy="771525"/>
          </a:xfrm>
          <a:prstGeom prst="rect">
            <a:avLst/>
          </a:prstGeom>
          <a:gradFill rotWithShape="1">
            <a:gsLst>
              <a:gs pos="0">
                <a:schemeClr val="tx1"/>
              </a:gs>
              <a:gs pos="100000">
                <a:srgbClr val="33CCFF"/>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kumimoji="1" sz="4400">
                <a:solidFill>
                  <a:srgbClr val="FFC000"/>
                </a:solidFill>
                <a:latin typeface="Tahoma" panose="020B0604030504040204" pitchFamily="34" charset="0"/>
                <a:ea typeface="標楷體" panose="03000509000000000000" pitchFamily="65" charset="-120"/>
              </a:defRPr>
            </a:lvl1pPr>
            <a:lvl2pPr eaLnBrk="0" hangingPunct="0">
              <a:defRPr kumimoji="1" sz="4400">
                <a:solidFill>
                  <a:srgbClr val="FFC000"/>
                </a:solidFill>
                <a:latin typeface="Tahoma" panose="020B0604030504040204" pitchFamily="34" charset="0"/>
                <a:ea typeface="標楷體" panose="03000509000000000000" pitchFamily="65" charset="-120"/>
              </a:defRPr>
            </a:lvl2pPr>
            <a:lvl3pPr eaLnBrk="0" hangingPunct="0">
              <a:defRPr kumimoji="1" sz="4400">
                <a:solidFill>
                  <a:srgbClr val="FFC000"/>
                </a:solidFill>
                <a:latin typeface="Tahoma" panose="020B0604030504040204" pitchFamily="34" charset="0"/>
                <a:ea typeface="標楷體" panose="03000509000000000000" pitchFamily="65" charset="-120"/>
              </a:defRPr>
            </a:lvl3pPr>
            <a:lvl4pPr eaLnBrk="0" hangingPunct="0">
              <a:defRPr kumimoji="1" sz="4400">
                <a:solidFill>
                  <a:srgbClr val="FFC000"/>
                </a:solidFill>
                <a:latin typeface="Tahoma" panose="020B0604030504040204" pitchFamily="34" charset="0"/>
                <a:ea typeface="標楷體" panose="03000509000000000000" pitchFamily="65" charset="-120"/>
              </a:defRPr>
            </a:lvl4pPr>
            <a:lvl5pPr eaLnBrk="0" hangingPunct="0">
              <a:defRPr kumimoji="1" sz="4400">
                <a:solidFill>
                  <a:srgbClr val="FFC000"/>
                </a:solidFill>
                <a:latin typeface="Tahoma" panose="020B0604030504040204" pitchFamily="34" charset="0"/>
                <a:ea typeface="標楷體" panose="03000509000000000000" pitchFamily="65" charset="-120"/>
              </a:defRPr>
            </a:lvl5pPr>
            <a:lvl6pPr marL="4572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6pPr>
            <a:lvl7pPr marL="9144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7pPr>
            <a:lvl8pPr marL="13716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8pPr>
            <a:lvl9pPr marL="18288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9pPr>
          </a:lstStyle>
          <a:p>
            <a:r>
              <a:rPr lang="zh-TW" altLang="en-US" sz="4000" b="1">
                <a:solidFill>
                  <a:srgbClr val="FFFF00"/>
                </a:solidFill>
                <a:latin typeface="標楷體" panose="03000509000000000000" pitchFamily="65" charset="-120"/>
              </a:rPr>
              <a:t>核能發電的風險來自</a:t>
            </a:r>
            <a:r>
              <a:rPr lang="en-US" altLang="zh-TW" sz="4000" b="1">
                <a:solidFill>
                  <a:srgbClr val="FFFF00"/>
                </a:solidFill>
                <a:latin typeface="標楷體" panose="03000509000000000000" pitchFamily="65" charset="-120"/>
              </a:rPr>
              <a:t>…</a:t>
            </a:r>
            <a:endParaRPr lang="zh-TW" altLang="en-US" sz="4000" b="1">
              <a:solidFill>
                <a:srgbClr val="FFFF00"/>
              </a:solidFill>
              <a:latin typeface="標楷體" panose="03000509000000000000" pitchFamily="65" charset="-120"/>
            </a:endParaRPr>
          </a:p>
        </p:txBody>
      </p:sp>
    </p:spTree>
    <p:extLst>
      <p:ext uri="{BB962C8B-B14F-4D97-AF65-F5344CB8AC3E}">
        <p14:creationId xmlns:p14="http://schemas.microsoft.com/office/powerpoint/2010/main" val="27432164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3"/>
          <p:cNvSpPr>
            <a:spLocks noGrp="1" noChangeArrowheads="1"/>
          </p:cNvSpPr>
          <p:nvPr>
            <p:ph type="sldNum" sz="quarter" idx="12"/>
          </p:nvPr>
        </p:nvSpPr>
        <p:spPr>
          <a:xfrm>
            <a:off x="9416144" y="6355845"/>
            <a:ext cx="2743200" cy="365125"/>
          </a:xfrm>
          <a:ln/>
        </p:spPr>
        <p:txBody>
          <a:bodyPr/>
          <a:lstStyle/>
          <a:p>
            <a:fld id="{E62C91F9-2B68-4464-92CA-F528AE45BF2C}" type="slidenum">
              <a:rPr lang="en-US" altLang="zh-TW" sz="1600"/>
              <a:pPr/>
              <a:t>33</a:t>
            </a:fld>
            <a:endParaRPr lang="en-US" altLang="zh-TW" sz="1600" dirty="0"/>
          </a:p>
        </p:txBody>
      </p:sp>
      <p:sp>
        <p:nvSpPr>
          <p:cNvPr id="92163" name="投影片編號版面配置區 7"/>
          <p:cNvSpPr txBox="1">
            <a:spLocks noGrp="1"/>
          </p:cNvSpPr>
          <p:nvPr/>
        </p:nvSpPr>
        <p:spPr bwMode="auto">
          <a:xfrm>
            <a:off x="2136775" y="6356351"/>
            <a:ext cx="1981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kumimoji="0" lang="en-US" altLang="zh-TW" sz="1400">
              <a:solidFill>
                <a:schemeClr val="tx2"/>
              </a:solidFill>
              <a:latin typeface="Arial" panose="020B0604020202020204" pitchFamily="34" charset="0"/>
            </a:endParaRPr>
          </a:p>
        </p:txBody>
      </p:sp>
      <p:sp>
        <p:nvSpPr>
          <p:cNvPr id="10" name="圓角矩形 9"/>
          <p:cNvSpPr>
            <a:spLocks noChangeArrowheads="1"/>
          </p:cNvSpPr>
          <p:nvPr/>
        </p:nvSpPr>
        <p:spPr bwMode="auto">
          <a:xfrm>
            <a:off x="1809750" y="1635125"/>
            <a:ext cx="2414588" cy="857250"/>
          </a:xfrm>
          <a:prstGeom prst="roundRect">
            <a:avLst>
              <a:gd name="adj" fmla="val 16667"/>
            </a:avLst>
          </a:prstGeom>
          <a:solidFill>
            <a:srgbClr val="FFFF99"/>
          </a:solidFill>
          <a:ln w="25400" algn="ctr">
            <a:solidFill>
              <a:schemeClr val="bg1"/>
            </a:solidFill>
            <a:round/>
            <a:headEnd/>
            <a:tailEnd/>
          </a:ln>
          <a:effectLst>
            <a:outerShdw dist="25400" dir="5400000" rotWithShape="0">
              <a:srgbClr val="000000">
                <a:alpha val="39999"/>
              </a:srgbClr>
            </a:outerShdw>
          </a:effectLst>
        </p:spPr>
        <p:txBody>
          <a:bodyPr anchor="ct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r>
              <a:rPr lang="en-US" altLang="zh-TW" sz="3200" b="1">
                <a:solidFill>
                  <a:srgbClr val="000099"/>
                </a:solidFill>
                <a:latin typeface="Gill Sans MT" panose="020B0502020104020203" pitchFamily="34" charset="0"/>
              </a:rPr>
              <a:t>3. </a:t>
            </a:r>
            <a:r>
              <a:rPr lang="zh-TW" altLang="en-US" sz="3200" b="1">
                <a:solidFill>
                  <a:srgbClr val="000099"/>
                </a:solidFill>
                <a:latin typeface="Gill Sans MT" panose="020B0502020104020203" pitchFamily="34" charset="0"/>
              </a:rPr>
              <a:t>熱平衡</a:t>
            </a:r>
          </a:p>
        </p:txBody>
      </p:sp>
      <p:sp>
        <p:nvSpPr>
          <p:cNvPr id="13" name="Rectangle 143"/>
          <p:cNvSpPr txBox="1">
            <a:spLocks noChangeArrowheads="1"/>
          </p:cNvSpPr>
          <p:nvPr/>
        </p:nvSpPr>
        <p:spPr>
          <a:xfrm>
            <a:off x="1847851" y="2749551"/>
            <a:ext cx="4752975" cy="3241675"/>
          </a:xfrm>
          <a:prstGeom prst="rect">
            <a:avLst/>
          </a:prstGeom>
          <a:noFill/>
        </p:spPr>
        <p:txBody>
          <a:bodyPr>
            <a:normAutofit/>
          </a:bodyPr>
          <a:lstStyle>
            <a:lvl1pPr marL="273050" indent="-273050" eaLnBrk="0" hangingPunct="0">
              <a:defRPr kumimoji="1" sz="1600">
                <a:solidFill>
                  <a:schemeClr val="tx1"/>
                </a:solidFill>
                <a:latin typeface="Tahoma" panose="020B0604030504040204" pitchFamily="34" charset="0"/>
                <a:ea typeface="新細明體" panose="02020500000000000000" pitchFamily="18" charset="-120"/>
              </a:defRPr>
            </a:lvl1pPr>
            <a:lvl2pPr marL="625475" indent="-168275"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spcBef>
                <a:spcPts val="600"/>
              </a:spcBef>
              <a:spcAft>
                <a:spcPct val="20000"/>
              </a:spcAft>
              <a:buClr>
                <a:srgbClr val="993300"/>
              </a:buClr>
              <a:buSzPct val="76000"/>
              <a:buFont typeface="Wingdings" panose="05000000000000000000" pitchFamily="2" charset="2"/>
              <a:buChar char="n"/>
            </a:pPr>
            <a:r>
              <a:rPr kumimoji="0" lang="zh-TW" altLang="en-US" sz="2400" b="1">
                <a:solidFill>
                  <a:srgbClr val="000099"/>
                </a:solidFill>
                <a:ea typeface="標楷體" panose="03000509000000000000" pitchFamily="65" charset="-120"/>
              </a:rPr>
              <a:t>運轉中：適當熱移除，避免過溫過壓</a:t>
            </a:r>
          </a:p>
          <a:p>
            <a:pPr eaLnBrk="1" hangingPunct="1">
              <a:spcBef>
                <a:spcPts val="600"/>
              </a:spcBef>
              <a:spcAft>
                <a:spcPct val="20000"/>
              </a:spcAft>
              <a:buClr>
                <a:srgbClr val="993300"/>
              </a:buClr>
              <a:buSzPct val="76000"/>
              <a:buFont typeface="Wingdings" panose="05000000000000000000" pitchFamily="2" charset="2"/>
              <a:buChar char="n"/>
            </a:pPr>
            <a:r>
              <a:rPr kumimoji="0" lang="zh-TW" altLang="en-US" sz="2400" b="1">
                <a:solidFill>
                  <a:srgbClr val="000099"/>
                </a:solidFill>
                <a:latin typeface="Gill Sans MT" panose="020B0502020104020203" pitchFamily="34" charset="0"/>
                <a:ea typeface="標楷體" panose="03000509000000000000" pitchFamily="65" charset="-120"/>
              </a:rPr>
              <a:t>反應爐停機後：還有</a:t>
            </a:r>
            <a:r>
              <a:rPr kumimoji="0" lang="zh-TW" altLang="en-US" sz="2400" b="1">
                <a:solidFill>
                  <a:srgbClr val="000099"/>
                </a:solidFill>
                <a:latin typeface="標楷體" panose="03000509000000000000" pitchFamily="65" charset="-120"/>
                <a:ea typeface="標楷體" panose="03000509000000000000" pitchFamily="65" charset="-120"/>
              </a:rPr>
              <a:t>“</a:t>
            </a:r>
            <a:r>
              <a:rPr kumimoji="0" lang="zh-TW" altLang="en-US" sz="2400" b="1">
                <a:solidFill>
                  <a:srgbClr val="000099"/>
                </a:solidFill>
                <a:latin typeface="Gill Sans MT" panose="020B0502020104020203" pitchFamily="34" charset="0"/>
                <a:ea typeface="標楷體" panose="03000509000000000000" pitchFamily="65" charset="-120"/>
              </a:rPr>
              <a:t>餘熱</a:t>
            </a:r>
            <a:r>
              <a:rPr kumimoji="0" lang="zh-TW" altLang="en-US" sz="2400" b="1">
                <a:solidFill>
                  <a:srgbClr val="000099"/>
                </a:solidFill>
                <a:latin typeface="標楷體" panose="03000509000000000000" pitchFamily="65" charset="-120"/>
                <a:ea typeface="標楷體" panose="03000509000000000000" pitchFamily="65" charset="-120"/>
              </a:rPr>
              <a:t>”</a:t>
            </a:r>
            <a:r>
              <a:rPr kumimoji="0" lang="zh-TW" altLang="en-US" sz="2400" b="1">
                <a:solidFill>
                  <a:srgbClr val="000099"/>
                </a:solidFill>
                <a:latin typeface="Gill Sans MT" panose="020B0502020104020203" pitchFamily="34" charset="0"/>
                <a:ea typeface="標楷體" panose="03000509000000000000" pitchFamily="65" charset="-120"/>
              </a:rPr>
              <a:t>必須移除</a:t>
            </a:r>
          </a:p>
          <a:p>
            <a:pPr lvl="1" eaLnBrk="1" hangingPunct="1">
              <a:buClr>
                <a:srgbClr val="FF9900"/>
              </a:buClr>
              <a:buFont typeface="Wingdings" panose="05000000000000000000" pitchFamily="2" charset="2"/>
              <a:buChar char="l"/>
            </a:pPr>
            <a:r>
              <a:rPr lang="zh-TW" altLang="en-US" sz="2000" b="1">
                <a:solidFill>
                  <a:srgbClr val="7030A0"/>
                </a:solidFill>
                <a:latin typeface="標楷體" panose="03000509000000000000" pitchFamily="65" charset="-120"/>
                <a:ea typeface="標楷體" panose="03000509000000000000" pitchFamily="65" charset="-120"/>
              </a:rPr>
              <a:t>當核子反應器停止運轉後，仍然會產生因核分裂產物衰變放出大約</a:t>
            </a:r>
            <a:r>
              <a:rPr lang="en-US" altLang="zh-TW" sz="2000" b="1">
                <a:solidFill>
                  <a:srgbClr val="7030A0"/>
                </a:solidFill>
                <a:latin typeface="標楷體" panose="03000509000000000000" pitchFamily="65" charset="-120"/>
                <a:ea typeface="標楷體" panose="03000509000000000000" pitchFamily="65" charset="-120"/>
              </a:rPr>
              <a:t>10%</a:t>
            </a:r>
            <a:r>
              <a:rPr lang="zh-TW" altLang="en-US" sz="2000" b="1">
                <a:solidFill>
                  <a:srgbClr val="7030A0"/>
                </a:solidFill>
                <a:latin typeface="標楷體" panose="03000509000000000000" pitchFamily="65" charset="-120"/>
                <a:ea typeface="標楷體" panose="03000509000000000000" pitchFamily="65" charset="-120"/>
              </a:rPr>
              <a:t>的能量</a:t>
            </a:r>
            <a:r>
              <a:rPr lang="zh-TW" altLang="en-US" b="1">
                <a:solidFill>
                  <a:srgbClr val="7030A0"/>
                </a:solidFill>
              </a:rPr>
              <a:t>。</a:t>
            </a:r>
            <a:r>
              <a:rPr lang="zh-TW" altLang="en-US" sz="2000" b="1">
                <a:solidFill>
                  <a:srgbClr val="7030A0"/>
                </a:solidFill>
                <a:latin typeface="標楷體" panose="03000509000000000000" pitchFamily="65" charset="-120"/>
                <a:ea typeface="標楷體" panose="03000509000000000000" pitchFamily="65" charset="-120"/>
              </a:rPr>
              <a:t>餘熱會隨時間減少，</a:t>
            </a:r>
            <a:r>
              <a:rPr lang="en-US" altLang="zh-TW" sz="2000" b="1">
                <a:solidFill>
                  <a:srgbClr val="7030A0"/>
                </a:solidFill>
                <a:latin typeface="標楷體" panose="03000509000000000000" pitchFamily="65" charset="-120"/>
                <a:ea typeface="標楷體" panose="03000509000000000000" pitchFamily="65" charset="-120"/>
              </a:rPr>
              <a:t>3</a:t>
            </a:r>
            <a:r>
              <a:rPr lang="zh-TW" altLang="en-US" sz="2000" b="1">
                <a:solidFill>
                  <a:srgbClr val="7030A0"/>
                </a:solidFill>
                <a:latin typeface="標楷體" panose="03000509000000000000" pitchFamily="65" charset="-120"/>
                <a:ea typeface="標楷體" panose="03000509000000000000" pitchFamily="65" charset="-120"/>
              </a:rPr>
              <a:t>小時左右約有</a:t>
            </a:r>
            <a:r>
              <a:rPr lang="en-US" altLang="zh-TW" sz="2000" b="1">
                <a:solidFill>
                  <a:srgbClr val="7030A0"/>
                </a:solidFill>
                <a:latin typeface="標楷體" panose="03000509000000000000" pitchFamily="65" charset="-120"/>
                <a:ea typeface="標楷體" panose="03000509000000000000" pitchFamily="65" charset="-120"/>
              </a:rPr>
              <a:t>1%</a:t>
            </a:r>
            <a:r>
              <a:rPr lang="zh-TW" altLang="en-US" sz="2000" b="1">
                <a:solidFill>
                  <a:srgbClr val="7030A0"/>
                </a:solidFill>
                <a:latin typeface="標楷體" panose="03000509000000000000" pitchFamily="65" charset="-120"/>
                <a:ea typeface="標楷體" panose="03000509000000000000" pitchFamily="65" charset="-120"/>
              </a:rPr>
              <a:t>，一個月後降到</a:t>
            </a:r>
            <a:r>
              <a:rPr lang="en-US" altLang="zh-TW" sz="2000" b="1">
                <a:solidFill>
                  <a:srgbClr val="7030A0"/>
                </a:solidFill>
                <a:latin typeface="標楷體" panose="03000509000000000000" pitchFamily="65" charset="-120"/>
                <a:ea typeface="標楷體" panose="03000509000000000000" pitchFamily="65" charset="-120"/>
              </a:rPr>
              <a:t>0.1%</a:t>
            </a:r>
            <a:r>
              <a:rPr lang="zh-TW" altLang="en-US" sz="2000" b="1">
                <a:solidFill>
                  <a:srgbClr val="7030A0"/>
                </a:solidFill>
                <a:latin typeface="標楷體" panose="03000509000000000000" pitchFamily="65" charset="-120"/>
                <a:ea typeface="標楷體" panose="03000509000000000000" pitchFamily="65" charset="-120"/>
              </a:rPr>
              <a:t>。</a:t>
            </a:r>
          </a:p>
        </p:txBody>
      </p:sp>
      <p:graphicFrame>
        <p:nvGraphicFramePr>
          <p:cNvPr id="92169" name="Object 1"/>
          <p:cNvGraphicFramePr>
            <a:graphicFrameLocks noChangeAspect="1"/>
          </p:cNvGraphicFramePr>
          <p:nvPr/>
        </p:nvGraphicFramePr>
        <p:xfrm>
          <a:off x="6672264" y="3960814"/>
          <a:ext cx="3455987" cy="2492375"/>
        </p:xfrm>
        <a:graphic>
          <a:graphicData uri="http://schemas.openxmlformats.org/presentationml/2006/ole">
            <mc:AlternateContent xmlns:mc="http://schemas.openxmlformats.org/markup-compatibility/2006">
              <mc:Choice xmlns:v="urn:schemas-microsoft-com:vml" Requires="v">
                <p:oleObj spid="_x0000_s3119" r:id="rId4" imgW="5430520" imgH="3989705" progId="">
                  <p:embed/>
                </p:oleObj>
              </mc:Choice>
              <mc:Fallback>
                <p:oleObj r:id="rId4" imgW="5430520" imgH="3989705" progId="">
                  <p:embed/>
                  <p:pic>
                    <p:nvPicPr>
                      <p:cNvPr id="92169" name="Object 1"/>
                      <p:cNvPicPr>
                        <a:picLocks noChangeAspect="1" noChangeArrowheads="1"/>
                      </p:cNvPicPr>
                      <p:nvPr/>
                    </p:nvPicPr>
                    <p:blipFill>
                      <a:blip r:embed="rId5">
                        <a:extLst>
                          <a:ext uri="{28A0092B-C50C-407E-A947-70E740481C1C}">
                            <a14:useLocalDpi xmlns:a14="http://schemas.microsoft.com/office/drawing/2010/main" val="0"/>
                          </a:ext>
                        </a:extLst>
                      </a:blip>
                      <a:srcRect l="-2187" t="-2611" r="-5168" b="-2611"/>
                      <a:stretch>
                        <a:fillRect/>
                      </a:stretch>
                    </p:blipFill>
                    <p:spPr bwMode="auto">
                      <a:xfrm>
                        <a:off x="6672264" y="3960814"/>
                        <a:ext cx="3455987" cy="249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矩形 5"/>
          <p:cNvSpPr/>
          <p:nvPr/>
        </p:nvSpPr>
        <p:spPr>
          <a:xfrm>
            <a:off x="7319963" y="6302376"/>
            <a:ext cx="2305050" cy="366713"/>
          </a:xfrm>
          <a:prstGeom prst="rect">
            <a:avLst/>
          </a:prstGeom>
        </p:spPr>
        <p:txBody>
          <a:bodyPr>
            <a:spAutoFit/>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r>
              <a:rPr lang="zh-TW" altLang="en-US" sz="1800" b="1">
                <a:solidFill>
                  <a:srgbClr val="000099"/>
                </a:solidFill>
                <a:latin typeface="Arial" panose="020B0604020202020204" pitchFamily="34" charset="0"/>
                <a:ea typeface="標楷體" panose="03000509000000000000" pitchFamily="65" charset="-120"/>
                <a:cs typeface="Times New Roman" panose="02020603050405020304" pitchFamily="18" charset="0"/>
              </a:rPr>
              <a:t>衰變熱隨時間變化圖</a:t>
            </a:r>
          </a:p>
        </p:txBody>
      </p:sp>
      <p:sp>
        <p:nvSpPr>
          <p:cNvPr id="92172" name="標題 4"/>
          <p:cNvSpPr>
            <a:spLocks/>
          </p:cNvSpPr>
          <p:nvPr/>
        </p:nvSpPr>
        <p:spPr bwMode="auto">
          <a:xfrm>
            <a:off x="1614033" y="622528"/>
            <a:ext cx="6103937" cy="771525"/>
          </a:xfrm>
          <a:prstGeom prst="rect">
            <a:avLst/>
          </a:prstGeom>
          <a:gradFill rotWithShape="1">
            <a:gsLst>
              <a:gs pos="0">
                <a:schemeClr val="tx1"/>
              </a:gs>
              <a:gs pos="100000">
                <a:srgbClr val="33CCFF"/>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kumimoji="1" sz="4400">
                <a:solidFill>
                  <a:srgbClr val="FFC000"/>
                </a:solidFill>
                <a:latin typeface="Tahoma" panose="020B0604030504040204" pitchFamily="34" charset="0"/>
                <a:ea typeface="標楷體" panose="03000509000000000000" pitchFamily="65" charset="-120"/>
              </a:defRPr>
            </a:lvl1pPr>
            <a:lvl2pPr eaLnBrk="0" hangingPunct="0">
              <a:defRPr kumimoji="1" sz="4400">
                <a:solidFill>
                  <a:srgbClr val="FFC000"/>
                </a:solidFill>
                <a:latin typeface="Tahoma" panose="020B0604030504040204" pitchFamily="34" charset="0"/>
                <a:ea typeface="標楷體" panose="03000509000000000000" pitchFamily="65" charset="-120"/>
              </a:defRPr>
            </a:lvl2pPr>
            <a:lvl3pPr eaLnBrk="0" hangingPunct="0">
              <a:defRPr kumimoji="1" sz="4400">
                <a:solidFill>
                  <a:srgbClr val="FFC000"/>
                </a:solidFill>
                <a:latin typeface="Tahoma" panose="020B0604030504040204" pitchFamily="34" charset="0"/>
                <a:ea typeface="標楷體" panose="03000509000000000000" pitchFamily="65" charset="-120"/>
              </a:defRPr>
            </a:lvl3pPr>
            <a:lvl4pPr eaLnBrk="0" hangingPunct="0">
              <a:defRPr kumimoji="1" sz="4400">
                <a:solidFill>
                  <a:srgbClr val="FFC000"/>
                </a:solidFill>
                <a:latin typeface="Tahoma" panose="020B0604030504040204" pitchFamily="34" charset="0"/>
                <a:ea typeface="標楷體" panose="03000509000000000000" pitchFamily="65" charset="-120"/>
              </a:defRPr>
            </a:lvl4pPr>
            <a:lvl5pPr eaLnBrk="0" hangingPunct="0">
              <a:defRPr kumimoji="1" sz="4400">
                <a:solidFill>
                  <a:srgbClr val="FFC000"/>
                </a:solidFill>
                <a:latin typeface="Tahoma" panose="020B0604030504040204" pitchFamily="34" charset="0"/>
                <a:ea typeface="標楷體" panose="03000509000000000000" pitchFamily="65" charset="-120"/>
              </a:defRPr>
            </a:lvl5pPr>
            <a:lvl6pPr marL="4572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6pPr>
            <a:lvl7pPr marL="9144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7pPr>
            <a:lvl8pPr marL="13716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8pPr>
            <a:lvl9pPr marL="18288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9pPr>
          </a:lstStyle>
          <a:p>
            <a:r>
              <a:rPr lang="zh-TW" altLang="en-US" sz="4000" b="1">
                <a:solidFill>
                  <a:srgbClr val="FFFF00"/>
                </a:solidFill>
                <a:latin typeface="標楷體" panose="03000509000000000000" pitchFamily="65" charset="-120"/>
              </a:rPr>
              <a:t>核能發電的風險來自</a:t>
            </a:r>
            <a:r>
              <a:rPr lang="en-US" altLang="zh-TW" sz="4000" b="1">
                <a:solidFill>
                  <a:srgbClr val="FFFF00"/>
                </a:solidFill>
                <a:latin typeface="標楷體" panose="03000509000000000000" pitchFamily="65" charset="-120"/>
              </a:rPr>
              <a:t>…</a:t>
            </a:r>
            <a:endParaRPr lang="zh-TW" altLang="en-US" sz="4000" b="1">
              <a:solidFill>
                <a:srgbClr val="FFFF00"/>
              </a:solidFill>
              <a:latin typeface="標楷體" panose="03000509000000000000" pitchFamily="65" charset="-120"/>
            </a:endParaRPr>
          </a:p>
        </p:txBody>
      </p:sp>
      <p:pic>
        <p:nvPicPr>
          <p:cNvPr id="92173" name="Picture 13" descr="student-bw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87030" y="1405846"/>
            <a:ext cx="3889375" cy="2608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0012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
          <p:cNvSpPr>
            <a:spLocks noGrp="1" noChangeArrowheads="1"/>
          </p:cNvSpPr>
          <p:nvPr>
            <p:ph type="sldNum" sz="quarter" idx="12"/>
          </p:nvPr>
        </p:nvSpPr>
        <p:spPr>
          <a:xfrm>
            <a:off x="9427035" y="6355845"/>
            <a:ext cx="2743200" cy="365125"/>
          </a:xfrm>
          <a:ln/>
        </p:spPr>
        <p:txBody>
          <a:bodyPr/>
          <a:lstStyle/>
          <a:p>
            <a:fld id="{E6863190-0FF6-45EE-A3FB-473E04CD5EAD}" type="slidenum">
              <a:rPr lang="en-US" altLang="zh-TW" sz="1600"/>
              <a:pPr/>
              <a:t>34</a:t>
            </a:fld>
            <a:endParaRPr lang="en-US" altLang="zh-TW" sz="1600" dirty="0"/>
          </a:p>
        </p:txBody>
      </p:sp>
      <p:sp>
        <p:nvSpPr>
          <p:cNvPr id="186370" name="標題 4"/>
          <p:cNvSpPr>
            <a:spLocks/>
          </p:cNvSpPr>
          <p:nvPr/>
        </p:nvSpPr>
        <p:spPr bwMode="auto">
          <a:xfrm>
            <a:off x="1490889" y="459017"/>
            <a:ext cx="6292396" cy="855663"/>
          </a:xfrm>
          <a:prstGeom prst="rect">
            <a:avLst/>
          </a:prstGeom>
          <a:gradFill rotWithShape="1">
            <a:gsLst>
              <a:gs pos="0">
                <a:schemeClr val="tx1"/>
              </a:gs>
              <a:gs pos="100000">
                <a:srgbClr val="33CCFF"/>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kumimoji="1" sz="4400">
                <a:solidFill>
                  <a:srgbClr val="FFC000"/>
                </a:solidFill>
                <a:latin typeface="Tahoma" panose="020B0604030504040204" pitchFamily="34" charset="0"/>
                <a:ea typeface="標楷體" panose="03000509000000000000" pitchFamily="65" charset="-120"/>
              </a:defRPr>
            </a:lvl1pPr>
            <a:lvl2pPr eaLnBrk="0" hangingPunct="0">
              <a:defRPr kumimoji="1" sz="4400">
                <a:solidFill>
                  <a:srgbClr val="FFC000"/>
                </a:solidFill>
                <a:latin typeface="Tahoma" panose="020B0604030504040204" pitchFamily="34" charset="0"/>
                <a:ea typeface="標楷體" panose="03000509000000000000" pitchFamily="65" charset="-120"/>
              </a:defRPr>
            </a:lvl2pPr>
            <a:lvl3pPr eaLnBrk="0" hangingPunct="0">
              <a:defRPr kumimoji="1" sz="4400">
                <a:solidFill>
                  <a:srgbClr val="FFC000"/>
                </a:solidFill>
                <a:latin typeface="Tahoma" panose="020B0604030504040204" pitchFamily="34" charset="0"/>
                <a:ea typeface="標楷體" panose="03000509000000000000" pitchFamily="65" charset="-120"/>
              </a:defRPr>
            </a:lvl3pPr>
            <a:lvl4pPr eaLnBrk="0" hangingPunct="0">
              <a:defRPr kumimoji="1" sz="4400">
                <a:solidFill>
                  <a:srgbClr val="FFC000"/>
                </a:solidFill>
                <a:latin typeface="Tahoma" panose="020B0604030504040204" pitchFamily="34" charset="0"/>
                <a:ea typeface="標楷體" panose="03000509000000000000" pitchFamily="65" charset="-120"/>
              </a:defRPr>
            </a:lvl4pPr>
            <a:lvl5pPr eaLnBrk="0" hangingPunct="0">
              <a:defRPr kumimoji="1" sz="4400">
                <a:solidFill>
                  <a:srgbClr val="FFC000"/>
                </a:solidFill>
                <a:latin typeface="Tahoma" panose="020B0604030504040204" pitchFamily="34" charset="0"/>
                <a:ea typeface="標楷體" panose="03000509000000000000" pitchFamily="65" charset="-120"/>
              </a:defRPr>
            </a:lvl5pPr>
            <a:lvl6pPr marL="4572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6pPr>
            <a:lvl7pPr marL="9144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7pPr>
            <a:lvl8pPr marL="13716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8pPr>
            <a:lvl9pPr marL="18288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9pPr>
          </a:lstStyle>
          <a:p>
            <a:r>
              <a:rPr lang="zh-TW" altLang="en-US" sz="4000" b="1">
                <a:solidFill>
                  <a:srgbClr val="FFFF00"/>
                </a:solidFill>
                <a:latin typeface="標楷體" panose="03000509000000000000" pitchFamily="65" charset="-120"/>
              </a:rPr>
              <a:t>核能發電的風險來自</a:t>
            </a:r>
            <a:r>
              <a:rPr lang="en-US" altLang="zh-TW" sz="4000" b="1">
                <a:solidFill>
                  <a:srgbClr val="FFFF00"/>
                </a:solidFill>
                <a:latin typeface="標楷體" panose="03000509000000000000" pitchFamily="65" charset="-120"/>
              </a:rPr>
              <a:t>…</a:t>
            </a:r>
            <a:endParaRPr lang="zh-TW" altLang="en-US" sz="4000" b="1">
              <a:solidFill>
                <a:srgbClr val="FFFF00"/>
              </a:solidFill>
              <a:latin typeface="標楷體" panose="03000509000000000000" pitchFamily="65" charset="-120"/>
            </a:endParaRPr>
          </a:p>
        </p:txBody>
      </p:sp>
      <p:sp>
        <p:nvSpPr>
          <p:cNvPr id="10" name="圓角矩形 9"/>
          <p:cNvSpPr>
            <a:spLocks noChangeArrowheads="1"/>
          </p:cNvSpPr>
          <p:nvPr/>
        </p:nvSpPr>
        <p:spPr bwMode="auto">
          <a:xfrm>
            <a:off x="1919289" y="1484313"/>
            <a:ext cx="5286375" cy="857250"/>
          </a:xfrm>
          <a:prstGeom prst="roundRect">
            <a:avLst>
              <a:gd name="adj" fmla="val 16667"/>
            </a:avLst>
          </a:prstGeom>
          <a:solidFill>
            <a:srgbClr val="FFFF99"/>
          </a:solidFill>
          <a:ln w="25400" algn="ctr">
            <a:solidFill>
              <a:schemeClr val="bg1"/>
            </a:solidFill>
            <a:round/>
            <a:headEnd/>
            <a:tailEnd/>
          </a:ln>
          <a:effectLst>
            <a:outerShdw dist="25400" dir="5400000" rotWithShape="0">
              <a:srgbClr val="000000">
                <a:alpha val="39999"/>
              </a:srgbClr>
            </a:outerShdw>
          </a:effectLst>
        </p:spPr>
        <p:txBody>
          <a:bodyPr anchor="ct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r>
              <a:rPr lang="en-US" altLang="zh-TW" sz="3200" b="1">
                <a:solidFill>
                  <a:srgbClr val="000099"/>
                </a:solidFill>
                <a:latin typeface="Gill Sans MT" panose="020B0502020104020203" pitchFamily="34" charset="0"/>
              </a:rPr>
              <a:t>4.</a:t>
            </a:r>
            <a:r>
              <a:rPr lang="zh-TW" altLang="en-US" sz="3200" b="1">
                <a:solidFill>
                  <a:srgbClr val="000099"/>
                </a:solidFill>
                <a:latin typeface="Gill Sans MT" panose="020B0502020104020203" pitchFamily="34" charset="0"/>
              </a:rPr>
              <a:t> 放射性物質</a:t>
            </a:r>
          </a:p>
        </p:txBody>
      </p:sp>
      <p:sp>
        <p:nvSpPr>
          <p:cNvPr id="13" name="Rectangle 143"/>
          <p:cNvSpPr txBox="1">
            <a:spLocks noChangeArrowheads="1"/>
          </p:cNvSpPr>
          <p:nvPr/>
        </p:nvSpPr>
        <p:spPr>
          <a:xfrm>
            <a:off x="1612900" y="2441576"/>
            <a:ext cx="9055100" cy="1419225"/>
          </a:xfrm>
          <a:prstGeom prst="rect">
            <a:avLst/>
          </a:prstGeom>
          <a:noFill/>
        </p:spPr>
        <p:txBody>
          <a:bodyPr>
            <a:normAutofit/>
          </a:bodyPr>
          <a:lstStyle>
            <a:lvl1pPr marL="273050" indent="-273050"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spcAft>
                <a:spcPct val="20000"/>
              </a:spcAft>
              <a:buClr>
                <a:schemeClr val="accent1"/>
              </a:buClr>
              <a:buSzPct val="76000"/>
              <a:buFont typeface="Wingdings 3" panose="05040102010807070707" pitchFamily="18" charset="2"/>
              <a:buNone/>
            </a:pPr>
            <a:r>
              <a:rPr kumimoji="0" lang="zh-TW" altLang="en-US" sz="2800" b="1">
                <a:solidFill>
                  <a:srgbClr val="993300"/>
                </a:solidFill>
              </a:rPr>
              <a:t>＊</a:t>
            </a:r>
            <a:r>
              <a:rPr kumimoji="0" lang="zh-TW" altLang="en-US" sz="2400" b="1">
                <a:solidFill>
                  <a:srgbClr val="000099"/>
                </a:solidFill>
                <a:latin typeface="Gill Sans MT" panose="020B0502020104020203" pitchFamily="34" charset="0"/>
                <a:ea typeface="標楷體" panose="03000509000000000000" pitchFamily="65" charset="-120"/>
              </a:rPr>
              <a:t>核分裂可產生半衰期不一的放射性物質</a:t>
            </a:r>
          </a:p>
          <a:p>
            <a:pPr eaLnBrk="1" hangingPunct="1">
              <a:spcAft>
                <a:spcPct val="20000"/>
              </a:spcAft>
              <a:buClr>
                <a:schemeClr val="accent1"/>
              </a:buClr>
              <a:buSzPct val="76000"/>
              <a:buFont typeface="Wingdings 3" panose="05040102010807070707" pitchFamily="18" charset="2"/>
              <a:buNone/>
            </a:pPr>
            <a:r>
              <a:rPr kumimoji="0" lang="zh-TW" altLang="en-US" sz="2400" b="1">
                <a:solidFill>
                  <a:srgbClr val="993300"/>
                </a:solidFill>
              </a:rPr>
              <a:t>＊</a:t>
            </a:r>
            <a:r>
              <a:rPr kumimoji="0" lang="zh-TW" altLang="en-US" sz="2400" b="1">
                <a:solidFill>
                  <a:srgbClr val="000099"/>
                </a:solidFill>
                <a:latin typeface="標楷體" panose="03000509000000000000" pitchFamily="65" charset="-120"/>
                <a:ea typeface="標楷體" panose="03000509000000000000" pitchFamily="65" charset="-120"/>
              </a:rPr>
              <a:t>核電廠事故時要防止放射性物質大量外釋</a:t>
            </a:r>
          </a:p>
          <a:p>
            <a:pPr eaLnBrk="1" hangingPunct="1">
              <a:spcAft>
                <a:spcPct val="20000"/>
              </a:spcAft>
              <a:buClr>
                <a:schemeClr val="accent1"/>
              </a:buClr>
              <a:buSzPct val="76000"/>
              <a:buFont typeface="Wingdings 3" panose="05040102010807070707" pitchFamily="18" charset="2"/>
              <a:buNone/>
            </a:pPr>
            <a:r>
              <a:rPr kumimoji="0" lang="zh-TW" altLang="en-US" sz="2400" b="1">
                <a:solidFill>
                  <a:srgbClr val="993300"/>
                </a:solidFill>
              </a:rPr>
              <a:t>＊</a:t>
            </a:r>
            <a:r>
              <a:rPr kumimoji="0" lang="zh-TW" altLang="en-US" sz="2400" b="1">
                <a:solidFill>
                  <a:srgbClr val="000099"/>
                </a:solidFill>
                <a:latin typeface="標楷體" panose="03000509000000000000" pitchFamily="65" charset="-120"/>
                <a:ea typeface="標楷體" panose="03000509000000000000" pitchFamily="65" charset="-120"/>
              </a:rPr>
              <a:t>福島</a:t>
            </a:r>
            <a:r>
              <a:rPr lang="zh-TW" altLang="en-US" sz="2400" b="1">
                <a:solidFill>
                  <a:srgbClr val="000099"/>
                </a:solidFill>
                <a:latin typeface="標楷體" panose="03000509000000000000" pitchFamily="65" charset="-120"/>
                <a:ea typeface="標楷體" panose="03000509000000000000" pitchFamily="65" charset="-120"/>
              </a:rPr>
              <a:t>核子事故釋放出來的主要核種：</a:t>
            </a:r>
            <a:r>
              <a:rPr lang="en-US" altLang="zh-TW" sz="2400" b="1">
                <a:solidFill>
                  <a:srgbClr val="000099"/>
                </a:solidFill>
                <a:latin typeface="標楷體" panose="03000509000000000000" pitchFamily="65" charset="-120"/>
                <a:ea typeface="標楷體" panose="03000509000000000000" pitchFamily="65" charset="-120"/>
              </a:rPr>
              <a:t>I-131</a:t>
            </a:r>
            <a:r>
              <a:rPr lang="zh-TW" altLang="en-US" sz="2400" b="1">
                <a:solidFill>
                  <a:srgbClr val="000099"/>
                </a:solidFill>
                <a:latin typeface="標楷體" panose="03000509000000000000" pitchFamily="65" charset="-120"/>
                <a:ea typeface="標楷體" panose="03000509000000000000" pitchFamily="65" charset="-120"/>
              </a:rPr>
              <a:t>、</a:t>
            </a:r>
            <a:r>
              <a:rPr lang="en-US" altLang="zh-TW" sz="2400" b="1">
                <a:solidFill>
                  <a:srgbClr val="000099"/>
                </a:solidFill>
                <a:latin typeface="標楷體" panose="03000509000000000000" pitchFamily="65" charset="-120"/>
                <a:ea typeface="標楷體" panose="03000509000000000000" pitchFamily="65" charset="-120"/>
              </a:rPr>
              <a:t>Cs-137</a:t>
            </a:r>
            <a:r>
              <a:rPr lang="zh-TW" altLang="en-US" sz="2400" b="1">
                <a:solidFill>
                  <a:srgbClr val="000099"/>
                </a:solidFill>
                <a:latin typeface="標楷體" panose="03000509000000000000" pitchFamily="65" charset="-120"/>
                <a:ea typeface="標楷體" panose="03000509000000000000" pitchFamily="65" charset="-120"/>
              </a:rPr>
              <a:t>、</a:t>
            </a:r>
            <a:r>
              <a:rPr lang="en-US" altLang="zh-TW" sz="2400" b="1">
                <a:solidFill>
                  <a:srgbClr val="000099"/>
                </a:solidFill>
                <a:latin typeface="標楷體" panose="03000509000000000000" pitchFamily="65" charset="-120"/>
                <a:ea typeface="標楷體" panose="03000509000000000000" pitchFamily="65" charset="-120"/>
              </a:rPr>
              <a:t>Cs-134</a:t>
            </a:r>
            <a:endParaRPr kumimoji="0" lang="zh-TW" altLang="en-US" sz="2800" b="1">
              <a:solidFill>
                <a:srgbClr val="000099"/>
              </a:solidFill>
              <a:latin typeface="Gill Sans MT" panose="020B0502020104020203" pitchFamily="34" charset="0"/>
              <a:ea typeface="標楷體" panose="03000509000000000000" pitchFamily="65" charset="-120"/>
            </a:endParaRPr>
          </a:p>
        </p:txBody>
      </p:sp>
      <p:pic>
        <p:nvPicPr>
          <p:cNvPr id="186377" name="Picture 9" descr="核分裂圖"/>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888" y="4005263"/>
            <a:ext cx="5689600" cy="267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5883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Grp="1" noChangeArrowheads="1"/>
          </p:cNvSpPr>
          <p:nvPr>
            <p:ph type="sldNum" sz="quarter" idx="12"/>
          </p:nvPr>
        </p:nvSpPr>
        <p:spPr>
          <a:xfrm>
            <a:off x="9459686" y="6355845"/>
            <a:ext cx="2743200" cy="365125"/>
          </a:xfrm>
          <a:ln/>
        </p:spPr>
        <p:txBody>
          <a:bodyPr/>
          <a:lstStyle/>
          <a:p>
            <a:fld id="{AB751303-183D-48B1-8102-E27ADC05638E}" type="slidenum">
              <a:rPr lang="en-US" altLang="zh-TW" sz="1600"/>
              <a:pPr/>
              <a:t>35</a:t>
            </a:fld>
            <a:endParaRPr lang="en-US" altLang="zh-TW" sz="1600" dirty="0"/>
          </a:p>
        </p:txBody>
      </p:sp>
      <p:sp>
        <p:nvSpPr>
          <p:cNvPr id="114690" name="投影片編號版面配置區 3"/>
          <p:cNvSpPr txBox="1">
            <a:spLocks noGrp="1"/>
          </p:cNvSpPr>
          <p:nvPr/>
        </p:nvSpPr>
        <p:spPr bwMode="auto">
          <a:xfrm>
            <a:off x="2136775" y="6356351"/>
            <a:ext cx="1981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fld id="{33F04DFC-2ADC-457D-AD71-08373A5AAC73}" type="slidenum">
              <a:rPr kumimoji="0" lang="en-US" altLang="zh-TW" sz="1400">
                <a:solidFill>
                  <a:schemeClr val="tx2"/>
                </a:solidFill>
                <a:latin typeface="Arial" panose="020B0604020202020204" pitchFamily="34" charset="0"/>
              </a:rPr>
              <a:pPr eaLnBrk="1" hangingPunct="1"/>
              <a:t>35</a:t>
            </a:fld>
            <a:endParaRPr kumimoji="0" lang="en-US" altLang="zh-TW" sz="1400">
              <a:solidFill>
                <a:schemeClr val="tx2"/>
              </a:solidFill>
              <a:latin typeface="Arial" panose="020B0604020202020204" pitchFamily="34" charset="0"/>
            </a:endParaRPr>
          </a:p>
        </p:txBody>
      </p:sp>
      <p:sp>
        <p:nvSpPr>
          <p:cNvPr id="114691" name="投影片編號版面配置區 5"/>
          <p:cNvSpPr txBox="1">
            <a:spLocks noGrp="1"/>
          </p:cNvSpPr>
          <p:nvPr/>
        </p:nvSpPr>
        <p:spPr bwMode="auto">
          <a:xfrm>
            <a:off x="8382000" y="637381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algn="r" eaLnBrk="1" hangingPunct="1"/>
            <a:fld id="{C35E6117-91BC-4E70-8C3D-B5465D1350CD}" type="slidenum">
              <a:rPr lang="en-US" altLang="zh-TW" sz="1400">
                <a:latin typeface="Arial" panose="020B0604020202020204" pitchFamily="34" charset="0"/>
              </a:rPr>
              <a:pPr algn="r" eaLnBrk="1" hangingPunct="1"/>
              <a:t>35</a:t>
            </a:fld>
            <a:endParaRPr lang="en-US" altLang="zh-TW" sz="1400">
              <a:latin typeface="Arial" panose="020B0604020202020204" pitchFamily="34" charset="0"/>
            </a:endParaRPr>
          </a:p>
        </p:txBody>
      </p:sp>
      <p:pic>
        <p:nvPicPr>
          <p:cNvPr id="114694" name="Picture 4" descr="wallpaper_a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Text Box 7"/>
          <p:cNvSpPr txBox="1">
            <a:spLocks noChangeArrowheads="1"/>
          </p:cNvSpPr>
          <p:nvPr/>
        </p:nvSpPr>
        <p:spPr bwMode="auto">
          <a:xfrm>
            <a:off x="6743701" y="2979738"/>
            <a:ext cx="3311525" cy="2492990"/>
          </a:xfrm>
          <a:prstGeom prst="rect">
            <a:avLst/>
          </a:prstGeom>
          <a:solidFill>
            <a:srgbClr val="FFFF99"/>
          </a:solidFill>
          <a:ln>
            <a:noFill/>
          </a:ln>
          <a:effectLst>
            <a:prstShdw prst="shdw17" dist="17961" dir="2700000">
              <a:srgbClr val="FFFF99">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4625" indent="-174625" eaLnBrk="0" hangingPunct="0">
              <a:defRPr kumimoji="1" sz="1600">
                <a:solidFill>
                  <a:schemeClr val="tx1"/>
                </a:solidFill>
                <a:latin typeface="Tahoma" panose="020B0604030504040204" pitchFamily="34" charset="0"/>
                <a:ea typeface="新細明體" panose="02020500000000000000" pitchFamily="18" charset="-120"/>
              </a:defRPr>
            </a:lvl1pPr>
            <a:lvl2pPr marL="623888" indent="-269875" eaLnBrk="0" hangingPunct="0">
              <a:defRPr kumimoji="1" sz="1600">
                <a:solidFill>
                  <a:schemeClr val="tx1"/>
                </a:solidFill>
                <a:latin typeface="Tahoma" panose="020B0604030504040204" pitchFamily="34" charset="0"/>
                <a:ea typeface="新細明體" panose="02020500000000000000" pitchFamily="18" charset="-120"/>
              </a:defRPr>
            </a:lvl2pPr>
            <a:lvl3pPr eaLnBrk="0" hangingPunct="0">
              <a:defRPr kumimoji="1" sz="1600">
                <a:solidFill>
                  <a:schemeClr val="tx1"/>
                </a:solidFill>
                <a:latin typeface="Tahoma" panose="020B0604030504040204" pitchFamily="34" charset="0"/>
                <a:ea typeface="新細明體" panose="02020500000000000000" pitchFamily="18" charset="-120"/>
              </a:defRPr>
            </a:lvl3pPr>
            <a:lvl4pPr eaLnBrk="0" hangingPunct="0">
              <a:defRPr kumimoji="1" sz="1600">
                <a:solidFill>
                  <a:schemeClr val="tx1"/>
                </a:solidFill>
                <a:latin typeface="Tahoma" panose="020B0604030504040204" pitchFamily="34" charset="0"/>
                <a:ea typeface="新細明體" panose="02020500000000000000" pitchFamily="18" charset="-120"/>
              </a:defRPr>
            </a:lvl4pPr>
            <a:lvl5pPr eaLnBrk="0" hangingPunct="0">
              <a:defRPr kumimoji="1" sz="1600">
                <a:solidFill>
                  <a:schemeClr val="tx1"/>
                </a:solidFill>
                <a:latin typeface="Tahoma" panose="020B0604030504040204" pitchFamily="34" charset="0"/>
                <a:ea typeface="新細明體" panose="02020500000000000000" pitchFamily="18" charset="-120"/>
              </a:defRPr>
            </a:lvl5pPr>
            <a:lvl6pPr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spcBef>
                <a:spcPct val="50000"/>
              </a:spcBef>
              <a:buClr>
                <a:srgbClr val="FF6600"/>
              </a:buClr>
              <a:buFont typeface="Wingdings" panose="05000000000000000000" pitchFamily="2" charset="2"/>
              <a:buChar char="n"/>
            </a:pPr>
            <a:r>
              <a:rPr lang="zh-TW" altLang="en-US" sz="2400" b="1">
                <a:solidFill>
                  <a:srgbClr val="000099"/>
                </a:solidFill>
                <a:ea typeface="標楷體" panose="03000509000000000000" pitchFamily="65" charset="-120"/>
              </a:rPr>
              <a:t>兩套以上獨立分隔之安全系統</a:t>
            </a:r>
          </a:p>
          <a:p>
            <a:pPr eaLnBrk="1" hangingPunct="1">
              <a:spcBef>
                <a:spcPct val="50000"/>
              </a:spcBef>
              <a:buClr>
                <a:srgbClr val="FF6600"/>
              </a:buClr>
              <a:buFont typeface="Wingdings" panose="05000000000000000000" pitchFamily="2" charset="2"/>
              <a:buChar char="l"/>
            </a:pPr>
            <a:r>
              <a:rPr lang="zh-TW" altLang="en-US" sz="2400" b="1">
                <a:solidFill>
                  <a:srgbClr val="000099"/>
                </a:solidFill>
                <a:ea typeface="標楷體" panose="03000509000000000000" pitchFamily="65" charset="-120"/>
              </a:rPr>
              <a:t>不同的補水方式</a:t>
            </a:r>
          </a:p>
          <a:p>
            <a:pPr eaLnBrk="1" hangingPunct="1">
              <a:spcBef>
                <a:spcPct val="50000"/>
              </a:spcBef>
              <a:buClr>
                <a:srgbClr val="FF6600"/>
              </a:buClr>
              <a:buFont typeface="Wingdings" panose="05000000000000000000" pitchFamily="2" charset="2"/>
              <a:buChar char="l"/>
            </a:pPr>
            <a:r>
              <a:rPr lang="zh-TW" altLang="en-US" sz="2400" b="1">
                <a:solidFill>
                  <a:srgbClr val="000099"/>
                </a:solidFill>
                <a:ea typeface="標楷體" panose="03000509000000000000" pitchFamily="65" charset="-120"/>
              </a:rPr>
              <a:t>不同的停機方式</a:t>
            </a:r>
          </a:p>
          <a:p>
            <a:pPr eaLnBrk="1" hangingPunct="1">
              <a:spcBef>
                <a:spcPct val="50000"/>
              </a:spcBef>
            </a:pPr>
            <a:endParaRPr lang="zh-TW" altLang="en-US" sz="2400" b="1">
              <a:solidFill>
                <a:srgbClr val="000099"/>
              </a:solidFill>
              <a:ea typeface="標楷體" panose="03000509000000000000" pitchFamily="65" charset="-120"/>
            </a:endParaRPr>
          </a:p>
        </p:txBody>
      </p:sp>
      <p:sp>
        <p:nvSpPr>
          <p:cNvPr id="114699" name="Oval 107"/>
          <p:cNvSpPr>
            <a:spLocks noChangeArrowheads="1"/>
          </p:cNvSpPr>
          <p:nvPr/>
        </p:nvSpPr>
        <p:spPr bwMode="auto">
          <a:xfrm>
            <a:off x="4224339" y="4437064"/>
            <a:ext cx="503237" cy="1944687"/>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en-US" sz="2000">
              <a:latin typeface="Arial" panose="020B0604020202020204" pitchFamily="34" charset="0"/>
              <a:ea typeface="王漢宗細圓體繁" pitchFamily="18" charset="-120"/>
            </a:endParaRPr>
          </a:p>
        </p:txBody>
      </p:sp>
      <p:sp>
        <p:nvSpPr>
          <p:cNvPr id="114706" name="Oval 107"/>
          <p:cNvSpPr>
            <a:spLocks noChangeArrowheads="1"/>
          </p:cNvSpPr>
          <p:nvPr/>
        </p:nvSpPr>
        <p:spPr bwMode="auto">
          <a:xfrm>
            <a:off x="5375276" y="3860800"/>
            <a:ext cx="792163" cy="1944688"/>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endParaRPr lang="zh-TW" altLang="en-US" sz="2000">
              <a:latin typeface="Arial" panose="020B0604020202020204" pitchFamily="34" charset="0"/>
              <a:ea typeface="王漢宗細圓體繁" pitchFamily="18" charset="-120"/>
            </a:endParaRPr>
          </a:p>
        </p:txBody>
      </p:sp>
    </p:spTree>
    <p:extLst>
      <p:ext uri="{BB962C8B-B14F-4D97-AF65-F5344CB8AC3E}">
        <p14:creationId xmlns:p14="http://schemas.microsoft.com/office/powerpoint/2010/main" val="21841630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9"/>
                                        </p:tgtEl>
                                        <p:attrNameLst>
                                          <p:attrName>style.visibility</p:attrName>
                                        </p:attrNameLst>
                                      </p:cBhvr>
                                      <p:to>
                                        <p:strVal val="visible"/>
                                      </p:to>
                                    </p:set>
                                    <p:anim calcmode="lin" valueType="num">
                                      <p:cBhvr additive="base">
                                        <p:cTn id="7" dur="500" fill="hold"/>
                                        <p:tgtEl>
                                          <p:spTgt spid="114699"/>
                                        </p:tgtEl>
                                        <p:attrNameLst>
                                          <p:attrName>ppt_x</p:attrName>
                                        </p:attrNameLst>
                                      </p:cBhvr>
                                      <p:tavLst>
                                        <p:tav tm="0">
                                          <p:val>
                                            <p:strVal val="#ppt_x"/>
                                          </p:val>
                                        </p:tav>
                                        <p:tav tm="100000">
                                          <p:val>
                                            <p:strVal val="#ppt_x"/>
                                          </p:val>
                                        </p:tav>
                                      </p:tavLst>
                                    </p:anim>
                                    <p:anim calcmode="lin" valueType="num">
                                      <p:cBhvr additive="base">
                                        <p:cTn id="8" dur="500" fill="hold"/>
                                        <p:tgtEl>
                                          <p:spTgt spid="11469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706"/>
                                        </p:tgtEl>
                                        <p:attrNameLst>
                                          <p:attrName>style.visibility</p:attrName>
                                        </p:attrNameLst>
                                      </p:cBhvr>
                                      <p:to>
                                        <p:strVal val="visible"/>
                                      </p:to>
                                    </p:set>
                                    <p:anim calcmode="lin" valueType="num">
                                      <p:cBhvr additive="base">
                                        <p:cTn id="13" dur="500" fill="hold"/>
                                        <p:tgtEl>
                                          <p:spTgt spid="114706"/>
                                        </p:tgtEl>
                                        <p:attrNameLst>
                                          <p:attrName>ppt_x</p:attrName>
                                        </p:attrNameLst>
                                      </p:cBhvr>
                                      <p:tavLst>
                                        <p:tav tm="0">
                                          <p:val>
                                            <p:strVal val="#ppt_x"/>
                                          </p:val>
                                        </p:tav>
                                        <p:tav tm="100000">
                                          <p:val>
                                            <p:strVal val="#ppt_x"/>
                                          </p:val>
                                        </p:tav>
                                      </p:tavLst>
                                    </p:anim>
                                    <p:anim calcmode="lin" valueType="num">
                                      <p:cBhvr additive="base">
                                        <p:cTn id="14" dur="500" fill="hold"/>
                                        <p:tgtEl>
                                          <p:spTgt spid="1147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9" grpId="0" animBg="1"/>
      <p:bldP spid="11470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p:cNvSpPr>
            <a:spLocks noGrp="1" noChangeArrowheads="1"/>
          </p:cNvSpPr>
          <p:nvPr>
            <p:ph type="sldNum" sz="quarter" idx="12"/>
          </p:nvPr>
        </p:nvSpPr>
        <p:spPr>
          <a:xfrm>
            <a:off x="9372600" y="6356351"/>
            <a:ext cx="2819400" cy="365125"/>
          </a:xfrm>
          <a:ln/>
        </p:spPr>
        <p:txBody>
          <a:bodyPr/>
          <a:lstStyle/>
          <a:p>
            <a:fld id="{40FD8FFE-9421-4207-8750-CC230CCAFCD9}" type="slidenum">
              <a:rPr lang="en-US" altLang="zh-TW" sz="1600"/>
              <a:pPr/>
              <a:t>36</a:t>
            </a:fld>
            <a:endParaRPr lang="en-US" altLang="zh-TW" sz="1600" dirty="0"/>
          </a:p>
        </p:txBody>
      </p:sp>
      <p:sp>
        <p:nvSpPr>
          <p:cNvPr id="258050" name="投影片編號版面配置區 3"/>
          <p:cNvSpPr txBox="1">
            <a:spLocks noGrp="1"/>
          </p:cNvSpPr>
          <p:nvPr/>
        </p:nvSpPr>
        <p:spPr bwMode="auto">
          <a:xfrm>
            <a:off x="2136775" y="6356351"/>
            <a:ext cx="1981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16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16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16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16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1600">
                <a:solidFill>
                  <a:schemeClr val="tx1"/>
                </a:solidFill>
                <a:latin typeface="Tahoma" panose="020B0604030504040204" pitchFamily="34" charset="0"/>
                <a:ea typeface="新細明體" panose="02020500000000000000" pitchFamily="18" charset="-120"/>
              </a:defRPr>
            </a:lvl9pPr>
          </a:lstStyle>
          <a:p>
            <a:pPr eaLnBrk="1" hangingPunct="1"/>
            <a:fld id="{B38AA093-3F45-4B3D-B40E-A1DB9C927F65}" type="slidenum">
              <a:rPr kumimoji="0" lang="en-US" altLang="zh-TW" sz="1400">
                <a:solidFill>
                  <a:schemeClr val="tx2"/>
                </a:solidFill>
                <a:latin typeface="Arial" panose="020B0604020202020204" pitchFamily="34" charset="0"/>
              </a:rPr>
              <a:pPr eaLnBrk="1" hangingPunct="1"/>
              <a:t>36</a:t>
            </a:fld>
            <a:endParaRPr kumimoji="0" lang="en-US" altLang="zh-TW" sz="1400">
              <a:solidFill>
                <a:schemeClr val="tx2"/>
              </a:solidFill>
              <a:latin typeface="Arial" panose="020B0604020202020204" pitchFamily="34" charset="0"/>
            </a:endParaRPr>
          </a:p>
        </p:txBody>
      </p:sp>
      <p:pic>
        <p:nvPicPr>
          <p:cNvPr id="258051" name="Picture 2" descr="wallpaper_b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1658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p:cNvSpPr>
            <a:spLocks noGrp="1" noChangeArrowheads="1"/>
          </p:cNvSpPr>
          <p:nvPr>
            <p:ph type="sldNum" sz="quarter" idx="12"/>
          </p:nvPr>
        </p:nvSpPr>
        <p:spPr>
          <a:xfrm>
            <a:off x="9427037" y="6355845"/>
            <a:ext cx="2743200" cy="365125"/>
          </a:xfrm>
          <a:ln/>
        </p:spPr>
        <p:txBody>
          <a:bodyPr/>
          <a:lstStyle/>
          <a:p>
            <a:fld id="{74E3086F-A3CD-49FC-A32A-D7690D9467F4}" type="slidenum">
              <a:rPr lang="en-US" altLang="zh-TW" sz="1600"/>
              <a:pPr/>
              <a:t>37</a:t>
            </a:fld>
            <a:endParaRPr lang="en-US" altLang="zh-TW" sz="1600" dirty="0"/>
          </a:p>
        </p:txBody>
      </p:sp>
      <p:pic>
        <p:nvPicPr>
          <p:cNvPr id="259074" name="Picture 2" descr="核能電廠多重多樣設備觀念"/>
          <p:cNvPicPr>
            <a:picLocks noChangeAspect="1" noChangeArrowheads="1"/>
          </p:cNvPicPr>
          <p:nvPr/>
        </p:nvPicPr>
        <p:blipFill>
          <a:blip r:embed="rId3">
            <a:extLst>
              <a:ext uri="{28A0092B-C50C-407E-A947-70E740481C1C}">
                <a14:useLocalDpi xmlns:a14="http://schemas.microsoft.com/office/drawing/2010/main" val="0"/>
              </a:ext>
            </a:extLst>
          </a:blip>
          <a:srcRect t="16066" b="8499"/>
          <a:stretch>
            <a:fillRect/>
          </a:stretch>
        </p:blipFill>
        <p:spPr bwMode="auto">
          <a:xfrm>
            <a:off x="2720520" y="1054101"/>
            <a:ext cx="6769100" cy="5688013"/>
          </a:xfrm>
          <a:prstGeom prst="rect">
            <a:avLst/>
          </a:prstGeom>
          <a:noFill/>
          <a:extLst>
            <a:ext uri="{909E8E84-426E-40DD-AFC4-6F175D3DCCD1}">
              <a14:hiddenFill xmlns:a14="http://schemas.microsoft.com/office/drawing/2010/main">
                <a:solidFill>
                  <a:srgbClr val="FFFFFF"/>
                </a:solidFill>
              </a14:hiddenFill>
            </a:ext>
          </a:extLst>
        </p:spPr>
      </p:pic>
      <p:sp>
        <p:nvSpPr>
          <p:cNvPr id="259077" name="標題 1"/>
          <p:cNvSpPr>
            <a:spLocks/>
          </p:cNvSpPr>
          <p:nvPr/>
        </p:nvSpPr>
        <p:spPr bwMode="auto">
          <a:xfrm>
            <a:off x="2289855" y="333376"/>
            <a:ext cx="7632700" cy="792163"/>
          </a:xfrm>
          <a:prstGeom prst="rect">
            <a:avLst/>
          </a:prstGeom>
          <a:gradFill rotWithShape="1">
            <a:gsLst>
              <a:gs pos="0">
                <a:schemeClr val="tx1"/>
              </a:gs>
              <a:gs pos="100000">
                <a:srgbClr val="33CCFF"/>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kumimoji="1" sz="4400">
                <a:solidFill>
                  <a:srgbClr val="FFC000"/>
                </a:solidFill>
                <a:latin typeface="Tahoma" panose="020B0604030504040204" pitchFamily="34" charset="0"/>
                <a:ea typeface="標楷體" panose="03000509000000000000" pitchFamily="65" charset="-120"/>
              </a:defRPr>
            </a:lvl1pPr>
            <a:lvl2pPr eaLnBrk="0" hangingPunct="0">
              <a:defRPr kumimoji="1" sz="4400">
                <a:solidFill>
                  <a:srgbClr val="FFC000"/>
                </a:solidFill>
                <a:latin typeface="Tahoma" panose="020B0604030504040204" pitchFamily="34" charset="0"/>
                <a:ea typeface="標楷體" panose="03000509000000000000" pitchFamily="65" charset="-120"/>
              </a:defRPr>
            </a:lvl2pPr>
            <a:lvl3pPr eaLnBrk="0" hangingPunct="0">
              <a:defRPr kumimoji="1" sz="4400">
                <a:solidFill>
                  <a:srgbClr val="FFC000"/>
                </a:solidFill>
                <a:latin typeface="Tahoma" panose="020B0604030504040204" pitchFamily="34" charset="0"/>
                <a:ea typeface="標楷體" panose="03000509000000000000" pitchFamily="65" charset="-120"/>
              </a:defRPr>
            </a:lvl3pPr>
            <a:lvl4pPr eaLnBrk="0" hangingPunct="0">
              <a:defRPr kumimoji="1" sz="4400">
                <a:solidFill>
                  <a:srgbClr val="FFC000"/>
                </a:solidFill>
                <a:latin typeface="Tahoma" panose="020B0604030504040204" pitchFamily="34" charset="0"/>
                <a:ea typeface="標楷體" panose="03000509000000000000" pitchFamily="65" charset="-120"/>
              </a:defRPr>
            </a:lvl4pPr>
            <a:lvl5pPr eaLnBrk="0" hangingPunct="0">
              <a:defRPr kumimoji="1" sz="4400">
                <a:solidFill>
                  <a:srgbClr val="FFC000"/>
                </a:solidFill>
                <a:latin typeface="Tahoma" panose="020B0604030504040204" pitchFamily="34" charset="0"/>
                <a:ea typeface="標楷體" panose="03000509000000000000" pitchFamily="65" charset="-120"/>
              </a:defRPr>
            </a:lvl5pPr>
            <a:lvl6pPr marL="4572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6pPr>
            <a:lvl7pPr marL="9144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7pPr>
            <a:lvl8pPr marL="13716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8pPr>
            <a:lvl9pPr marL="18288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9pPr>
          </a:lstStyle>
          <a:p>
            <a:pPr eaLnBrk="1" hangingPunct="1">
              <a:spcBef>
                <a:spcPct val="50000"/>
              </a:spcBef>
            </a:pPr>
            <a:r>
              <a:rPr lang="zh-TW" altLang="en-US" sz="4000" b="1">
                <a:solidFill>
                  <a:srgbClr val="FFCC00"/>
                </a:solidFill>
              </a:rPr>
              <a:t>核能電廠有多重多樣的電源供應</a:t>
            </a:r>
          </a:p>
        </p:txBody>
      </p:sp>
    </p:spTree>
    <p:extLst>
      <p:ext uri="{BB962C8B-B14F-4D97-AF65-F5344CB8AC3E}">
        <p14:creationId xmlns:p14="http://schemas.microsoft.com/office/powerpoint/2010/main" val="37158335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p:cNvSpPr>
            <a:spLocks noGrp="1"/>
          </p:cNvSpPr>
          <p:nvPr>
            <p:ph type="sldNum" sz="quarter" idx="12"/>
          </p:nvPr>
        </p:nvSpPr>
        <p:spPr/>
        <p:txBody>
          <a:bodyPr/>
          <a:lstStyle/>
          <a:p>
            <a:fld id="{9D0AA224-2C31-4434-B46F-3A27D4132EB7}" type="slidenum">
              <a:rPr lang="en-US" altLang="zh-TW"/>
              <a:pPr/>
              <a:t>38</a:t>
            </a:fld>
            <a:endParaRPr lang="en-US" altLang="zh-TW"/>
          </a:p>
        </p:txBody>
      </p:sp>
      <p:sp>
        <p:nvSpPr>
          <p:cNvPr id="9" name="標題 8"/>
          <p:cNvSpPr>
            <a:spLocks noGrp="1"/>
          </p:cNvSpPr>
          <p:nvPr>
            <p:ph type="title"/>
          </p:nvPr>
        </p:nvSpPr>
        <p:spPr>
          <a:xfrm>
            <a:off x="619125" y="315679"/>
            <a:ext cx="10820400" cy="1148619"/>
          </a:xfrm>
        </p:spPr>
        <p:txBody>
          <a:bodyPr/>
          <a:lstStyle/>
          <a:p>
            <a:r>
              <a:rPr lang="zh-TW" altLang="en-US" sz="3600">
                <a:solidFill>
                  <a:srgbClr val="2D2D8A"/>
                </a:solidFill>
                <a:latin typeface="標楷體" panose="03000509000000000000" pitchFamily="65" charset="-120"/>
                <a:ea typeface="標楷體" panose="03000509000000000000" pitchFamily="65" charset="-120"/>
              </a:rPr>
              <a:t>國際間重大核子事故之比較</a:t>
            </a:r>
          </a:p>
        </p:txBody>
      </p:sp>
      <p:graphicFrame>
        <p:nvGraphicFramePr>
          <p:cNvPr id="62524" name="Group 60"/>
          <p:cNvGraphicFramePr>
            <a:graphicFrameLocks noGrp="1"/>
          </p:cNvGraphicFramePr>
          <p:nvPr>
            <p:ph idx="1"/>
          </p:nvPr>
        </p:nvGraphicFramePr>
        <p:xfrm>
          <a:off x="1981200" y="1362076"/>
          <a:ext cx="8096250" cy="5379977"/>
        </p:xfrm>
        <a:graphic>
          <a:graphicData uri="http://schemas.openxmlformats.org/drawingml/2006/table">
            <a:tbl>
              <a:tblPr/>
              <a:tblGrid>
                <a:gridCol w="1450975">
                  <a:extLst>
                    <a:ext uri="{9D8B030D-6E8A-4147-A177-3AD203B41FA5}">
                      <a16:colId xmlns:a16="http://schemas.microsoft.com/office/drawing/2014/main" val="1398951404"/>
                    </a:ext>
                  </a:extLst>
                </a:gridCol>
                <a:gridCol w="2430463">
                  <a:extLst>
                    <a:ext uri="{9D8B030D-6E8A-4147-A177-3AD203B41FA5}">
                      <a16:colId xmlns:a16="http://schemas.microsoft.com/office/drawing/2014/main" val="552919045"/>
                    </a:ext>
                  </a:extLst>
                </a:gridCol>
                <a:gridCol w="2143125">
                  <a:extLst>
                    <a:ext uri="{9D8B030D-6E8A-4147-A177-3AD203B41FA5}">
                      <a16:colId xmlns:a16="http://schemas.microsoft.com/office/drawing/2014/main" val="3064154282"/>
                    </a:ext>
                  </a:extLst>
                </a:gridCol>
                <a:gridCol w="2071687">
                  <a:extLst>
                    <a:ext uri="{9D8B030D-6E8A-4147-A177-3AD203B41FA5}">
                      <a16:colId xmlns:a16="http://schemas.microsoft.com/office/drawing/2014/main" val="79417191"/>
                    </a:ext>
                  </a:extLst>
                </a:gridCol>
              </a:tblGrid>
              <a:tr h="460375">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t>事故</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三哩島事故</a:t>
                      </a:r>
                      <a:br>
                        <a:rPr kumimoji="1" lang="zh-TW" altLang="en-US"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br>
                      <a:r>
                        <a:rPr kumimoji="1" lang="en-US" altLang="zh-TW"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(1979</a:t>
                      </a:r>
                      <a:r>
                        <a:rPr kumimoji="1" lang="zh-TW" altLang="en-US"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年</a:t>
                      </a:r>
                      <a:r>
                        <a:rPr kumimoji="1" lang="en-US" altLang="zh-TW"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車諾比事故</a:t>
                      </a:r>
                      <a:br>
                        <a:rPr kumimoji="1" lang="zh-TW" altLang="en-US"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br>
                      <a:r>
                        <a:rPr kumimoji="1" lang="en-US" altLang="zh-TW"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(1986</a:t>
                      </a:r>
                      <a:r>
                        <a:rPr kumimoji="1" lang="zh-TW" altLang="en-US"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年</a:t>
                      </a:r>
                      <a:r>
                        <a:rPr kumimoji="1" lang="en-US" altLang="zh-TW"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日本福島一廠</a:t>
                      </a:r>
                      <a:br>
                        <a:rPr kumimoji="1" lang="zh-TW" altLang="en-US"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br>
                      <a:r>
                        <a:rPr kumimoji="1" lang="en-US" altLang="zh-TW"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1~3</a:t>
                      </a:r>
                      <a:r>
                        <a:rPr kumimoji="1" lang="zh-TW" altLang="en-US"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號機</a:t>
                      </a:r>
                      <a:r>
                        <a:rPr kumimoji="1" lang="en-US" altLang="zh-TW"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(2011</a:t>
                      </a:r>
                      <a:r>
                        <a:rPr kumimoji="1" lang="zh-TW" altLang="en-US"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年</a:t>
                      </a:r>
                      <a:r>
                        <a:rPr kumimoji="1" lang="en-US" altLang="zh-TW"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236074610"/>
                  </a:ext>
                </a:extLst>
              </a:tr>
              <a:tr h="506413">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t>反應爐型式</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壓水式</a:t>
                      </a:r>
                      <a:r>
                        <a:rPr kumimoji="1" lang="en-US" altLang="zh-TW"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(PWR)</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石墨水冷式</a:t>
                      </a:r>
                      <a:r>
                        <a:rPr kumimoji="1" lang="en-US" altLang="zh-TW"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(RBMK)</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沸水式</a:t>
                      </a:r>
                    </a:p>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(BWR-3/BWR-4)</a:t>
                      </a:r>
                      <a:endParaRPr kumimoji="1" lang="zh-TW" altLang="en-US"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3582434"/>
                  </a:ext>
                </a:extLst>
              </a:tr>
              <a:tr h="506413">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t>圍阻體</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乾式圍阻體</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FBA3"/>
                    </a:solid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無</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FBA3"/>
                    </a:solid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馬克</a:t>
                      </a:r>
                      <a:r>
                        <a:rPr kumimoji="1" lang="en-US" altLang="zh-TW"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I</a:t>
                      </a:r>
                      <a:r>
                        <a:rPr kumimoji="1" lang="zh-TW" altLang="en-US"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型</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FBA3"/>
                    </a:solidFill>
                  </a:tcPr>
                </a:tc>
                <a:extLst>
                  <a:ext uri="{0D108BD9-81ED-4DB2-BD59-A6C34878D82A}">
                    <a16:rowId xmlns:a16="http://schemas.microsoft.com/office/drawing/2014/main" val="3710687051"/>
                  </a:ext>
                </a:extLst>
              </a:tr>
              <a:tr h="506413">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t>功率</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906</a:t>
                      </a:r>
                      <a:r>
                        <a:rPr kumimoji="1" lang="zh-TW" altLang="en-US"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百萬瓦</a:t>
                      </a:r>
                      <a:endParaRPr kumimoji="1" lang="en-US" altLang="zh-TW"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1000</a:t>
                      </a:r>
                      <a:r>
                        <a:rPr kumimoji="1" lang="zh-TW" altLang="en-US"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百萬瓦</a:t>
                      </a:r>
                      <a:endParaRPr kumimoji="1" lang="en-US" altLang="zh-TW"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460~784</a:t>
                      </a:r>
                      <a:r>
                        <a:rPr kumimoji="1" lang="zh-TW" altLang="en-US"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百萬瓦</a:t>
                      </a:r>
                      <a:endParaRPr kumimoji="1" lang="en-US" altLang="zh-TW"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37586429"/>
                  </a:ext>
                </a:extLst>
              </a:tr>
              <a:tr h="857250">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t>事故主因</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機件故障</a:t>
                      </a:r>
                      <a:r>
                        <a:rPr kumimoji="1" lang="en-US" altLang="zh-TW"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a:t>
                      </a:r>
                      <a:r>
                        <a:rPr kumimoji="1" lang="zh-TW" altLang="en-US"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人為疏失</a:t>
                      </a:r>
                      <a:br>
                        <a:rPr kumimoji="1" lang="zh-TW" altLang="en-US"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br>
                      <a:r>
                        <a:rPr kumimoji="1" lang="en-US" altLang="zh-TW"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a:t>
                      </a:r>
                      <a:r>
                        <a:rPr kumimoji="1" lang="zh-TW" altLang="en-US"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誤判水位與應變失當</a:t>
                      </a:r>
                      <a:r>
                        <a:rPr kumimoji="1" lang="en-US" altLang="zh-TW"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FBA3"/>
                    </a:solid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嚴重的設計缺陷</a:t>
                      </a:r>
                      <a:endParaRPr kumimoji="1" lang="en-US" altLang="zh-TW"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a:t>
                      </a:r>
                      <a:r>
                        <a:rPr kumimoji="1" lang="zh-TW" altLang="en-US"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人為誤失</a:t>
                      </a:r>
                      <a:br>
                        <a:rPr kumimoji="1" lang="zh-TW" altLang="en-US"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br>
                      <a:r>
                        <a:rPr kumimoji="1" lang="en-US" altLang="zh-TW"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a:t>
                      </a:r>
                      <a:r>
                        <a:rPr kumimoji="1" lang="zh-TW" altLang="en-US"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蓄意取消安全設定</a:t>
                      </a:r>
                      <a:r>
                        <a:rPr kumimoji="1" lang="en-US" altLang="zh-TW"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FBA3"/>
                    </a:solid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地震與海嘯複合式</a:t>
                      </a:r>
                      <a:r>
                        <a:rPr kumimoji="1" lang="en-US" altLang="zh-TW"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
                      </a:r>
                      <a:br>
                        <a:rPr kumimoji="1" lang="en-US" altLang="zh-TW"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br>
                      <a:r>
                        <a:rPr kumimoji="1" lang="zh-TW" altLang="en-US"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天然災害</a:t>
                      </a:r>
                    </a:p>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a:t>
                      </a:r>
                      <a:r>
                        <a:rPr kumimoji="1" lang="zh-TW" altLang="en-US" sz="1600" b="1" i="0" u="none" strike="noStrike" cap="none" normalizeH="0" baseline="0" smtClean="0">
                          <a:ln>
                            <a:noFill/>
                          </a:ln>
                          <a:solidFill>
                            <a:srgbClr val="0033CC"/>
                          </a:solidFill>
                          <a:effectLst/>
                          <a:latin typeface="微軟正黑體" panose="020B0604030504040204" pitchFamily="34" charset="-120"/>
                          <a:ea typeface="微軟正黑體" panose="020B0604030504040204" pitchFamily="34" charset="-120"/>
                        </a:rPr>
                        <a:t>應變之人為誤失</a:t>
                      </a:r>
                      <a:r>
                        <a:rPr kumimoji="1" lang="en-US" altLang="zh-TW" sz="1600" b="1" i="0" u="none" strike="noStrike" cap="none" normalizeH="0" baseline="0" smtClean="0">
                          <a:ln>
                            <a:noFill/>
                          </a:ln>
                          <a:solidFill>
                            <a:srgbClr val="0033CC"/>
                          </a:solidFill>
                          <a:effectLst/>
                          <a:latin typeface="微軟正黑體" panose="020B0604030504040204" pitchFamily="34" charset="-120"/>
                          <a:ea typeface="微軟正黑體" panose="020B0604030504040204" pitchFamily="34" charset="-120"/>
                        </a:rPr>
                        <a:t>)</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FBA3"/>
                    </a:solidFill>
                  </a:tcPr>
                </a:tc>
                <a:extLst>
                  <a:ext uri="{0D108BD9-81ED-4DB2-BD59-A6C34878D82A}">
                    <a16:rowId xmlns:a16="http://schemas.microsoft.com/office/drawing/2014/main" val="2338110281"/>
                  </a:ext>
                </a:extLst>
              </a:tr>
              <a:tr h="655638">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t>爐心熔毀</a:t>
                      </a:r>
                      <a:br>
                        <a:rPr kumimoji="1" lang="zh-TW" altLang="en-US"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br>
                      <a:r>
                        <a:rPr kumimoji="1" lang="zh-TW" altLang="en-US"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t>輻射外釋</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4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碘</a:t>
                      </a:r>
                      <a:r>
                        <a:rPr kumimoji="1" lang="en-US" altLang="zh-TW" sz="14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131:20Ci</a:t>
                      </a:r>
                    </a:p>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14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(740x10</a:t>
                      </a:r>
                      <a:r>
                        <a:rPr kumimoji="1" lang="en-US" altLang="zh-TW" sz="1400" b="1" i="0" u="none" strike="noStrike" cap="none" normalizeH="0" baseline="30000" smtClean="0">
                          <a:ln>
                            <a:noFill/>
                          </a:ln>
                          <a:solidFill>
                            <a:srgbClr val="CC0066"/>
                          </a:solidFill>
                          <a:effectLst/>
                          <a:latin typeface="微軟正黑體" panose="020B0604030504040204" pitchFamily="34" charset="-120"/>
                          <a:ea typeface="微軟正黑體" panose="020B0604030504040204" pitchFamily="34" charset="-120"/>
                        </a:rPr>
                        <a:t>9</a:t>
                      </a:r>
                      <a:r>
                        <a:rPr kumimoji="1" lang="en-US" altLang="zh-TW" sz="14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Bq)</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4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碘</a:t>
                      </a:r>
                      <a:r>
                        <a:rPr kumimoji="1" lang="en-US" altLang="zh-TW" sz="14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131:176x10</a:t>
                      </a:r>
                      <a:r>
                        <a:rPr kumimoji="1" lang="en-US" altLang="zh-TW" sz="1400" b="1" i="0" u="none" strike="noStrike" cap="none" normalizeH="0" baseline="30000" smtClean="0">
                          <a:ln>
                            <a:noFill/>
                          </a:ln>
                          <a:solidFill>
                            <a:srgbClr val="006600"/>
                          </a:solidFill>
                          <a:effectLst/>
                          <a:latin typeface="微軟正黑體" panose="020B0604030504040204" pitchFamily="34" charset="-120"/>
                          <a:ea typeface="微軟正黑體" panose="020B0604030504040204" pitchFamily="34" charset="-120"/>
                        </a:rPr>
                        <a:t>16</a:t>
                      </a:r>
                      <a:r>
                        <a:rPr kumimoji="1" lang="en-US" altLang="zh-TW" sz="14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Bq</a:t>
                      </a:r>
                    </a:p>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4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銫</a:t>
                      </a:r>
                      <a:r>
                        <a:rPr kumimoji="1" lang="en-US" altLang="zh-TW" sz="14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137:85x10</a:t>
                      </a:r>
                      <a:r>
                        <a:rPr kumimoji="1" lang="en-US" altLang="zh-TW" sz="1400" b="1" i="0" u="none" strike="noStrike" cap="none" normalizeH="0" baseline="30000" smtClean="0">
                          <a:ln>
                            <a:noFill/>
                          </a:ln>
                          <a:solidFill>
                            <a:srgbClr val="006600"/>
                          </a:solidFill>
                          <a:effectLst/>
                          <a:latin typeface="微軟正黑體" panose="020B0604030504040204" pitchFamily="34" charset="-120"/>
                          <a:ea typeface="微軟正黑體" panose="020B0604030504040204" pitchFamily="34" charset="-120"/>
                        </a:rPr>
                        <a:t>16</a:t>
                      </a:r>
                      <a:r>
                        <a:rPr kumimoji="1" lang="en-US" altLang="zh-TW" sz="14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Bq</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4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碘</a:t>
                      </a:r>
                      <a:r>
                        <a:rPr kumimoji="1" lang="en-US" altLang="zh-TW" sz="14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131:50x10</a:t>
                      </a:r>
                      <a:r>
                        <a:rPr kumimoji="1" lang="en-US" altLang="zh-TW" sz="1400" b="1" i="0" u="none" strike="noStrike" cap="none" normalizeH="0" baseline="30000" smtClean="0">
                          <a:ln>
                            <a:noFill/>
                          </a:ln>
                          <a:solidFill>
                            <a:srgbClr val="000066"/>
                          </a:solidFill>
                          <a:effectLst/>
                          <a:latin typeface="微軟正黑體" panose="020B0604030504040204" pitchFamily="34" charset="-120"/>
                          <a:ea typeface="微軟正黑體" panose="020B0604030504040204" pitchFamily="34" charset="-120"/>
                        </a:rPr>
                        <a:t>16</a:t>
                      </a:r>
                      <a:r>
                        <a:rPr kumimoji="1" lang="en-US" altLang="zh-TW" sz="14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Bq</a:t>
                      </a:r>
                    </a:p>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4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銫</a:t>
                      </a:r>
                      <a:r>
                        <a:rPr kumimoji="1" lang="en-US" altLang="zh-TW" sz="14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137:1x10</a:t>
                      </a:r>
                      <a:r>
                        <a:rPr kumimoji="1" lang="en-US" altLang="zh-TW" sz="1400" b="1" i="0" u="none" strike="noStrike" cap="none" normalizeH="0" baseline="30000" smtClean="0">
                          <a:ln>
                            <a:noFill/>
                          </a:ln>
                          <a:solidFill>
                            <a:srgbClr val="000066"/>
                          </a:solidFill>
                          <a:effectLst/>
                          <a:latin typeface="微軟正黑體" panose="020B0604030504040204" pitchFamily="34" charset="-120"/>
                          <a:ea typeface="微軟正黑體" panose="020B0604030504040204" pitchFamily="34" charset="-120"/>
                        </a:rPr>
                        <a:t>16</a:t>
                      </a:r>
                      <a:r>
                        <a:rPr kumimoji="1" lang="en-US" altLang="zh-TW" sz="14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Bq</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97017638"/>
                  </a:ext>
                </a:extLst>
              </a:tr>
              <a:tr h="685800">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t>國際核能事件</a:t>
                      </a:r>
                      <a:r>
                        <a:rPr kumimoji="1" lang="en-US" altLang="zh-TW"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t/>
                      </a:r>
                      <a:br>
                        <a:rPr kumimoji="1" lang="en-US" altLang="zh-TW"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br>
                      <a:r>
                        <a:rPr kumimoji="1" lang="zh-TW" altLang="en-US"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t>分級制</a:t>
                      </a:r>
                      <a:r>
                        <a:rPr kumimoji="1" lang="en-US" altLang="zh-TW"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t>(</a:t>
                      </a:r>
                      <a:r>
                        <a:rPr kumimoji="1" lang="en-US" altLang="zh-TW" sz="1600" b="1" i="1"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t>INES</a:t>
                      </a:r>
                      <a:r>
                        <a:rPr kumimoji="1" lang="en-US" altLang="zh-TW"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t>)</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第</a:t>
                      </a:r>
                      <a:r>
                        <a:rPr kumimoji="1" lang="en-US" altLang="zh-TW"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5</a:t>
                      </a:r>
                      <a:r>
                        <a:rPr kumimoji="1" lang="zh-TW" altLang="en-US"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級</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第</a:t>
                      </a:r>
                      <a:r>
                        <a:rPr kumimoji="1" lang="en-US" altLang="zh-TW"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7</a:t>
                      </a:r>
                      <a:r>
                        <a:rPr kumimoji="1" lang="zh-TW" altLang="en-US" sz="1600" b="1" i="0" u="none" strike="noStrike" cap="none" normalizeH="0" baseline="0" smtClean="0">
                          <a:ln>
                            <a:noFill/>
                          </a:ln>
                          <a:solidFill>
                            <a:srgbClr val="006600"/>
                          </a:solidFill>
                          <a:effectLst/>
                          <a:latin typeface="微軟正黑體" panose="020B0604030504040204" pitchFamily="34" charset="-120"/>
                          <a:ea typeface="微軟正黑體" panose="020B0604030504040204" pitchFamily="34" charset="-120"/>
                        </a:rPr>
                        <a:t>級</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第</a:t>
                      </a:r>
                      <a:r>
                        <a:rPr kumimoji="1" lang="en-US" altLang="zh-TW"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7</a:t>
                      </a:r>
                      <a:r>
                        <a:rPr kumimoji="1" lang="zh-TW" altLang="en-US" sz="1600" b="1" i="0" u="none" strike="noStrike" cap="none" normalizeH="0" baseline="0" smtClean="0">
                          <a:ln>
                            <a:noFill/>
                          </a:ln>
                          <a:solidFill>
                            <a:srgbClr val="000066"/>
                          </a:solidFill>
                          <a:effectLst/>
                          <a:latin typeface="微軟正黑體" panose="020B0604030504040204" pitchFamily="34" charset="-120"/>
                          <a:ea typeface="微軟正黑體" panose="020B0604030504040204" pitchFamily="34" charset="-120"/>
                        </a:rPr>
                        <a:t>級</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50806936"/>
                  </a:ext>
                </a:extLst>
              </a:tr>
              <a:tr h="1008063">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1" fontAlgn="base" latinLnBrk="0" hangingPunct="1">
                        <a:lnSpc>
                          <a:spcPct val="100000"/>
                        </a:lnSpc>
                        <a:spcBef>
                          <a:spcPct val="20000"/>
                        </a:spcBef>
                        <a:spcAft>
                          <a:spcPct val="0"/>
                        </a:spcAft>
                        <a:buClr>
                          <a:srgbClr val="CC0000"/>
                        </a:buClr>
                        <a:buSzPct val="70000"/>
                        <a:buFont typeface="Wingdings" panose="05000000000000000000" pitchFamily="2" charset="2"/>
                        <a:buNone/>
                        <a:tabLst/>
                      </a:pPr>
                      <a:r>
                        <a:rPr kumimoji="1" lang="zh-TW" altLang="en-US"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t>確定效應</a:t>
                      </a:r>
                    </a:p>
                    <a:p>
                      <a:pPr marL="0" marR="0" lvl="0" indent="0" algn="ctr" defTabSz="914400" rtl="0" eaLnBrk="1" fontAlgn="base" latinLnBrk="0" hangingPunct="1">
                        <a:lnSpc>
                          <a:spcPct val="100000"/>
                        </a:lnSpc>
                        <a:spcBef>
                          <a:spcPct val="20000"/>
                        </a:spcBef>
                        <a:spcAft>
                          <a:spcPct val="0"/>
                        </a:spcAft>
                        <a:buClr>
                          <a:srgbClr val="CC0000"/>
                        </a:buClr>
                        <a:buSzPct val="70000"/>
                        <a:buFont typeface="Wingdings" panose="05000000000000000000" pitchFamily="2" charset="2"/>
                        <a:buNone/>
                        <a:tabLst/>
                      </a:pPr>
                      <a:r>
                        <a:rPr kumimoji="1" lang="en-US" altLang="zh-TW"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t>(</a:t>
                      </a:r>
                      <a:r>
                        <a:rPr kumimoji="1" lang="zh-TW" altLang="en-US"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t>死亡人數</a:t>
                      </a:r>
                      <a:r>
                        <a:rPr kumimoji="1" lang="en-US" altLang="zh-TW" sz="1600" b="1" i="0" u="none" strike="noStrike" cap="none" normalizeH="0" baseline="0" smtClean="0">
                          <a:ln>
                            <a:noFill/>
                          </a:ln>
                          <a:solidFill>
                            <a:schemeClr val="tx2"/>
                          </a:solidFill>
                          <a:effectLst/>
                          <a:latin typeface="微軟正黑體" panose="020B0604030504040204" pitchFamily="34" charset="-120"/>
                          <a:ea typeface="微軟正黑體" panose="020B0604030504040204" pitchFamily="34" charset="-120"/>
                        </a:rPr>
                        <a:t>)</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
                          <a:srgbClr val="CC0000"/>
                        </a:buClr>
                        <a:buSzPct val="70000"/>
                        <a:buFont typeface="Wingdings" panose="05000000000000000000" pitchFamily="2" charset="2"/>
                        <a:buNone/>
                        <a:tabLst/>
                      </a:pPr>
                      <a:r>
                        <a:rPr kumimoji="1" lang="zh-TW" altLang="en-US"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沒有救災人員與民眾，</a:t>
                      </a:r>
                      <a:r>
                        <a:rPr kumimoji="1" lang="en-US" altLang="zh-TW"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
                      </a:r>
                      <a:br>
                        <a:rPr kumimoji="1" lang="en-US" altLang="zh-TW"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br>
                      <a:r>
                        <a:rPr kumimoji="1" lang="zh-TW" altLang="en-US" sz="1600" b="1" i="0" u="none" strike="noStrike" cap="none" normalizeH="0" baseline="0" smtClean="0">
                          <a:ln>
                            <a:noFill/>
                          </a:ln>
                          <a:solidFill>
                            <a:srgbClr val="CC0066"/>
                          </a:solidFill>
                          <a:effectLst/>
                          <a:latin typeface="微軟正黑體" panose="020B0604030504040204" pitchFamily="34" charset="-120"/>
                          <a:ea typeface="微軟正黑體" panose="020B0604030504040204" pitchFamily="34" charset="-120"/>
                        </a:rPr>
                        <a:t>因急性輻射效應死亡</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FBA3"/>
                    </a:solidFill>
                  </a:tcPr>
                </a:tc>
                <a:tc>
                  <a:txBody>
                    <a:bodyPr/>
                    <a:lstStyle>
                      <a:lvl1pPr marL="174625" indent="-174625">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174625" marR="0" lvl="0" indent="-174625" algn="l" defTabSz="914400" rtl="0" eaLnBrk="1" fontAlgn="base" latinLnBrk="0" hangingPunct="1">
                        <a:lnSpc>
                          <a:spcPct val="100000"/>
                        </a:lnSpc>
                        <a:spcBef>
                          <a:spcPct val="0"/>
                        </a:spcBef>
                        <a:spcAft>
                          <a:spcPct val="0"/>
                        </a:spcAft>
                        <a:buClr>
                          <a:srgbClr val="CC0000"/>
                        </a:buClr>
                        <a:buSzPct val="70000"/>
                        <a:buFont typeface="Wingdings" panose="05000000000000000000" pitchFamily="2" charset="2"/>
                        <a:buChar char="p"/>
                        <a:tabLst/>
                      </a:pPr>
                      <a:r>
                        <a:rPr kumimoji="1" lang="zh-TW" altLang="en-US" sz="1400" b="1" i="0" u="none" strike="noStrike" cap="none" normalizeH="0" baseline="0" dirty="0" smtClean="0">
                          <a:ln>
                            <a:noFill/>
                          </a:ln>
                          <a:solidFill>
                            <a:srgbClr val="006600"/>
                          </a:solidFill>
                          <a:effectLst/>
                          <a:latin typeface="微軟正黑體" panose="020B0604030504040204" pitchFamily="34" charset="-120"/>
                          <a:ea typeface="微軟正黑體" panose="020B0604030504040204" pitchFamily="34" charset="-120"/>
                        </a:rPr>
                        <a:t>緊急救災人員：</a:t>
                      </a:r>
                      <a:r>
                        <a:rPr kumimoji="1" lang="en-US" altLang="zh-TW" sz="1400" b="1" i="0" u="none" strike="noStrike" cap="none" normalizeH="0" baseline="0" dirty="0" smtClean="0">
                          <a:ln>
                            <a:noFill/>
                          </a:ln>
                          <a:solidFill>
                            <a:srgbClr val="006600"/>
                          </a:solidFill>
                          <a:effectLst/>
                          <a:latin typeface="微軟正黑體" panose="020B0604030504040204" pitchFamily="34" charset="-120"/>
                          <a:ea typeface="微軟正黑體" panose="020B0604030504040204" pitchFamily="34" charset="-120"/>
                        </a:rPr>
                        <a:t>28</a:t>
                      </a:r>
                      <a:r>
                        <a:rPr kumimoji="1" lang="zh-TW" altLang="en-US" sz="1400" b="1" i="0" u="none" strike="noStrike" cap="none" normalizeH="0" baseline="0" dirty="0" smtClean="0">
                          <a:ln>
                            <a:noFill/>
                          </a:ln>
                          <a:solidFill>
                            <a:srgbClr val="006600"/>
                          </a:solidFill>
                          <a:effectLst/>
                          <a:latin typeface="微軟正黑體" panose="020B0604030504040204" pitchFamily="34" charset="-120"/>
                          <a:ea typeface="微軟正黑體" panose="020B0604030504040204" pitchFamily="34" charset="-120"/>
                        </a:rPr>
                        <a:t>人</a:t>
                      </a:r>
                      <a:r>
                        <a:rPr kumimoji="1" lang="zh-TW" altLang="zh-TW" sz="1400" b="1" i="0" u="none" strike="noStrike" cap="none" normalizeH="0" baseline="0" dirty="0" smtClean="0">
                          <a:ln>
                            <a:noFill/>
                          </a:ln>
                          <a:solidFill>
                            <a:srgbClr val="006600"/>
                          </a:solidFill>
                          <a:effectLst/>
                          <a:latin typeface="微軟正黑體" panose="020B0604030504040204" pitchFamily="34" charset="-120"/>
                          <a:ea typeface="微軟正黑體" panose="020B0604030504040204" pitchFamily="34" charset="-120"/>
                        </a:rPr>
                        <a:t>在前</a:t>
                      </a:r>
                      <a:r>
                        <a:rPr kumimoji="1" lang="en-US" altLang="zh-TW" sz="1400" b="1" i="0" u="none" strike="noStrike" cap="none" normalizeH="0" baseline="0" dirty="0" smtClean="0">
                          <a:ln>
                            <a:noFill/>
                          </a:ln>
                          <a:solidFill>
                            <a:srgbClr val="006600"/>
                          </a:solidFill>
                          <a:effectLst/>
                          <a:latin typeface="微軟正黑體" panose="020B0604030504040204" pitchFamily="34" charset="-120"/>
                          <a:ea typeface="微軟正黑體" panose="020B0604030504040204" pitchFamily="34" charset="-120"/>
                        </a:rPr>
                        <a:t>4</a:t>
                      </a:r>
                      <a:r>
                        <a:rPr kumimoji="1" lang="zh-TW" altLang="en-US" sz="1400" b="1" i="0" u="none" strike="noStrike" cap="none" normalizeH="0" baseline="0" dirty="0" smtClean="0">
                          <a:ln>
                            <a:noFill/>
                          </a:ln>
                          <a:solidFill>
                            <a:srgbClr val="006600"/>
                          </a:solidFill>
                          <a:effectLst/>
                          <a:latin typeface="微軟正黑體" panose="020B0604030504040204" pitchFamily="34" charset="-120"/>
                          <a:ea typeface="微軟正黑體" panose="020B0604030504040204" pitchFamily="34" charset="-120"/>
                        </a:rPr>
                        <a:t>個</a:t>
                      </a:r>
                      <a:r>
                        <a:rPr kumimoji="1" lang="zh-TW" altLang="zh-TW" sz="1400" b="1" i="0" u="none" strike="noStrike" cap="none" normalizeH="0" baseline="0" dirty="0" smtClean="0">
                          <a:ln>
                            <a:noFill/>
                          </a:ln>
                          <a:solidFill>
                            <a:srgbClr val="006600"/>
                          </a:solidFill>
                          <a:effectLst/>
                          <a:latin typeface="微軟正黑體" panose="020B0604030504040204" pitchFamily="34" charset="-120"/>
                          <a:ea typeface="微軟正黑體" panose="020B0604030504040204" pitchFamily="34" charset="-120"/>
                        </a:rPr>
                        <a:t>月內死亡。</a:t>
                      </a:r>
                      <a:endParaRPr kumimoji="1" lang="zh-TW" altLang="en-US" sz="1400" b="1" i="0" u="none" strike="noStrike" cap="none" normalizeH="0" baseline="0" dirty="0" smtClean="0">
                        <a:ln>
                          <a:noFill/>
                        </a:ln>
                        <a:solidFill>
                          <a:srgbClr val="006600"/>
                        </a:solidFill>
                        <a:effectLst/>
                        <a:latin typeface="微軟正黑體" panose="020B0604030504040204" pitchFamily="34" charset="-120"/>
                        <a:ea typeface="微軟正黑體" panose="020B0604030504040204" pitchFamily="34" charset="-120"/>
                      </a:endParaRPr>
                    </a:p>
                    <a:p>
                      <a:pPr marL="174625" marR="0" lvl="0" indent="-174625" algn="l" defTabSz="914400" rtl="0" eaLnBrk="1" fontAlgn="base" latinLnBrk="0" hangingPunct="1">
                        <a:lnSpc>
                          <a:spcPct val="100000"/>
                        </a:lnSpc>
                        <a:spcBef>
                          <a:spcPct val="0"/>
                        </a:spcBef>
                        <a:spcAft>
                          <a:spcPct val="0"/>
                        </a:spcAft>
                        <a:buClr>
                          <a:srgbClr val="CC0000"/>
                        </a:buClr>
                        <a:buSzPct val="70000"/>
                        <a:buFont typeface="Wingdings" panose="05000000000000000000" pitchFamily="2" charset="2"/>
                        <a:buChar char="p"/>
                        <a:tabLst/>
                      </a:pPr>
                      <a:r>
                        <a:rPr kumimoji="1" lang="zh-TW" altLang="en-US" sz="1400" b="1" i="0" u="none" strike="noStrike" cap="none" normalizeH="0" baseline="0" dirty="0" smtClean="0">
                          <a:ln>
                            <a:noFill/>
                          </a:ln>
                          <a:solidFill>
                            <a:srgbClr val="006600"/>
                          </a:solidFill>
                          <a:effectLst/>
                          <a:latin typeface="微軟正黑體" panose="020B0604030504040204" pitchFamily="34" charset="-120"/>
                          <a:ea typeface="微軟正黑體" panose="020B0604030504040204" pitchFamily="34" charset="-120"/>
                        </a:rPr>
                        <a:t>民眾：沒有因急性輻射效應而死亡</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FBA3"/>
                    </a:solid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20000"/>
                        </a:spcBef>
                        <a:spcAft>
                          <a:spcPct val="0"/>
                        </a:spcAft>
                        <a:buClr>
                          <a:srgbClr val="CC0000"/>
                        </a:buClr>
                        <a:buSzPct val="70000"/>
                        <a:buFont typeface="Wingdings" panose="05000000000000000000" pitchFamily="2" charset="2"/>
                        <a:buNone/>
                        <a:tabLst/>
                      </a:pPr>
                      <a:r>
                        <a:rPr kumimoji="1" lang="zh-TW" altLang="en-US" sz="1400" b="1"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沒有救災人員與民眾，</a:t>
                      </a:r>
                      <a:r>
                        <a:rPr kumimoji="1" lang="en-US" altLang="zh-TW" sz="1400" b="1"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
                      </a:r>
                      <a:br>
                        <a:rPr kumimoji="1" lang="en-US" altLang="zh-TW" sz="1400" b="1"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br>
                      <a:r>
                        <a:rPr kumimoji="1" lang="zh-TW" altLang="en-US" sz="1400" b="1" i="0" u="none" strike="noStrike" cap="none" normalizeH="0" baseline="0" dirty="0" smtClean="0">
                          <a:ln>
                            <a:noFill/>
                          </a:ln>
                          <a:solidFill>
                            <a:srgbClr val="000066"/>
                          </a:solidFill>
                          <a:effectLst/>
                          <a:latin typeface="微軟正黑體" panose="020B0604030504040204" pitchFamily="34" charset="-120"/>
                          <a:ea typeface="微軟正黑體" panose="020B0604030504040204" pitchFamily="34" charset="-120"/>
                        </a:rPr>
                        <a:t>因急性輻射效應死亡</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FBA3"/>
                    </a:solidFill>
                  </a:tcPr>
                </a:tc>
                <a:extLst>
                  <a:ext uri="{0D108BD9-81ED-4DB2-BD59-A6C34878D82A}">
                    <a16:rowId xmlns:a16="http://schemas.microsoft.com/office/drawing/2014/main" val="2229242262"/>
                  </a:ext>
                </a:extLst>
              </a:tr>
            </a:tbl>
          </a:graphicData>
        </a:graphic>
      </p:graphicFrame>
    </p:spTree>
    <p:extLst>
      <p:ext uri="{BB962C8B-B14F-4D97-AF65-F5344CB8AC3E}">
        <p14:creationId xmlns:p14="http://schemas.microsoft.com/office/powerpoint/2010/main" val="24248167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13"/>
          <p:cNvSpPr>
            <a:spLocks noGrp="1" noChangeArrowheads="1"/>
          </p:cNvSpPr>
          <p:nvPr>
            <p:ph type="sldNum" sz="quarter" idx="12"/>
          </p:nvPr>
        </p:nvSpPr>
        <p:spPr>
          <a:ln/>
        </p:spPr>
        <p:txBody>
          <a:bodyPr/>
          <a:lstStyle/>
          <a:p>
            <a:fld id="{7D4EE96B-4590-4168-BDCE-FB0EF1AD0B0B}" type="slidenum">
              <a:rPr lang="en-US" altLang="zh-TW"/>
              <a:pPr/>
              <a:t>39</a:t>
            </a:fld>
            <a:endParaRPr lang="en-US" altLang="zh-TW"/>
          </a:p>
        </p:txBody>
      </p:sp>
      <p:sp>
        <p:nvSpPr>
          <p:cNvPr id="250882" name="Rectangle 2"/>
          <p:cNvSpPr>
            <a:spLocks noGrp="1" noChangeArrowheads="1"/>
          </p:cNvSpPr>
          <p:nvPr>
            <p:ph type="title"/>
          </p:nvPr>
        </p:nvSpPr>
        <p:spPr>
          <a:xfrm>
            <a:off x="2782889" y="333376"/>
            <a:ext cx="7705725" cy="720725"/>
          </a:xfrm>
        </p:spPr>
        <p:txBody>
          <a:bodyPr/>
          <a:lstStyle/>
          <a:p>
            <a:r>
              <a:rPr lang="zh-TW" altLang="en-US">
                <a:effectLst>
                  <a:outerShdw blurRad="38100" dist="38100" dir="2700000" algn="tl">
                    <a:srgbClr val="FFFFFF"/>
                  </a:outerShdw>
                </a:effectLst>
              </a:rPr>
              <a:t>本世紀以來各地的重大天災</a:t>
            </a:r>
          </a:p>
        </p:txBody>
      </p:sp>
      <p:grpSp>
        <p:nvGrpSpPr>
          <p:cNvPr id="250884" name="Group 4"/>
          <p:cNvGrpSpPr>
            <a:grpSpLocks/>
          </p:cNvGrpSpPr>
          <p:nvPr/>
        </p:nvGrpSpPr>
        <p:grpSpPr bwMode="auto">
          <a:xfrm>
            <a:off x="7896225" y="4797425"/>
            <a:ext cx="2590800" cy="1873250"/>
            <a:chOff x="-477" y="0"/>
            <a:chExt cx="3549" cy="2868"/>
          </a:xfrm>
        </p:grpSpPr>
        <p:pic>
          <p:nvPicPr>
            <p:cNvPr id="250885" name="Picture 5" descr="海燕重創菲律賓災情慘不忍睹-達志影像-美聯社"/>
            <p:cNvPicPr>
              <a:picLocks noChangeAspect="1" noChangeArrowheads="1"/>
            </p:cNvPicPr>
            <p:nvPr/>
          </p:nvPicPr>
          <p:blipFill>
            <a:blip r:embed="rId4">
              <a:extLst>
                <a:ext uri="{28A0092B-C50C-407E-A947-70E740481C1C}">
                  <a14:useLocalDpi xmlns:a14="http://schemas.microsoft.com/office/drawing/2010/main" val="0"/>
                </a:ext>
              </a:extLst>
            </a:blip>
            <a:srcRect b="-1346"/>
            <a:stretch>
              <a:fillRect/>
            </a:stretch>
          </p:blipFill>
          <p:spPr bwMode="auto">
            <a:xfrm>
              <a:off x="-477" y="0"/>
              <a:ext cx="3538" cy="2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0886" name="Text Box 6"/>
            <p:cNvSpPr txBox="1">
              <a:spLocks noChangeArrowheads="1"/>
            </p:cNvSpPr>
            <p:nvPr/>
          </p:nvSpPr>
          <p:spPr bwMode="auto">
            <a:xfrm>
              <a:off x="-477" y="2641"/>
              <a:ext cx="3549" cy="227"/>
            </a:xfrm>
            <a:prstGeom prst="rect">
              <a:avLst/>
            </a:prstGeom>
            <a:solidFill>
              <a:schemeClr val="folHlink"/>
            </a:solidFill>
            <a:ln>
              <a:noFill/>
            </a:ln>
            <a:effectLst/>
            <a:extLs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0" hangingPunct="0">
                <a:lnSpc>
                  <a:spcPct val="80000"/>
                </a:lnSpc>
                <a:spcBef>
                  <a:spcPct val="20000"/>
                </a:spcBef>
                <a:buClr>
                  <a:schemeClr val="folHlink"/>
                </a:buClr>
                <a:buSzPct val="60000"/>
              </a:pPr>
              <a:r>
                <a:rPr lang="en-US" altLang="zh-TW" sz="1000" b="1">
                  <a:ea typeface="標楷體" panose="03000509000000000000" pitchFamily="65" charset="-120"/>
                </a:rPr>
                <a:t>2013</a:t>
              </a:r>
              <a:r>
                <a:rPr lang="zh-TW" altLang="en-US" sz="1000" b="1">
                  <a:ea typeface="標楷體" panose="03000509000000000000" pitchFamily="65" charset="-120"/>
                </a:rPr>
                <a:t>年</a:t>
              </a:r>
              <a:r>
                <a:rPr lang="en-US" altLang="zh-TW" sz="1000" b="1">
                  <a:ea typeface="標楷體" panose="03000509000000000000" pitchFamily="65" charset="-120"/>
                </a:rPr>
                <a:t>11</a:t>
              </a:r>
              <a:r>
                <a:rPr lang="zh-TW" altLang="en-US" sz="1000" b="1">
                  <a:ea typeface="標楷體" panose="03000509000000000000" pitchFamily="65" charset="-120"/>
                </a:rPr>
                <a:t>月海燕重創菲律賓</a:t>
              </a:r>
              <a:r>
                <a:rPr lang="en-US" altLang="zh-TW" sz="1000" b="1">
                  <a:ea typeface="標楷體" panose="03000509000000000000" pitchFamily="65" charset="-120"/>
                </a:rPr>
                <a:t>(</a:t>
              </a:r>
              <a:r>
                <a:rPr lang="zh-TW" altLang="en-US" sz="1000" b="1">
                  <a:ea typeface="標楷體" panose="03000509000000000000" pitchFamily="65" charset="-120"/>
                </a:rPr>
                <a:t>美聯社</a:t>
              </a:r>
              <a:r>
                <a:rPr lang="en-US" altLang="zh-TW" sz="1200" b="1">
                  <a:ea typeface="標楷體" panose="03000509000000000000" pitchFamily="65" charset="-120"/>
                </a:rPr>
                <a:t>)</a:t>
              </a:r>
            </a:p>
          </p:txBody>
        </p:sp>
      </p:grpSp>
      <p:grpSp>
        <p:nvGrpSpPr>
          <p:cNvPr id="250887" name="Group 7"/>
          <p:cNvGrpSpPr>
            <a:grpSpLocks/>
          </p:cNvGrpSpPr>
          <p:nvPr/>
        </p:nvGrpSpPr>
        <p:grpSpPr bwMode="auto">
          <a:xfrm>
            <a:off x="5232401" y="4797425"/>
            <a:ext cx="2665413" cy="1951038"/>
            <a:chOff x="-1611" y="618"/>
            <a:chExt cx="3425" cy="3738"/>
          </a:xfrm>
        </p:grpSpPr>
        <p:pic>
          <p:nvPicPr>
            <p:cNvPr id="25088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1" y="618"/>
              <a:ext cx="3425" cy="3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0889" name="Rectangle 9"/>
            <p:cNvSpPr>
              <a:spLocks noChangeArrowheads="1"/>
            </p:cNvSpPr>
            <p:nvPr/>
          </p:nvSpPr>
          <p:spPr bwMode="auto">
            <a:xfrm>
              <a:off x="-1605" y="3888"/>
              <a:ext cx="3399" cy="468"/>
            </a:xfrm>
            <a:prstGeom prst="rect">
              <a:avLst/>
            </a:prstGeom>
            <a:solidFill>
              <a:schemeClr val="folHlink"/>
            </a:solidFill>
            <a:ln>
              <a:noFill/>
            </a:ln>
            <a:effectLst>
              <a:prstShdw prst="shdw17" dist="17961" dir="2700000">
                <a:schemeClr val="folHlink">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zh-TW" sz="1000" b="1">
                  <a:latin typeface="標楷體" panose="03000509000000000000" pitchFamily="65" charset="-120"/>
                  <a:ea typeface="標楷體" panose="03000509000000000000" pitchFamily="65" charset="-120"/>
                </a:rPr>
                <a:t>2011</a:t>
              </a:r>
              <a:r>
                <a:rPr lang="zh-TW" altLang="en-US" sz="1000" b="1">
                  <a:latin typeface="標楷體" panose="03000509000000000000" pitchFamily="65" charset="-120"/>
                  <a:ea typeface="標楷體" panose="03000509000000000000" pitchFamily="65" charset="-120"/>
                </a:rPr>
                <a:t>年</a:t>
              </a:r>
              <a:r>
                <a:rPr lang="en-US" altLang="zh-TW" sz="1000" b="1">
                  <a:latin typeface="標楷體" panose="03000509000000000000" pitchFamily="65" charset="-120"/>
                  <a:ea typeface="標楷體" panose="03000509000000000000" pitchFamily="65" charset="-120"/>
                </a:rPr>
                <a:t>3</a:t>
              </a:r>
              <a:r>
                <a:rPr lang="zh-TW" altLang="en-US" sz="1000" b="1">
                  <a:latin typeface="標楷體" panose="03000509000000000000" pitchFamily="65" charset="-120"/>
                  <a:ea typeface="標楷體" panose="03000509000000000000" pitchFamily="65" charset="-120"/>
                </a:rPr>
                <a:t>月日本海嘯與福島一廠核災</a:t>
              </a:r>
              <a:r>
                <a:rPr lang="en-US" altLang="zh-TW" sz="1000" b="1">
                  <a:latin typeface="標楷體" panose="03000509000000000000" pitchFamily="65" charset="-120"/>
                  <a:ea typeface="標楷體" panose="03000509000000000000" pitchFamily="65" charset="-120"/>
                </a:rPr>
                <a:t>(NISA)</a:t>
              </a:r>
              <a:endParaRPr lang="zh-TW" altLang="en-US" sz="1000" b="1">
                <a:latin typeface="標楷體" panose="03000509000000000000" pitchFamily="65" charset="-120"/>
                <a:ea typeface="標楷體" panose="03000509000000000000" pitchFamily="65" charset="-120"/>
              </a:endParaRPr>
            </a:p>
          </p:txBody>
        </p:sp>
      </p:grpSp>
      <p:grpSp>
        <p:nvGrpSpPr>
          <p:cNvPr id="250890" name="Group 10"/>
          <p:cNvGrpSpPr>
            <a:grpSpLocks/>
          </p:cNvGrpSpPr>
          <p:nvPr/>
        </p:nvGrpSpPr>
        <p:grpSpPr bwMode="auto">
          <a:xfrm>
            <a:off x="2566989" y="4868863"/>
            <a:ext cx="2663825" cy="1922462"/>
            <a:chOff x="1701" y="0"/>
            <a:chExt cx="4225" cy="3173"/>
          </a:xfrm>
        </p:grpSpPr>
        <p:pic>
          <p:nvPicPr>
            <p:cNvPr id="250891" name="Picture 11" descr="20110129澳洲百年大水-澳abc電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 y="0"/>
              <a:ext cx="4218" cy="2780"/>
            </a:xfrm>
            <a:prstGeom prst="rect">
              <a:avLst/>
            </a:prstGeom>
            <a:noFill/>
            <a:extLst>
              <a:ext uri="{909E8E84-426E-40DD-AFC4-6F175D3DCCD1}">
                <a14:hiddenFill xmlns:a14="http://schemas.microsoft.com/office/drawing/2010/main">
                  <a:solidFill>
                    <a:srgbClr val="FFFFFF"/>
                  </a:solidFill>
                </a14:hiddenFill>
              </a:ext>
            </a:extLst>
          </p:spPr>
        </p:pic>
        <p:sp>
          <p:nvSpPr>
            <p:cNvPr id="250892" name="Rectangle 12"/>
            <p:cNvSpPr>
              <a:spLocks noChangeArrowheads="1"/>
            </p:cNvSpPr>
            <p:nvPr/>
          </p:nvSpPr>
          <p:spPr bwMode="auto">
            <a:xfrm>
              <a:off x="1701" y="2770"/>
              <a:ext cx="4225" cy="403"/>
            </a:xfrm>
            <a:prstGeom prst="rect">
              <a:avLst/>
            </a:prstGeom>
            <a:solidFill>
              <a:schemeClr val="folHlink"/>
            </a:solidFill>
            <a:ln>
              <a:noFill/>
            </a:ln>
            <a:effectLst>
              <a:prstShdw prst="shdw17" dist="17961" dir="2700000">
                <a:schemeClr val="folHlink">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zh-TW" sz="1000" b="1">
                  <a:latin typeface="標楷體" panose="03000509000000000000" pitchFamily="65" charset="-120"/>
                  <a:ea typeface="標楷體" panose="03000509000000000000" pitchFamily="65" charset="-120"/>
                </a:rPr>
                <a:t>2011</a:t>
              </a:r>
              <a:r>
                <a:rPr lang="zh-TW" altLang="en-US" sz="1000" b="1">
                  <a:latin typeface="標楷體" panose="03000509000000000000" pitchFamily="65" charset="-120"/>
                  <a:ea typeface="標楷體" panose="03000509000000000000" pitchFamily="65" charset="-120"/>
                </a:rPr>
                <a:t>年</a:t>
              </a:r>
              <a:r>
                <a:rPr lang="en-US" altLang="zh-TW" sz="1000" b="1">
                  <a:latin typeface="標楷體" panose="03000509000000000000" pitchFamily="65" charset="-120"/>
                  <a:ea typeface="標楷體" panose="03000509000000000000" pitchFamily="65" charset="-120"/>
                </a:rPr>
                <a:t>1</a:t>
              </a:r>
              <a:r>
                <a:rPr lang="zh-TW" altLang="en-US" sz="1000" b="1">
                  <a:latin typeface="標楷體" panose="03000509000000000000" pitchFamily="65" charset="-120"/>
                  <a:ea typeface="標楷體" panose="03000509000000000000" pitchFamily="65" charset="-120"/>
                </a:rPr>
                <a:t>月</a:t>
              </a:r>
              <a:r>
                <a:rPr lang="en-US" altLang="zh-TW" sz="1000" b="1">
                  <a:latin typeface="標楷體" panose="03000509000000000000" pitchFamily="65" charset="-120"/>
                  <a:ea typeface="標楷體" panose="03000509000000000000" pitchFamily="65" charset="-120"/>
                </a:rPr>
                <a:t>澳洲百年大水(澳abc電台)</a:t>
              </a:r>
              <a:endParaRPr lang="zh-TW" altLang="en-US" sz="1000" b="1">
                <a:latin typeface="標楷體" panose="03000509000000000000" pitchFamily="65" charset="-120"/>
                <a:ea typeface="標楷體" panose="03000509000000000000" pitchFamily="65" charset="-120"/>
              </a:endParaRPr>
            </a:p>
          </p:txBody>
        </p:sp>
      </p:grpSp>
      <p:grpSp>
        <p:nvGrpSpPr>
          <p:cNvPr id="250893" name="Group 13"/>
          <p:cNvGrpSpPr>
            <a:grpSpLocks/>
          </p:cNvGrpSpPr>
          <p:nvPr/>
        </p:nvGrpSpPr>
        <p:grpSpPr bwMode="auto">
          <a:xfrm>
            <a:off x="7896226" y="2997200"/>
            <a:ext cx="2593975" cy="1836738"/>
            <a:chOff x="3198" y="0"/>
            <a:chExt cx="4045" cy="3057"/>
          </a:xfrm>
        </p:grpSpPr>
        <p:pic>
          <p:nvPicPr>
            <p:cNvPr id="250894" name="Picture 14" descr="2010年1月海地地震-英國廣播（BB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8" y="0"/>
              <a:ext cx="4037" cy="2690"/>
            </a:xfrm>
            <a:prstGeom prst="rect">
              <a:avLst/>
            </a:prstGeom>
            <a:noFill/>
            <a:extLst>
              <a:ext uri="{909E8E84-426E-40DD-AFC4-6F175D3DCCD1}">
                <a14:hiddenFill xmlns:a14="http://schemas.microsoft.com/office/drawing/2010/main">
                  <a:solidFill>
                    <a:srgbClr val="FFFFFF"/>
                  </a:solidFill>
                </a14:hiddenFill>
              </a:ext>
            </a:extLst>
          </p:spPr>
        </p:pic>
        <p:sp>
          <p:nvSpPr>
            <p:cNvPr id="250895" name="Rectangle 15"/>
            <p:cNvSpPr>
              <a:spLocks noChangeArrowheads="1"/>
            </p:cNvSpPr>
            <p:nvPr/>
          </p:nvSpPr>
          <p:spPr bwMode="auto">
            <a:xfrm>
              <a:off x="3198" y="2650"/>
              <a:ext cx="4045" cy="407"/>
            </a:xfrm>
            <a:prstGeom prst="rect">
              <a:avLst/>
            </a:prstGeom>
            <a:solidFill>
              <a:schemeClr val="folHlink"/>
            </a:solidFill>
            <a:ln>
              <a:noFill/>
            </a:ln>
            <a:effectLst>
              <a:prstShdw prst="shdw17" dist="17961" dir="2700000">
                <a:schemeClr val="folHlink">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zh-TW" sz="1000" b="1">
                  <a:latin typeface="標楷體" panose="03000509000000000000" pitchFamily="65" charset="-120"/>
                  <a:ea typeface="標楷體" panose="03000509000000000000" pitchFamily="65" charset="-120"/>
                </a:rPr>
                <a:t>2010年1月海地地震(英國BBC）</a:t>
              </a:r>
              <a:endParaRPr lang="zh-TW" altLang="en-US" sz="1000" b="1">
                <a:latin typeface="標楷體" panose="03000509000000000000" pitchFamily="65" charset="-120"/>
                <a:ea typeface="標楷體" panose="03000509000000000000" pitchFamily="65" charset="-120"/>
              </a:endParaRPr>
            </a:p>
          </p:txBody>
        </p:sp>
      </p:grpSp>
      <p:grpSp>
        <p:nvGrpSpPr>
          <p:cNvPr id="250896" name="Group 16"/>
          <p:cNvGrpSpPr>
            <a:grpSpLocks/>
          </p:cNvGrpSpPr>
          <p:nvPr/>
        </p:nvGrpSpPr>
        <p:grpSpPr bwMode="auto">
          <a:xfrm>
            <a:off x="5232401" y="2997201"/>
            <a:ext cx="2665413" cy="1800225"/>
            <a:chOff x="249" y="482"/>
            <a:chExt cx="5171" cy="3077"/>
          </a:xfrm>
        </p:grpSpPr>
        <p:pic>
          <p:nvPicPr>
            <p:cNvPr id="250897" name="Picture 17" descr="2009年8月莫拉克颱風襲擊台灣，甲仙鄉小林村被土石流掩沒－蘋果日報"/>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 y="482"/>
              <a:ext cx="5171" cy="2767"/>
            </a:xfrm>
            <a:prstGeom prst="rect">
              <a:avLst/>
            </a:prstGeom>
            <a:noFill/>
            <a:extLst>
              <a:ext uri="{909E8E84-426E-40DD-AFC4-6F175D3DCCD1}">
                <a14:hiddenFill xmlns:a14="http://schemas.microsoft.com/office/drawing/2010/main">
                  <a:solidFill>
                    <a:srgbClr val="FFFFFF"/>
                  </a:solidFill>
                </a14:hiddenFill>
              </a:ext>
            </a:extLst>
          </p:spPr>
        </p:pic>
        <p:sp>
          <p:nvSpPr>
            <p:cNvPr id="250898" name="Text Box 18"/>
            <p:cNvSpPr txBox="1">
              <a:spLocks noChangeArrowheads="1"/>
            </p:cNvSpPr>
            <p:nvPr/>
          </p:nvSpPr>
          <p:spPr bwMode="auto">
            <a:xfrm>
              <a:off x="289" y="3287"/>
              <a:ext cx="5080" cy="272"/>
            </a:xfrm>
            <a:prstGeom prst="rect">
              <a:avLst/>
            </a:prstGeom>
            <a:solidFill>
              <a:schemeClr val="folHlink"/>
            </a:solidFill>
            <a:ln>
              <a:noFill/>
            </a:ln>
            <a:effectLst/>
            <a:extLs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標楷體" panose="03000509000000000000" pitchFamily="65" charset="-120"/>
                </a:defRPr>
              </a:lvl1pPr>
              <a:lvl2pPr marL="441325" indent="-166688" eaLnBrk="0" hangingPunct="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標楷體" panose="03000509000000000000" pitchFamily="65" charset="-120"/>
                </a:defRPr>
              </a:lvl2pPr>
              <a:lvl3pPr marL="1227138" indent="-228600" eaLnBrk="0" hangingPunct="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標楷體" panose="03000509000000000000" pitchFamily="65" charset="-120"/>
                </a:defRPr>
              </a:lvl3pPr>
              <a:lvl4pPr marL="1635125" indent="-228600" eaLnBrk="0" hangingPunct="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4pPr>
              <a:lvl5pPr marL="2057400" indent="-228600" eaLnBrk="0" hangingPunct="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9pPr>
            </a:lstStyle>
            <a:p>
              <a:pPr algn="ctr">
                <a:lnSpc>
                  <a:spcPct val="80000"/>
                </a:lnSpc>
                <a:buFont typeface="Wingdings" panose="05000000000000000000" pitchFamily="2" charset="2"/>
                <a:buNone/>
              </a:pPr>
              <a:r>
                <a:rPr lang="en-US" altLang="zh-TW" sz="1000" b="1">
                  <a:latin typeface="標楷體" panose="03000509000000000000" pitchFamily="65" charset="-120"/>
                </a:rPr>
                <a:t>2009</a:t>
              </a:r>
              <a:r>
                <a:rPr lang="zh-TW" altLang="en-US" sz="1000" b="1">
                  <a:latin typeface="標楷體" panose="03000509000000000000" pitchFamily="65" charset="-120"/>
                </a:rPr>
                <a:t>年</a:t>
              </a:r>
              <a:r>
                <a:rPr lang="en-US" altLang="zh-TW" sz="1000" b="1">
                  <a:latin typeface="標楷體" panose="03000509000000000000" pitchFamily="65" charset="-120"/>
                </a:rPr>
                <a:t>8</a:t>
              </a:r>
              <a:r>
                <a:rPr lang="zh-TW" altLang="en-US" sz="1000" b="1">
                  <a:latin typeface="標楷體" panose="03000509000000000000" pitchFamily="65" charset="-120"/>
                </a:rPr>
                <a:t>月莫拉克颱風襲台</a:t>
              </a:r>
              <a:r>
                <a:rPr lang="en-US" altLang="zh-TW" sz="1000" b="1">
                  <a:latin typeface="標楷體" panose="03000509000000000000" pitchFamily="65" charset="-120"/>
                </a:rPr>
                <a:t>(</a:t>
              </a:r>
              <a:r>
                <a:rPr lang="zh-TW" altLang="en-US" sz="1000" b="1">
                  <a:latin typeface="標楷體" panose="03000509000000000000" pitchFamily="65" charset="-120"/>
                </a:rPr>
                <a:t>蘋果日報</a:t>
              </a:r>
              <a:r>
                <a:rPr lang="en-US" altLang="zh-TW" sz="1000" b="1">
                  <a:latin typeface="標楷體" panose="03000509000000000000" pitchFamily="65" charset="-120"/>
                </a:rPr>
                <a:t>)</a:t>
              </a:r>
            </a:p>
          </p:txBody>
        </p:sp>
      </p:grpSp>
      <p:grpSp>
        <p:nvGrpSpPr>
          <p:cNvPr id="250899" name="Group 19"/>
          <p:cNvGrpSpPr>
            <a:grpSpLocks/>
          </p:cNvGrpSpPr>
          <p:nvPr/>
        </p:nvGrpSpPr>
        <p:grpSpPr bwMode="auto">
          <a:xfrm>
            <a:off x="2566988" y="2997200"/>
            <a:ext cx="2665412" cy="1931988"/>
            <a:chOff x="4286" y="0"/>
            <a:chExt cx="2948" cy="4068"/>
          </a:xfrm>
        </p:grpSpPr>
        <p:pic>
          <p:nvPicPr>
            <p:cNvPr id="250900" name="Picture 20" descr="2008年5月四川汶川地震-蘋果日報"/>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6" y="0"/>
              <a:ext cx="2948" cy="3566"/>
            </a:xfrm>
            <a:prstGeom prst="rect">
              <a:avLst/>
            </a:prstGeom>
            <a:noFill/>
            <a:extLst>
              <a:ext uri="{909E8E84-426E-40DD-AFC4-6F175D3DCCD1}">
                <a14:hiddenFill xmlns:a14="http://schemas.microsoft.com/office/drawing/2010/main">
                  <a:solidFill>
                    <a:srgbClr val="FFFFFF"/>
                  </a:solidFill>
                </a14:hiddenFill>
              </a:ext>
            </a:extLst>
          </p:spPr>
        </p:pic>
        <p:sp>
          <p:nvSpPr>
            <p:cNvPr id="250901" name="Rectangle 21"/>
            <p:cNvSpPr>
              <a:spLocks noChangeArrowheads="1"/>
            </p:cNvSpPr>
            <p:nvPr/>
          </p:nvSpPr>
          <p:spPr bwMode="auto">
            <a:xfrm>
              <a:off x="4286" y="3553"/>
              <a:ext cx="2937" cy="515"/>
            </a:xfrm>
            <a:prstGeom prst="rect">
              <a:avLst/>
            </a:prstGeom>
            <a:solidFill>
              <a:schemeClr val="folHlink"/>
            </a:solidFill>
            <a:ln>
              <a:noFill/>
            </a:ln>
            <a:effectLst>
              <a:prstShdw prst="shdw17" dist="17961" dir="2700000">
                <a:schemeClr val="folHlink">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zh-TW" sz="1000" b="1">
                  <a:latin typeface="標楷體" panose="03000509000000000000" pitchFamily="65" charset="-120"/>
                  <a:ea typeface="標楷體" panose="03000509000000000000" pitchFamily="65" charset="-120"/>
                </a:rPr>
                <a:t>2008</a:t>
              </a:r>
              <a:r>
                <a:rPr lang="zh-TW" altLang="en-US" sz="1000" b="1">
                  <a:latin typeface="標楷體" panose="03000509000000000000" pitchFamily="65" charset="-120"/>
                  <a:ea typeface="標楷體" panose="03000509000000000000" pitchFamily="65" charset="-120"/>
                </a:rPr>
                <a:t>年</a:t>
              </a:r>
              <a:r>
                <a:rPr lang="en-US" altLang="zh-TW" sz="1000" b="1">
                  <a:latin typeface="標楷體" panose="03000509000000000000" pitchFamily="65" charset="-120"/>
                  <a:ea typeface="標楷體" panose="03000509000000000000" pitchFamily="65" charset="-120"/>
                </a:rPr>
                <a:t>5</a:t>
              </a:r>
              <a:r>
                <a:rPr lang="zh-TW" altLang="en-US" sz="1000" b="1">
                  <a:latin typeface="標楷體" panose="03000509000000000000" pitchFamily="65" charset="-120"/>
                  <a:ea typeface="標楷體" panose="03000509000000000000" pitchFamily="65" charset="-120"/>
                </a:rPr>
                <a:t>月四川汶川地震</a:t>
              </a:r>
              <a:r>
                <a:rPr lang="en-US" altLang="zh-TW" sz="1000" b="1">
                  <a:latin typeface="標楷體" panose="03000509000000000000" pitchFamily="65" charset="-120"/>
                  <a:ea typeface="標楷體" panose="03000509000000000000" pitchFamily="65" charset="-120"/>
                </a:rPr>
                <a:t>(</a:t>
              </a:r>
              <a:r>
                <a:rPr lang="zh-TW" altLang="en-US" sz="1000" b="1">
                  <a:latin typeface="標楷體" panose="03000509000000000000" pitchFamily="65" charset="-120"/>
                  <a:ea typeface="標楷體" panose="03000509000000000000" pitchFamily="65" charset="-120"/>
                </a:rPr>
                <a:t>蘋果日報</a:t>
              </a:r>
              <a:r>
                <a:rPr lang="en-US" altLang="zh-TW" sz="1000" b="1">
                  <a:latin typeface="標楷體" panose="03000509000000000000" pitchFamily="65" charset="-120"/>
                  <a:ea typeface="標楷體" panose="03000509000000000000" pitchFamily="65" charset="-120"/>
                </a:rPr>
                <a:t>)</a:t>
              </a:r>
            </a:p>
          </p:txBody>
        </p:sp>
      </p:grpSp>
      <p:grpSp>
        <p:nvGrpSpPr>
          <p:cNvPr id="250902" name="Group 22"/>
          <p:cNvGrpSpPr>
            <a:grpSpLocks/>
          </p:cNvGrpSpPr>
          <p:nvPr/>
        </p:nvGrpSpPr>
        <p:grpSpPr bwMode="auto">
          <a:xfrm>
            <a:off x="7896225" y="1123950"/>
            <a:ext cx="2592388" cy="1873250"/>
            <a:chOff x="-341" y="0"/>
            <a:chExt cx="4309" cy="3294"/>
          </a:xfrm>
        </p:grpSpPr>
        <p:pic>
          <p:nvPicPr>
            <p:cNvPr id="250903" name="Picture 23" descr="2006年印尼爪哇地震-阿波羅網"/>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 y="0"/>
              <a:ext cx="4309" cy="3039"/>
            </a:xfrm>
            <a:prstGeom prst="rect">
              <a:avLst/>
            </a:prstGeom>
            <a:noFill/>
            <a:extLst>
              <a:ext uri="{909E8E84-426E-40DD-AFC4-6F175D3DCCD1}">
                <a14:hiddenFill xmlns:a14="http://schemas.microsoft.com/office/drawing/2010/main">
                  <a:solidFill>
                    <a:srgbClr val="FFFFFF"/>
                  </a:solidFill>
                </a14:hiddenFill>
              </a:ext>
            </a:extLst>
          </p:spPr>
        </p:pic>
        <p:sp>
          <p:nvSpPr>
            <p:cNvPr id="250904" name="Text Box 24"/>
            <p:cNvSpPr txBox="1">
              <a:spLocks noChangeArrowheads="1"/>
            </p:cNvSpPr>
            <p:nvPr/>
          </p:nvSpPr>
          <p:spPr bwMode="auto">
            <a:xfrm>
              <a:off x="-295" y="3067"/>
              <a:ext cx="4218" cy="227"/>
            </a:xfrm>
            <a:prstGeom prst="rect">
              <a:avLst/>
            </a:prstGeom>
            <a:solidFill>
              <a:schemeClr val="folHlink"/>
            </a:solidFill>
            <a:ln>
              <a:noFill/>
            </a:ln>
            <a:effectLst/>
            <a:extLs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標楷體" panose="03000509000000000000" pitchFamily="65" charset="-120"/>
                </a:defRPr>
              </a:lvl1pPr>
              <a:lvl2pPr marL="441325" indent="-166688" eaLnBrk="0" hangingPunct="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標楷體" panose="03000509000000000000" pitchFamily="65" charset="-120"/>
                </a:defRPr>
              </a:lvl2pPr>
              <a:lvl3pPr marL="1227138" indent="-228600" eaLnBrk="0" hangingPunct="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標楷體" panose="03000509000000000000" pitchFamily="65" charset="-120"/>
                </a:defRPr>
              </a:lvl3pPr>
              <a:lvl4pPr marL="1635125" indent="-228600" eaLnBrk="0" hangingPunct="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4pPr>
              <a:lvl5pPr marL="2057400" indent="-228600" eaLnBrk="0" hangingPunct="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9pPr>
            </a:lstStyle>
            <a:p>
              <a:pPr algn="ctr">
                <a:lnSpc>
                  <a:spcPct val="80000"/>
                </a:lnSpc>
                <a:buFont typeface="Wingdings" panose="05000000000000000000" pitchFamily="2" charset="2"/>
                <a:buNone/>
              </a:pPr>
              <a:r>
                <a:rPr lang="en-US" altLang="zh-TW" sz="1000" b="1">
                  <a:latin typeface="標楷體" panose="03000509000000000000" pitchFamily="65" charset="-120"/>
                </a:rPr>
                <a:t>2006</a:t>
              </a:r>
              <a:r>
                <a:rPr lang="zh-TW" altLang="en-US" sz="1000" b="1">
                  <a:latin typeface="標楷體" panose="03000509000000000000" pitchFamily="65" charset="-120"/>
                </a:rPr>
                <a:t>年印尼爪哇地震</a:t>
              </a:r>
              <a:r>
                <a:rPr lang="en-US" altLang="zh-TW" sz="1000" b="1">
                  <a:latin typeface="標楷體" panose="03000509000000000000" pitchFamily="65" charset="-120"/>
                </a:rPr>
                <a:t>(</a:t>
              </a:r>
              <a:r>
                <a:rPr lang="zh-TW" altLang="en-US" sz="1000" b="1">
                  <a:latin typeface="標楷體" panose="03000509000000000000" pitchFamily="65" charset="-120"/>
                </a:rPr>
                <a:t>阿波羅網</a:t>
              </a:r>
              <a:r>
                <a:rPr lang="en-US" altLang="zh-TW" sz="1000" b="1">
                  <a:latin typeface="標楷體" panose="03000509000000000000" pitchFamily="65" charset="-120"/>
                </a:rPr>
                <a:t>)</a:t>
              </a:r>
            </a:p>
          </p:txBody>
        </p:sp>
      </p:grpSp>
      <p:grpSp>
        <p:nvGrpSpPr>
          <p:cNvPr id="250905" name="Group 25"/>
          <p:cNvGrpSpPr>
            <a:grpSpLocks/>
          </p:cNvGrpSpPr>
          <p:nvPr/>
        </p:nvGrpSpPr>
        <p:grpSpPr bwMode="auto">
          <a:xfrm>
            <a:off x="5232401" y="1125538"/>
            <a:ext cx="2663825" cy="1943100"/>
            <a:chOff x="748" y="0"/>
            <a:chExt cx="4808" cy="3838"/>
          </a:xfrm>
        </p:grpSpPr>
        <p:graphicFrame>
          <p:nvGraphicFramePr>
            <p:cNvPr id="250906" name="Object 26"/>
            <p:cNvGraphicFramePr>
              <a:graphicFrameLocks noChangeAspect="1"/>
            </p:cNvGraphicFramePr>
            <p:nvPr/>
          </p:nvGraphicFramePr>
          <p:xfrm>
            <a:off x="748" y="0"/>
            <a:ext cx="4760" cy="3534"/>
          </p:xfrm>
          <a:graphic>
            <a:graphicData uri="http://schemas.openxmlformats.org/presentationml/2006/ole">
              <mc:AlternateContent xmlns:mc="http://schemas.openxmlformats.org/markup-compatibility/2006">
                <mc:Choice xmlns:v="urn:schemas-microsoft-com:vml" Requires="v">
                  <p:oleObj spid="_x0000_s4142" name="Photo Editor 影像" r:id="rId11" imgW="2591162" imgH="1762371" progId="MSPhotoEd.3">
                    <p:embed/>
                  </p:oleObj>
                </mc:Choice>
                <mc:Fallback>
                  <p:oleObj name="Photo Editor 影像" r:id="rId11" imgW="2591162" imgH="1762371" progId="MSPhotoEd.3">
                    <p:embed/>
                    <p:pic>
                      <p:nvPicPr>
                        <p:cNvPr id="250906" name="Object 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8" y="0"/>
                          <a:ext cx="4760" cy="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oleObj>
                </mc:Fallback>
              </mc:AlternateContent>
            </a:graphicData>
          </a:graphic>
        </p:graphicFrame>
        <p:sp>
          <p:nvSpPr>
            <p:cNvPr id="250907" name="Text Box 27"/>
            <p:cNvSpPr txBox="1">
              <a:spLocks noChangeArrowheads="1"/>
            </p:cNvSpPr>
            <p:nvPr/>
          </p:nvSpPr>
          <p:spPr bwMode="auto">
            <a:xfrm>
              <a:off x="748" y="3584"/>
              <a:ext cx="4808" cy="254"/>
            </a:xfrm>
            <a:prstGeom prst="rect">
              <a:avLst/>
            </a:prstGeom>
            <a:solidFill>
              <a:schemeClr val="folHlink"/>
            </a:solidFill>
            <a:ln>
              <a:noFill/>
            </a:ln>
            <a:effectLst/>
            <a:extLs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標楷體" panose="03000509000000000000" pitchFamily="65" charset="-120"/>
                </a:defRPr>
              </a:lvl1pPr>
              <a:lvl2pPr marL="441325" indent="-166688" eaLnBrk="0" hangingPunct="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標楷體" panose="03000509000000000000" pitchFamily="65" charset="-120"/>
                </a:defRPr>
              </a:lvl2pPr>
              <a:lvl3pPr marL="1227138" indent="-228600" eaLnBrk="0" hangingPunct="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標楷體" panose="03000509000000000000" pitchFamily="65" charset="-120"/>
                </a:defRPr>
              </a:lvl3pPr>
              <a:lvl4pPr marL="1635125" indent="-228600" eaLnBrk="0" hangingPunct="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4pPr>
              <a:lvl5pPr marL="2057400" indent="-228600" eaLnBrk="0" hangingPunct="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標楷體" panose="03000509000000000000" pitchFamily="65" charset="-120"/>
                </a:defRPr>
              </a:lvl9pPr>
            </a:lstStyle>
            <a:p>
              <a:pPr algn="ctr">
                <a:lnSpc>
                  <a:spcPct val="80000"/>
                </a:lnSpc>
                <a:buFont typeface="Wingdings" panose="05000000000000000000" pitchFamily="2" charset="2"/>
                <a:buNone/>
              </a:pPr>
              <a:r>
                <a:rPr lang="en-US" altLang="zh-TW" sz="1000" b="1"/>
                <a:t>2005年8月卡崔娜颶風(TVBS)</a:t>
              </a:r>
              <a:endParaRPr lang="zh-TW" altLang="en-US" sz="1000" b="1"/>
            </a:p>
          </p:txBody>
        </p:sp>
      </p:grpSp>
      <p:grpSp>
        <p:nvGrpSpPr>
          <p:cNvPr id="250908" name="Group 28"/>
          <p:cNvGrpSpPr>
            <a:grpSpLocks/>
          </p:cNvGrpSpPr>
          <p:nvPr/>
        </p:nvGrpSpPr>
        <p:grpSpPr bwMode="auto">
          <a:xfrm>
            <a:off x="2566988" y="1125539"/>
            <a:ext cx="2665412" cy="1927225"/>
            <a:chOff x="930" y="2478"/>
            <a:chExt cx="1769" cy="1353"/>
          </a:xfrm>
        </p:grpSpPr>
        <p:pic>
          <p:nvPicPr>
            <p:cNvPr id="250909" name="Picture 29" descr="2004年南亞地震及海嘯-財團法人佛教僧伽醫護基金會"/>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0" y="2478"/>
              <a:ext cx="1769" cy="1184"/>
            </a:xfrm>
            <a:prstGeom prst="rect">
              <a:avLst/>
            </a:prstGeom>
            <a:noFill/>
            <a:extLst>
              <a:ext uri="{909E8E84-426E-40DD-AFC4-6F175D3DCCD1}">
                <a14:hiddenFill xmlns:a14="http://schemas.microsoft.com/office/drawing/2010/main">
                  <a:solidFill>
                    <a:srgbClr val="FFFFFF"/>
                  </a:solidFill>
                </a14:hiddenFill>
              </a:ext>
            </a:extLst>
          </p:spPr>
        </p:pic>
        <p:sp>
          <p:nvSpPr>
            <p:cNvPr id="250910" name="Rectangle 30"/>
            <p:cNvSpPr>
              <a:spLocks noChangeArrowheads="1"/>
            </p:cNvSpPr>
            <p:nvPr/>
          </p:nvSpPr>
          <p:spPr bwMode="auto">
            <a:xfrm>
              <a:off x="930" y="3659"/>
              <a:ext cx="1755" cy="172"/>
            </a:xfrm>
            <a:prstGeom prst="rect">
              <a:avLst/>
            </a:prstGeom>
            <a:solidFill>
              <a:schemeClr val="folHlink"/>
            </a:solidFill>
            <a:ln>
              <a:noFill/>
            </a:ln>
            <a:effectLst>
              <a:prstShdw prst="shdw17" dist="17961" dir="2700000">
                <a:schemeClr val="folHlink">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zh-TW" sz="1000" b="1">
                  <a:latin typeface="標楷體" panose="03000509000000000000" pitchFamily="65" charset="-120"/>
                  <a:ea typeface="標楷體" panose="03000509000000000000" pitchFamily="65" charset="-120"/>
                </a:rPr>
                <a:t>2004</a:t>
              </a:r>
              <a:r>
                <a:rPr lang="zh-TW" altLang="en-US" sz="1000" b="1">
                  <a:latin typeface="標楷體" panose="03000509000000000000" pitchFamily="65" charset="-120"/>
                  <a:ea typeface="標楷體" panose="03000509000000000000" pitchFamily="65" charset="-120"/>
                </a:rPr>
                <a:t>年南亞地震海嘯</a:t>
              </a:r>
              <a:r>
                <a:rPr lang="en-US" altLang="zh-TW" sz="1000" b="1">
                  <a:latin typeface="標楷體" panose="03000509000000000000" pitchFamily="65" charset="-120"/>
                  <a:ea typeface="標楷體" panose="03000509000000000000" pitchFamily="65" charset="-120"/>
                </a:rPr>
                <a:t>(</a:t>
              </a:r>
              <a:r>
                <a:rPr lang="zh-TW" altLang="en-US" sz="1000" b="1">
                  <a:latin typeface="標楷體" panose="03000509000000000000" pitchFamily="65" charset="-120"/>
                  <a:ea typeface="標楷體" panose="03000509000000000000" pitchFamily="65" charset="-120"/>
                </a:rPr>
                <a:t>佛教僧伽醫護基金會</a:t>
              </a:r>
              <a:r>
                <a:rPr lang="en-US" altLang="zh-TW" sz="1000" b="1">
                  <a:latin typeface="標楷體" panose="03000509000000000000" pitchFamily="65" charset="-120"/>
                  <a:ea typeface="標楷體" panose="03000509000000000000" pitchFamily="65" charset="-120"/>
                </a:rPr>
                <a:t>)</a:t>
              </a:r>
            </a:p>
          </p:txBody>
        </p:sp>
      </p:grpSp>
      <p:grpSp>
        <p:nvGrpSpPr>
          <p:cNvPr id="250911" name="Group 31"/>
          <p:cNvGrpSpPr>
            <a:grpSpLocks/>
          </p:cNvGrpSpPr>
          <p:nvPr/>
        </p:nvGrpSpPr>
        <p:grpSpPr bwMode="auto">
          <a:xfrm>
            <a:off x="2566989" y="1125539"/>
            <a:ext cx="7921625" cy="5728689"/>
            <a:chOff x="-1611" y="618"/>
            <a:chExt cx="3425" cy="3494"/>
          </a:xfrm>
        </p:grpSpPr>
        <p:pic>
          <p:nvPicPr>
            <p:cNvPr id="250912"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1" y="618"/>
              <a:ext cx="3425" cy="3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0913" name="Rectangle 33"/>
            <p:cNvSpPr>
              <a:spLocks noChangeArrowheads="1"/>
            </p:cNvSpPr>
            <p:nvPr/>
          </p:nvSpPr>
          <p:spPr bwMode="auto">
            <a:xfrm>
              <a:off x="-1604" y="3887"/>
              <a:ext cx="3398" cy="225"/>
            </a:xfrm>
            <a:prstGeom prst="rect">
              <a:avLst/>
            </a:prstGeom>
            <a:solidFill>
              <a:schemeClr val="folHlink"/>
            </a:solidFill>
            <a:ln>
              <a:noFill/>
            </a:ln>
            <a:effectLst>
              <a:prstShdw prst="shdw17" dist="17961" dir="2700000">
                <a:schemeClr val="folHlink">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zh-TW" b="1">
                  <a:latin typeface="標楷體" panose="03000509000000000000" pitchFamily="65" charset="-120"/>
                  <a:ea typeface="標楷體" panose="03000509000000000000" pitchFamily="65" charset="-120"/>
                </a:rPr>
                <a:t>2011</a:t>
              </a:r>
              <a:r>
                <a:rPr lang="zh-TW" altLang="en-US" b="1">
                  <a:latin typeface="標楷體" panose="03000509000000000000" pitchFamily="65" charset="-120"/>
                  <a:ea typeface="標楷體" panose="03000509000000000000" pitchFamily="65" charset="-120"/>
                </a:rPr>
                <a:t>年</a:t>
              </a:r>
              <a:r>
                <a:rPr lang="en-US" altLang="zh-TW" b="1">
                  <a:latin typeface="標楷體" panose="03000509000000000000" pitchFamily="65" charset="-120"/>
                  <a:ea typeface="標楷體" panose="03000509000000000000" pitchFamily="65" charset="-120"/>
                </a:rPr>
                <a:t>3</a:t>
              </a:r>
              <a:r>
                <a:rPr lang="zh-TW" altLang="en-US" b="1">
                  <a:latin typeface="標楷體" panose="03000509000000000000" pitchFamily="65" charset="-120"/>
                  <a:ea typeface="標楷體" panose="03000509000000000000" pitchFamily="65" charset="-120"/>
                </a:rPr>
                <a:t>月日本海嘯與福島一廠核災</a:t>
              </a:r>
              <a:r>
                <a:rPr lang="en-US" altLang="zh-TW" b="1">
                  <a:latin typeface="標楷體" panose="03000509000000000000" pitchFamily="65" charset="-120"/>
                  <a:ea typeface="標楷體" panose="03000509000000000000" pitchFamily="65" charset="-120"/>
                </a:rPr>
                <a:t>(NISA)</a:t>
              </a:r>
              <a:endParaRPr lang="zh-TW" altLang="en-US" b="1">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1858820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250908"/>
                                        </p:tgtEl>
                                        <p:attrNameLst>
                                          <p:attrName>style.visibility</p:attrName>
                                        </p:attrNameLst>
                                      </p:cBhvr>
                                      <p:to>
                                        <p:strVal val="visible"/>
                                      </p:to>
                                    </p:set>
                                    <p:anim calcmode="lin" valueType="num">
                                      <p:cBhvr additive="base">
                                        <p:cTn id="7" dur="2000" fill="hold"/>
                                        <p:tgtEl>
                                          <p:spTgt spid="250908"/>
                                        </p:tgtEl>
                                        <p:attrNameLst>
                                          <p:attrName>ppt_x</p:attrName>
                                        </p:attrNameLst>
                                      </p:cBhvr>
                                      <p:tavLst>
                                        <p:tav tm="0">
                                          <p:val>
                                            <p:strVal val="1+#ppt_w/2"/>
                                          </p:val>
                                        </p:tav>
                                        <p:tav tm="100000">
                                          <p:val>
                                            <p:strVal val="#ppt_x"/>
                                          </p:val>
                                        </p:tav>
                                      </p:tavLst>
                                    </p:anim>
                                    <p:anim calcmode="lin" valueType="num">
                                      <p:cBhvr additive="base">
                                        <p:cTn id="8" dur="2000" fill="hold"/>
                                        <p:tgtEl>
                                          <p:spTgt spid="25090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0"/>
                                  </p:stCondLst>
                                  <p:childTnLst>
                                    <p:set>
                                      <p:cBhvr>
                                        <p:cTn id="11" dur="1" fill="hold">
                                          <p:stCondLst>
                                            <p:cond delay="0"/>
                                          </p:stCondLst>
                                        </p:cTn>
                                        <p:tgtEl>
                                          <p:spTgt spid="250905"/>
                                        </p:tgtEl>
                                        <p:attrNameLst>
                                          <p:attrName>style.visibility</p:attrName>
                                        </p:attrNameLst>
                                      </p:cBhvr>
                                      <p:to>
                                        <p:strVal val="visible"/>
                                      </p:to>
                                    </p:set>
                                    <p:anim calcmode="lin" valueType="num">
                                      <p:cBhvr additive="base">
                                        <p:cTn id="12" dur="2000" fill="hold"/>
                                        <p:tgtEl>
                                          <p:spTgt spid="250905"/>
                                        </p:tgtEl>
                                        <p:attrNameLst>
                                          <p:attrName>ppt_x</p:attrName>
                                        </p:attrNameLst>
                                      </p:cBhvr>
                                      <p:tavLst>
                                        <p:tav tm="0">
                                          <p:val>
                                            <p:strVal val="#ppt_x"/>
                                          </p:val>
                                        </p:tav>
                                        <p:tav tm="100000">
                                          <p:val>
                                            <p:strVal val="#ppt_x"/>
                                          </p:val>
                                        </p:tav>
                                      </p:tavLst>
                                    </p:anim>
                                    <p:anim calcmode="lin" valueType="num">
                                      <p:cBhvr additive="base">
                                        <p:cTn id="13" dur="2000" fill="hold"/>
                                        <p:tgtEl>
                                          <p:spTgt spid="250905"/>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12" fill="hold" nodeType="afterEffect">
                                  <p:stCondLst>
                                    <p:cond delay="0"/>
                                  </p:stCondLst>
                                  <p:childTnLst>
                                    <p:set>
                                      <p:cBhvr>
                                        <p:cTn id="16" dur="1" fill="hold">
                                          <p:stCondLst>
                                            <p:cond delay="0"/>
                                          </p:stCondLst>
                                        </p:cTn>
                                        <p:tgtEl>
                                          <p:spTgt spid="250902"/>
                                        </p:tgtEl>
                                        <p:attrNameLst>
                                          <p:attrName>style.visibility</p:attrName>
                                        </p:attrNameLst>
                                      </p:cBhvr>
                                      <p:to>
                                        <p:strVal val="visible"/>
                                      </p:to>
                                    </p:set>
                                    <p:anim calcmode="lin" valueType="num">
                                      <p:cBhvr additive="base">
                                        <p:cTn id="17" dur="2000" fill="hold"/>
                                        <p:tgtEl>
                                          <p:spTgt spid="250902"/>
                                        </p:tgtEl>
                                        <p:attrNameLst>
                                          <p:attrName>ppt_x</p:attrName>
                                        </p:attrNameLst>
                                      </p:cBhvr>
                                      <p:tavLst>
                                        <p:tav tm="0">
                                          <p:val>
                                            <p:strVal val="0-#ppt_w/2"/>
                                          </p:val>
                                        </p:tav>
                                        <p:tav tm="100000">
                                          <p:val>
                                            <p:strVal val="#ppt_x"/>
                                          </p:val>
                                        </p:tav>
                                      </p:tavLst>
                                    </p:anim>
                                    <p:anim calcmode="lin" valueType="num">
                                      <p:cBhvr additive="base">
                                        <p:cTn id="18" dur="2000" fill="hold"/>
                                        <p:tgtEl>
                                          <p:spTgt spid="250902"/>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2" fill="hold" nodeType="afterEffect">
                                  <p:stCondLst>
                                    <p:cond delay="0"/>
                                  </p:stCondLst>
                                  <p:childTnLst>
                                    <p:set>
                                      <p:cBhvr>
                                        <p:cTn id="21" dur="1" fill="hold">
                                          <p:stCondLst>
                                            <p:cond delay="0"/>
                                          </p:stCondLst>
                                        </p:cTn>
                                        <p:tgtEl>
                                          <p:spTgt spid="250899"/>
                                        </p:tgtEl>
                                        <p:attrNameLst>
                                          <p:attrName>style.visibility</p:attrName>
                                        </p:attrNameLst>
                                      </p:cBhvr>
                                      <p:to>
                                        <p:strVal val="visible"/>
                                      </p:to>
                                    </p:set>
                                    <p:anim calcmode="lin" valueType="num">
                                      <p:cBhvr additive="base">
                                        <p:cTn id="22" dur="2000" fill="hold"/>
                                        <p:tgtEl>
                                          <p:spTgt spid="250899"/>
                                        </p:tgtEl>
                                        <p:attrNameLst>
                                          <p:attrName>ppt_x</p:attrName>
                                        </p:attrNameLst>
                                      </p:cBhvr>
                                      <p:tavLst>
                                        <p:tav tm="0">
                                          <p:val>
                                            <p:strVal val="1+#ppt_w/2"/>
                                          </p:val>
                                        </p:tav>
                                        <p:tav tm="100000">
                                          <p:val>
                                            <p:strVal val="#ppt_x"/>
                                          </p:val>
                                        </p:tav>
                                      </p:tavLst>
                                    </p:anim>
                                    <p:anim calcmode="lin" valueType="num">
                                      <p:cBhvr additive="base">
                                        <p:cTn id="23" dur="2000" fill="hold"/>
                                        <p:tgtEl>
                                          <p:spTgt spid="250899"/>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8000"/>
                            </p:stCondLst>
                            <p:childTnLst>
                              <p:par>
                                <p:cTn id="25" presetID="2" presetClass="entr" presetSubtype="2" fill="hold" nodeType="afterEffect">
                                  <p:stCondLst>
                                    <p:cond delay="0"/>
                                  </p:stCondLst>
                                  <p:childTnLst>
                                    <p:set>
                                      <p:cBhvr>
                                        <p:cTn id="26" dur="1" fill="hold">
                                          <p:stCondLst>
                                            <p:cond delay="0"/>
                                          </p:stCondLst>
                                        </p:cTn>
                                        <p:tgtEl>
                                          <p:spTgt spid="250896"/>
                                        </p:tgtEl>
                                        <p:attrNameLst>
                                          <p:attrName>style.visibility</p:attrName>
                                        </p:attrNameLst>
                                      </p:cBhvr>
                                      <p:to>
                                        <p:strVal val="visible"/>
                                      </p:to>
                                    </p:set>
                                    <p:anim calcmode="lin" valueType="num">
                                      <p:cBhvr additive="base">
                                        <p:cTn id="27" dur="2000" fill="hold"/>
                                        <p:tgtEl>
                                          <p:spTgt spid="250896"/>
                                        </p:tgtEl>
                                        <p:attrNameLst>
                                          <p:attrName>ppt_x</p:attrName>
                                        </p:attrNameLst>
                                      </p:cBhvr>
                                      <p:tavLst>
                                        <p:tav tm="0">
                                          <p:val>
                                            <p:strVal val="1+#ppt_w/2"/>
                                          </p:val>
                                        </p:tav>
                                        <p:tav tm="100000">
                                          <p:val>
                                            <p:strVal val="#ppt_x"/>
                                          </p:val>
                                        </p:tav>
                                      </p:tavLst>
                                    </p:anim>
                                    <p:anim calcmode="lin" valueType="num">
                                      <p:cBhvr additive="base">
                                        <p:cTn id="28" dur="2000" fill="hold"/>
                                        <p:tgtEl>
                                          <p:spTgt spid="250896"/>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0000"/>
                            </p:stCondLst>
                            <p:childTnLst>
                              <p:par>
                                <p:cTn id="30" presetID="2" presetClass="entr" presetSubtype="2" fill="hold" nodeType="afterEffect">
                                  <p:stCondLst>
                                    <p:cond delay="0"/>
                                  </p:stCondLst>
                                  <p:childTnLst>
                                    <p:set>
                                      <p:cBhvr>
                                        <p:cTn id="31" dur="1" fill="hold">
                                          <p:stCondLst>
                                            <p:cond delay="0"/>
                                          </p:stCondLst>
                                        </p:cTn>
                                        <p:tgtEl>
                                          <p:spTgt spid="250893"/>
                                        </p:tgtEl>
                                        <p:attrNameLst>
                                          <p:attrName>style.visibility</p:attrName>
                                        </p:attrNameLst>
                                      </p:cBhvr>
                                      <p:to>
                                        <p:strVal val="visible"/>
                                      </p:to>
                                    </p:set>
                                    <p:anim calcmode="lin" valueType="num">
                                      <p:cBhvr additive="base">
                                        <p:cTn id="32" dur="2000" fill="hold"/>
                                        <p:tgtEl>
                                          <p:spTgt spid="250893"/>
                                        </p:tgtEl>
                                        <p:attrNameLst>
                                          <p:attrName>ppt_x</p:attrName>
                                        </p:attrNameLst>
                                      </p:cBhvr>
                                      <p:tavLst>
                                        <p:tav tm="0">
                                          <p:val>
                                            <p:strVal val="1+#ppt_w/2"/>
                                          </p:val>
                                        </p:tav>
                                        <p:tav tm="100000">
                                          <p:val>
                                            <p:strVal val="#ppt_x"/>
                                          </p:val>
                                        </p:tav>
                                      </p:tavLst>
                                    </p:anim>
                                    <p:anim calcmode="lin" valueType="num">
                                      <p:cBhvr additive="base">
                                        <p:cTn id="33" dur="2000" fill="hold"/>
                                        <p:tgtEl>
                                          <p:spTgt spid="250893"/>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12000"/>
                            </p:stCondLst>
                            <p:childTnLst>
                              <p:par>
                                <p:cTn id="35" presetID="2" presetClass="entr" presetSubtype="12" fill="hold" nodeType="afterEffect">
                                  <p:stCondLst>
                                    <p:cond delay="0"/>
                                  </p:stCondLst>
                                  <p:childTnLst>
                                    <p:set>
                                      <p:cBhvr>
                                        <p:cTn id="36" dur="1" fill="hold">
                                          <p:stCondLst>
                                            <p:cond delay="0"/>
                                          </p:stCondLst>
                                        </p:cTn>
                                        <p:tgtEl>
                                          <p:spTgt spid="250890"/>
                                        </p:tgtEl>
                                        <p:attrNameLst>
                                          <p:attrName>style.visibility</p:attrName>
                                        </p:attrNameLst>
                                      </p:cBhvr>
                                      <p:to>
                                        <p:strVal val="visible"/>
                                      </p:to>
                                    </p:set>
                                    <p:anim calcmode="lin" valueType="num">
                                      <p:cBhvr additive="base">
                                        <p:cTn id="37" dur="2000" fill="hold"/>
                                        <p:tgtEl>
                                          <p:spTgt spid="250890"/>
                                        </p:tgtEl>
                                        <p:attrNameLst>
                                          <p:attrName>ppt_x</p:attrName>
                                        </p:attrNameLst>
                                      </p:cBhvr>
                                      <p:tavLst>
                                        <p:tav tm="0">
                                          <p:val>
                                            <p:strVal val="0-#ppt_w/2"/>
                                          </p:val>
                                        </p:tav>
                                        <p:tav tm="100000">
                                          <p:val>
                                            <p:strVal val="#ppt_x"/>
                                          </p:val>
                                        </p:tav>
                                      </p:tavLst>
                                    </p:anim>
                                    <p:anim calcmode="lin" valueType="num">
                                      <p:cBhvr additive="base">
                                        <p:cTn id="38" dur="2000" fill="hold"/>
                                        <p:tgtEl>
                                          <p:spTgt spid="250890"/>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14000"/>
                            </p:stCondLst>
                            <p:childTnLst>
                              <p:par>
                                <p:cTn id="40" presetID="2" presetClass="entr" presetSubtype="4" fill="hold" nodeType="afterEffect">
                                  <p:stCondLst>
                                    <p:cond delay="0"/>
                                  </p:stCondLst>
                                  <p:childTnLst>
                                    <p:set>
                                      <p:cBhvr>
                                        <p:cTn id="41" dur="1" fill="hold">
                                          <p:stCondLst>
                                            <p:cond delay="0"/>
                                          </p:stCondLst>
                                        </p:cTn>
                                        <p:tgtEl>
                                          <p:spTgt spid="250887"/>
                                        </p:tgtEl>
                                        <p:attrNameLst>
                                          <p:attrName>style.visibility</p:attrName>
                                        </p:attrNameLst>
                                      </p:cBhvr>
                                      <p:to>
                                        <p:strVal val="visible"/>
                                      </p:to>
                                    </p:set>
                                    <p:anim calcmode="lin" valueType="num">
                                      <p:cBhvr additive="base">
                                        <p:cTn id="42" dur="2000" fill="hold"/>
                                        <p:tgtEl>
                                          <p:spTgt spid="250887"/>
                                        </p:tgtEl>
                                        <p:attrNameLst>
                                          <p:attrName>ppt_x</p:attrName>
                                        </p:attrNameLst>
                                      </p:cBhvr>
                                      <p:tavLst>
                                        <p:tav tm="0">
                                          <p:val>
                                            <p:strVal val="#ppt_x"/>
                                          </p:val>
                                        </p:tav>
                                        <p:tav tm="100000">
                                          <p:val>
                                            <p:strVal val="#ppt_x"/>
                                          </p:val>
                                        </p:tav>
                                      </p:tavLst>
                                    </p:anim>
                                    <p:anim calcmode="lin" valueType="num">
                                      <p:cBhvr additive="base">
                                        <p:cTn id="43" dur="2000" fill="hold"/>
                                        <p:tgtEl>
                                          <p:spTgt spid="250887"/>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16000"/>
                            </p:stCondLst>
                            <p:childTnLst>
                              <p:par>
                                <p:cTn id="45" presetID="2" presetClass="entr" presetSubtype="6" fill="hold" nodeType="afterEffect">
                                  <p:stCondLst>
                                    <p:cond delay="0"/>
                                  </p:stCondLst>
                                  <p:childTnLst>
                                    <p:set>
                                      <p:cBhvr>
                                        <p:cTn id="46" dur="1" fill="hold">
                                          <p:stCondLst>
                                            <p:cond delay="0"/>
                                          </p:stCondLst>
                                        </p:cTn>
                                        <p:tgtEl>
                                          <p:spTgt spid="250884"/>
                                        </p:tgtEl>
                                        <p:attrNameLst>
                                          <p:attrName>style.visibility</p:attrName>
                                        </p:attrNameLst>
                                      </p:cBhvr>
                                      <p:to>
                                        <p:strVal val="visible"/>
                                      </p:to>
                                    </p:set>
                                    <p:anim calcmode="lin" valueType="num">
                                      <p:cBhvr additive="base">
                                        <p:cTn id="47" dur="2000" fill="hold"/>
                                        <p:tgtEl>
                                          <p:spTgt spid="250884"/>
                                        </p:tgtEl>
                                        <p:attrNameLst>
                                          <p:attrName>ppt_x</p:attrName>
                                        </p:attrNameLst>
                                      </p:cBhvr>
                                      <p:tavLst>
                                        <p:tav tm="0">
                                          <p:val>
                                            <p:strVal val="1+#ppt_w/2"/>
                                          </p:val>
                                        </p:tav>
                                        <p:tav tm="100000">
                                          <p:val>
                                            <p:strVal val="#ppt_x"/>
                                          </p:val>
                                        </p:tav>
                                      </p:tavLst>
                                    </p:anim>
                                    <p:anim calcmode="lin" valueType="num">
                                      <p:cBhvr additive="base">
                                        <p:cTn id="48" dur="2000" fill="hold"/>
                                        <p:tgtEl>
                                          <p:spTgt spid="250884"/>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250911"/>
                                        </p:tgtEl>
                                        <p:attrNameLst>
                                          <p:attrName>style.visibility</p:attrName>
                                        </p:attrNameLst>
                                      </p:cBhvr>
                                      <p:to>
                                        <p:strVal val="visible"/>
                                      </p:to>
                                    </p:set>
                                    <p:animEffect transition="in" filter="blinds(horizontal)">
                                      <p:cBhvr>
                                        <p:cTn id="53" dur="500"/>
                                        <p:tgtEl>
                                          <p:spTgt spid="250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21210390">
            <a:off x="213388" y="231105"/>
            <a:ext cx="1989166" cy="3621302"/>
          </a:xfr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70870">
            <a:off x="4019647" y="229661"/>
            <a:ext cx="2055173" cy="3674928"/>
          </a:xfrm>
          <a:prstGeom prst="rect">
            <a:avLst/>
          </a:prstGeom>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8679" y="86724"/>
            <a:ext cx="2098073" cy="3720112"/>
          </a:xfrm>
          <a:prstGeom prst="rect">
            <a:avLst/>
          </a:prstGeom>
        </p:spPr>
      </p:pic>
      <p:sp>
        <p:nvSpPr>
          <p:cNvPr id="8" name="矩形 7"/>
          <p:cNvSpPr/>
          <p:nvPr/>
        </p:nvSpPr>
        <p:spPr>
          <a:xfrm rot="21121990">
            <a:off x="54141" y="483485"/>
            <a:ext cx="1239456" cy="299869"/>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zh-TW" altLang="en-US"/>
          </a:p>
        </p:txBody>
      </p:sp>
      <p:sp>
        <p:nvSpPr>
          <p:cNvPr id="9" name="矩形 8"/>
          <p:cNvSpPr/>
          <p:nvPr/>
        </p:nvSpPr>
        <p:spPr>
          <a:xfrm rot="21121990">
            <a:off x="115154" y="721234"/>
            <a:ext cx="1968846" cy="652596"/>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zh-TW" altLang="en-US"/>
          </a:p>
        </p:txBody>
      </p:sp>
      <p:sp>
        <p:nvSpPr>
          <p:cNvPr id="10" name="矩形 9"/>
          <p:cNvSpPr/>
          <p:nvPr/>
        </p:nvSpPr>
        <p:spPr>
          <a:xfrm>
            <a:off x="2104339" y="310637"/>
            <a:ext cx="1239456" cy="299869"/>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zh-TW" altLang="en-US"/>
          </a:p>
        </p:txBody>
      </p:sp>
      <p:sp>
        <p:nvSpPr>
          <p:cNvPr id="11" name="矩形 10"/>
          <p:cNvSpPr/>
          <p:nvPr/>
        </p:nvSpPr>
        <p:spPr>
          <a:xfrm>
            <a:off x="2105782" y="516586"/>
            <a:ext cx="1968846" cy="41162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zh-TW" altLang="en-US"/>
          </a:p>
        </p:txBody>
      </p:sp>
      <p:sp>
        <p:nvSpPr>
          <p:cNvPr id="12" name="矩形 11"/>
          <p:cNvSpPr/>
          <p:nvPr/>
        </p:nvSpPr>
        <p:spPr>
          <a:xfrm rot="560478">
            <a:off x="4285223" y="355983"/>
            <a:ext cx="1239456" cy="299869"/>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zh-TW" altLang="en-US"/>
          </a:p>
        </p:txBody>
      </p:sp>
      <p:sp>
        <p:nvSpPr>
          <p:cNvPr id="13" name="矩形 12"/>
          <p:cNvSpPr/>
          <p:nvPr/>
        </p:nvSpPr>
        <p:spPr>
          <a:xfrm rot="560478">
            <a:off x="4199108" y="678229"/>
            <a:ext cx="1968846" cy="411621"/>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kumimoji="1" lang="zh-TW" altLang="en-US"/>
          </a:p>
        </p:txBody>
      </p:sp>
      <p:pic>
        <p:nvPicPr>
          <p:cNvPr id="14" name="圖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90" y="3468180"/>
            <a:ext cx="3251305" cy="3259103"/>
          </a:xfrm>
          <a:prstGeom prst="rect">
            <a:avLst/>
          </a:prstGeom>
        </p:spPr>
      </p:pic>
      <p:sp>
        <p:nvSpPr>
          <p:cNvPr id="18" name="矩形 17"/>
          <p:cNvSpPr/>
          <p:nvPr/>
        </p:nvSpPr>
        <p:spPr>
          <a:xfrm>
            <a:off x="2325125" y="1946780"/>
            <a:ext cx="1539881" cy="149042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9" name="矩形 18"/>
          <p:cNvSpPr/>
          <p:nvPr/>
        </p:nvSpPr>
        <p:spPr>
          <a:xfrm rot="392101">
            <a:off x="4106122" y="2605054"/>
            <a:ext cx="1539881" cy="86938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0" name="文字方塊 19"/>
          <p:cNvSpPr txBox="1"/>
          <p:nvPr/>
        </p:nvSpPr>
        <p:spPr>
          <a:xfrm>
            <a:off x="-52455" y="6452579"/>
            <a:ext cx="3917461"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zh-TW" altLang="en-US" dirty="0" smtClean="0">
                <a:latin typeface="Microsoft JhengHei" charset="-120"/>
                <a:ea typeface="Microsoft JhengHei" charset="-120"/>
                <a:cs typeface="Microsoft JhengHei" charset="-120"/>
              </a:rPr>
              <a:t>奧茲醫生：外科醫生、脫口秀主持人</a:t>
            </a:r>
            <a:endParaRPr kumimoji="1" lang="zh-TW" altLang="en-US" dirty="0">
              <a:latin typeface="Microsoft JhengHei" charset="-120"/>
              <a:ea typeface="Microsoft JhengHei" charset="-120"/>
              <a:cs typeface="Microsoft JhengHei" charset="-120"/>
            </a:endParaRPr>
          </a:p>
        </p:txBody>
      </p:sp>
      <p:sp>
        <p:nvSpPr>
          <p:cNvPr id="21" name="矩形 20"/>
          <p:cNvSpPr/>
          <p:nvPr/>
        </p:nvSpPr>
        <p:spPr>
          <a:xfrm>
            <a:off x="3802341" y="6544911"/>
            <a:ext cx="2489784" cy="307777"/>
          </a:xfrm>
          <a:prstGeom prst="rect">
            <a:avLst/>
          </a:prstGeom>
        </p:spPr>
        <p:txBody>
          <a:bodyPr wrap="none">
            <a:spAutoFit/>
          </a:bodyPr>
          <a:lstStyle/>
          <a:p>
            <a:r>
              <a:rPr lang="zh-TW" altLang="en-US" sz="1400" b="0" i="0" u="none" strike="noStrike" dirty="0" smtClean="0">
                <a:effectLst/>
                <a:latin typeface="Microsoft JhengHei" charset="-120"/>
                <a:ea typeface="Microsoft JhengHei" charset="-120"/>
                <a:cs typeface="Microsoft JhengHei" charset="-120"/>
                <a:hlinkClick r:id="rId7"/>
              </a:rPr>
              <a:t>圖片來源：</a:t>
            </a:r>
            <a:r>
              <a:rPr lang="en-US" altLang="zh-TW" sz="1400" b="0" i="0" u="none" strike="noStrike" dirty="0" smtClean="0">
                <a:effectLst/>
                <a:latin typeface="Microsoft JhengHei" charset="-120"/>
                <a:ea typeface="Microsoft JhengHei" charset="-120"/>
                <a:cs typeface="Microsoft JhengHei" charset="-120"/>
                <a:hlinkClick r:id="rId7"/>
              </a:rPr>
              <a:t>plus.google.com</a:t>
            </a:r>
            <a:endParaRPr lang="zh-TW" altLang="en-US" sz="1400" dirty="0">
              <a:latin typeface="Microsoft JhengHei" charset="-120"/>
              <a:ea typeface="Microsoft JhengHei" charset="-120"/>
              <a:cs typeface="Microsoft JhengHei" charset="-120"/>
            </a:endParaRPr>
          </a:p>
        </p:txBody>
      </p:sp>
      <p:sp>
        <p:nvSpPr>
          <p:cNvPr id="23" name="圓角矩形圖說文字 22"/>
          <p:cNvSpPr/>
          <p:nvPr/>
        </p:nvSpPr>
        <p:spPr>
          <a:xfrm>
            <a:off x="2937503" y="4047526"/>
            <a:ext cx="3354622" cy="2202292"/>
          </a:xfrm>
          <a:prstGeom prst="wedgeRoundRectCallout">
            <a:avLst>
              <a:gd name="adj1" fmla="val -18312"/>
              <a:gd name="adj2" fmla="val -5862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zh-TW" altLang="en-US"/>
          </a:p>
        </p:txBody>
      </p:sp>
      <p:sp>
        <p:nvSpPr>
          <p:cNvPr id="24" name="文字方塊 23"/>
          <p:cNvSpPr txBox="1"/>
          <p:nvPr/>
        </p:nvSpPr>
        <p:spPr>
          <a:xfrm>
            <a:off x="2937503" y="4340452"/>
            <a:ext cx="3501390" cy="1754326"/>
          </a:xfrm>
          <a:prstGeom prst="rect">
            <a:avLst/>
          </a:prstGeom>
          <a:noFill/>
        </p:spPr>
        <p:txBody>
          <a:bodyPr wrap="square" rtlCol="0">
            <a:spAutoFit/>
          </a:bodyPr>
          <a:lstStyle/>
          <a:p>
            <a:r>
              <a:rPr kumimoji="1" lang="zh-TW" altLang="en-US" sz="3600" dirty="0" smtClean="0">
                <a:latin typeface="Microsoft JhengHei" charset="-120"/>
                <a:ea typeface="Microsoft JhengHei" charset="-120"/>
                <a:cs typeface="Microsoft JhengHei" charset="-120"/>
              </a:rPr>
              <a:t>收到這樣的手機訊息，請問您會分享出去嗎？</a:t>
            </a:r>
            <a:endParaRPr kumimoji="1" lang="zh-TW" altLang="en-US" sz="3600" dirty="0">
              <a:latin typeface="Microsoft JhengHei" charset="-120"/>
              <a:ea typeface="Microsoft JhengHei" charset="-120"/>
              <a:cs typeface="Microsoft JhengHei" charset="-120"/>
            </a:endParaRPr>
          </a:p>
        </p:txBody>
      </p:sp>
      <p:pic>
        <p:nvPicPr>
          <p:cNvPr id="26" name="圖片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8442" y="454018"/>
            <a:ext cx="5818558" cy="5998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文字方塊 26"/>
          <p:cNvSpPr txBox="1"/>
          <p:nvPr/>
        </p:nvSpPr>
        <p:spPr>
          <a:xfrm>
            <a:off x="6261458" y="6530115"/>
            <a:ext cx="3590621" cy="307777"/>
          </a:xfrm>
          <a:prstGeom prst="rect">
            <a:avLst/>
          </a:prstGeom>
          <a:noFill/>
        </p:spPr>
        <p:txBody>
          <a:bodyPr wrap="square" rtlCol="0">
            <a:spAutoFit/>
          </a:bodyPr>
          <a:lstStyle/>
          <a:p>
            <a:r>
              <a:rPr kumimoji="1" lang="zh-TW" altLang="en-US" sz="1400" dirty="0" smtClean="0">
                <a:latin typeface="Microsoft JhengHei" charset="-120"/>
                <a:ea typeface="Microsoft JhengHei" charset="-120"/>
                <a:cs typeface="Microsoft JhengHei" charset="-120"/>
              </a:rPr>
              <a:t>資料來源：國健署新聞稿</a:t>
            </a:r>
            <a:r>
              <a:rPr kumimoji="1" lang="en-US" altLang="zh-TW" sz="1400" dirty="0" smtClean="0">
                <a:latin typeface="Microsoft JhengHei" charset="-120"/>
                <a:ea typeface="Microsoft JhengHei" charset="-120"/>
                <a:cs typeface="Microsoft JhengHei" charset="-120"/>
              </a:rPr>
              <a:t>(1040910)</a:t>
            </a:r>
            <a:endParaRPr kumimoji="1" lang="zh-TW" altLang="en-US" sz="1400" dirty="0">
              <a:latin typeface="Microsoft JhengHei" charset="-120"/>
              <a:ea typeface="Microsoft JhengHei" charset="-120"/>
              <a:cs typeface="Microsoft JhengHei" charset="-120"/>
            </a:endParaRPr>
          </a:p>
        </p:txBody>
      </p:sp>
      <p:sp>
        <p:nvSpPr>
          <p:cNvPr id="28" name="水平捲動 27"/>
          <p:cNvSpPr/>
          <p:nvPr/>
        </p:nvSpPr>
        <p:spPr>
          <a:xfrm>
            <a:off x="7093704" y="4659306"/>
            <a:ext cx="3928533" cy="1590512"/>
          </a:xfrm>
          <a:prstGeom prst="horizontalScroll">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zh-TW" altLang="en-US" sz="3200" dirty="0" smtClean="0">
                <a:latin typeface="Microsoft JhengHei" charset="-120"/>
                <a:ea typeface="Microsoft JhengHei" charset="-120"/>
                <a:cs typeface="Microsoft JhengHei" charset="-120"/>
              </a:rPr>
              <a:t>國健署澄清新聞</a:t>
            </a:r>
            <a:endParaRPr kumimoji="1" lang="en-US" altLang="zh-TW" sz="3200" dirty="0" smtClean="0">
              <a:latin typeface="Microsoft JhengHei" charset="-120"/>
              <a:ea typeface="Microsoft JhengHei" charset="-120"/>
              <a:cs typeface="Microsoft JhengHei" charset="-120"/>
            </a:endParaRPr>
          </a:p>
          <a:p>
            <a:pPr algn="ctr"/>
            <a:r>
              <a:rPr kumimoji="1" lang="zh-TW" altLang="en-US" sz="3200" dirty="0" smtClean="0">
                <a:latin typeface="Microsoft JhengHei" charset="-120"/>
                <a:ea typeface="Microsoft JhengHei" charset="-120"/>
                <a:cs typeface="Microsoft JhengHei" charset="-120"/>
              </a:rPr>
              <a:t>（</a:t>
            </a:r>
            <a:r>
              <a:rPr kumimoji="1" lang="en-US" altLang="zh-TW" sz="3200" dirty="0" smtClean="0">
                <a:latin typeface="Microsoft JhengHei" charset="-120"/>
                <a:ea typeface="Microsoft JhengHei" charset="-120"/>
                <a:cs typeface="Microsoft JhengHei" charset="-120"/>
              </a:rPr>
              <a:t>104.09.10)</a:t>
            </a:r>
            <a:endParaRPr kumimoji="1" lang="zh-TW" altLang="en-US" sz="3200" dirty="0">
              <a:latin typeface="Microsoft JhengHei" charset="-120"/>
              <a:ea typeface="Microsoft JhengHei" charset="-120"/>
              <a:cs typeface="Microsoft JhengHei" charset="-120"/>
            </a:endParaRPr>
          </a:p>
        </p:txBody>
      </p:sp>
      <p:sp>
        <p:nvSpPr>
          <p:cNvPr id="29" name="矩形 28"/>
          <p:cNvSpPr/>
          <p:nvPr/>
        </p:nvSpPr>
        <p:spPr>
          <a:xfrm>
            <a:off x="6506828" y="522377"/>
            <a:ext cx="4999372" cy="30234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矩形 29"/>
          <p:cNvSpPr/>
          <p:nvPr/>
        </p:nvSpPr>
        <p:spPr>
          <a:xfrm>
            <a:off x="6438893" y="3040619"/>
            <a:ext cx="5656519" cy="100690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投影片編號版面配置區 4"/>
          <p:cNvSpPr>
            <a:spLocks noGrp="1"/>
          </p:cNvSpPr>
          <p:nvPr>
            <p:ph type="sldNum" sz="quarter" idx="12"/>
          </p:nvPr>
        </p:nvSpPr>
        <p:spPr>
          <a:xfrm>
            <a:off x="9448800" y="6457193"/>
            <a:ext cx="2743200" cy="365125"/>
          </a:xfrm>
        </p:spPr>
        <p:txBody>
          <a:bodyPr/>
          <a:lstStyle/>
          <a:p>
            <a:fld id="{C2CFC4E7-F001-2345-8ED3-FB07577322E5}" type="slidenum">
              <a:rPr kumimoji="1" lang="zh-TW" altLang="en-US" smtClean="0"/>
              <a:pPr/>
              <a:t>4</a:t>
            </a:fld>
            <a:endParaRPr kumimoji="1" lang="zh-TW" altLang="en-US" dirty="0"/>
          </a:p>
        </p:txBody>
      </p:sp>
    </p:spTree>
    <p:extLst>
      <p:ext uri="{BB962C8B-B14F-4D97-AF65-F5344CB8AC3E}">
        <p14:creationId xmlns:p14="http://schemas.microsoft.com/office/powerpoint/2010/main" val="101354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par>
                          <p:cTn id="23" fill="hold">
                            <p:stCondLst>
                              <p:cond delay="0"/>
                            </p:stCondLst>
                            <p:childTnLst>
                              <p:par>
                                <p:cTn id="24" presetID="2" presetClass="entr" presetSubtype="4" fill="hold" grpId="0" nodeType="afterEffect">
                                  <p:stCondLst>
                                    <p:cond delay="50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7" grpId="0"/>
      <p:bldP spid="28" grpId="0" animBg="1"/>
      <p:bldP spid="29" grpId="0" animBg="1"/>
      <p:bldP spid="3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5"/>
          <p:cNvSpPr>
            <a:spLocks noGrp="1"/>
          </p:cNvSpPr>
          <p:nvPr>
            <p:ph type="sldNum" sz="quarter" idx="12"/>
          </p:nvPr>
        </p:nvSpPr>
        <p:spPr/>
        <p:txBody>
          <a:bodyPr/>
          <a:lstStyle/>
          <a:p>
            <a:pPr>
              <a:defRPr/>
            </a:pPr>
            <a:fld id="{76A527B0-3D53-467D-888D-942141935EDD}" type="slidenum">
              <a:rPr lang="zh-TW" altLang="en-US"/>
              <a:pPr>
                <a:defRPr/>
              </a:pPr>
              <a:t>40</a:t>
            </a:fld>
            <a:endParaRPr lang="en-US" altLang="zh-TW"/>
          </a:p>
        </p:txBody>
      </p:sp>
      <p:sp>
        <p:nvSpPr>
          <p:cNvPr id="34819" name="標題 1"/>
          <p:cNvSpPr>
            <a:spLocks noGrp="1"/>
          </p:cNvSpPr>
          <p:nvPr>
            <p:ph type="title" idx="4294967295"/>
          </p:nvPr>
        </p:nvSpPr>
        <p:spPr>
          <a:xfrm>
            <a:off x="1589315" y="879030"/>
            <a:ext cx="9655628" cy="1602912"/>
          </a:xfrm>
          <a:solidFill>
            <a:srgbClr val="00CCFF"/>
          </a:solidFill>
        </p:spPr>
        <p:txBody>
          <a:bodyPr anchor="t">
            <a:normAutofit/>
          </a:bodyPr>
          <a:lstStyle/>
          <a:p>
            <a:r>
              <a:rPr lang="en-US" altLang="zh-TW" sz="4800" dirty="0">
                <a:solidFill>
                  <a:schemeClr val="hlink"/>
                </a:solidFill>
              </a:rPr>
              <a:t>Wall Street Journal</a:t>
            </a:r>
            <a:r>
              <a:rPr lang="zh-TW" altLang="zh-TW" b="1" dirty="0" smtClean="0">
                <a:solidFill>
                  <a:schemeClr val="hlink"/>
                </a:solidFill>
              </a:rPr>
              <a:t>：</a:t>
            </a:r>
            <a:r>
              <a:rPr lang="zh-TW" altLang="en-US" b="1" dirty="0" smtClean="0">
                <a:solidFill>
                  <a:schemeClr val="hlink"/>
                </a:solidFill>
              </a:rPr>
              <a:t>多數高危險</a:t>
            </a:r>
            <a:r>
              <a:rPr lang="zh-TW" altLang="en-US" sz="4800" dirty="0">
                <a:solidFill>
                  <a:schemeClr val="hlink"/>
                </a:solidFill>
              </a:rPr>
              <a:t>核電廠均座落在日本和台灣</a:t>
            </a:r>
            <a:r>
              <a:rPr lang="en-US" altLang="zh-TW" sz="4800" dirty="0">
                <a:solidFill>
                  <a:schemeClr val="hlink"/>
                </a:solidFill>
                <a:latin typeface="標楷體" pitchFamily="65" charset="-120"/>
              </a:rPr>
              <a:t>…</a:t>
            </a:r>
            <a:endParaRPr lang="en-US" altLang="zh-TW" sz="4800" dirty="0">
              <a:solidFill>
                <a:schemeClr val="hlink"/>
              </a:solidFill>
            </a:endParaRPr>
          </a:p>
        </p:txBody>
      </p:sp>
      <p:pic>
        <p:nvPicPr>
          <p:cNvPr id="34820" name="Picture 21" descr="8165103-3d-man-conference-standing-near-a-blank-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426" y="4049722"/>
            <a:ext cx="280987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標題 1"/>
          <p:cNvSpPr>
            <a:spLocks/>
          </p:cNvSpPr>
          <p:nvPr/>
        </p:nvSpPr>
        <p:spPr bwMode="auto">
          <a:xfrm>
            <a:off x="1589315" y="2645229"/>
            <a:ext cx="9655628" cy="3879405"/>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r>
              <a:rPr lang="en-US" altLang="zh-TW" sz="1800" b="1" dirty="0">
                <a:solidFill>
                  <a:srgbClr val="000099"/>
                </a:solidFill>
              </a:rPr>
              <a:t>THE WALL STREET JOURNAL</a:t>
            </a:r>
            <a:br>
              <a:rPr lang="en-US" altLang="zh-TW" sz="1800" b="1" dirty="0">
                <a:solidFill>
                  <a:srgbClr val="000099"/>
                </a:solidFill>
              </a:rPr>
            </a:br>
            <a:r>
              <a:rPr lang="en-US" altLang="zh-TW" sz="1400" dirty="0">
                <a:solidFill>
                  <a:srgbClr val="000099"/>
                </a:solidFill>
              </a:rPr>
              <a:t>Environment &amp; Science   March 19, 2011</a:t>
            </a:r>
            <a:br>
              <a:rPr lang="en-US" altLang="zh-TW" sz="1400" dirty="0">
                <a:solidFill>
                  <a:srgbClr val="000099"/>
                </a:solidFill>
              </a:rPr>
            </a:br>
            <a:r>
              <a:rPr lang="en-US" altLang="zh-TW" sz="2000" b="1" dirty="0">
                <a:solidFill>
                  <a:srgbClr val="FF0000"/>
                </a:solidFill>
              </a:rPr>
              <a:t>Scores of Reactors in Quake Zones</a:t>
            </a:r>
            <a:br>
              <a:rPr lang="en-US" altLang="zh-TW" sz="2000" b="1" dirty="0">
                <a:solidFill>
                  <a:srgbClr val="FF0000"/>
                </a:solidFill>
              </a:rPr>
            </a:br>
            <a:r>
              <a:rPr lang="en-US" altLang="zh-TW" sz="1400" b="1" dirty="0">
                <a:solidFill>
                  <a:srgbClr val="000099"/>
                </a:solidFill>
              </a:rPr>
              <a:t>By Maurice </a:t>
            </a:r>
            <a:r>
              <a:rPr lang="en-US" altLang="zh-TW" sz="1400" b="1" dirty="0" err="1">
                <a:solidFill>
                  <a:srgbClr val="000099"/>
                </a:solidFill>
              </a:rPr>
              <a:t>Tamman</a:t>
            </a:r>
            <a:r>
              <a:rPr lang="en-US" altLang="zh-TW" sz="1400" b="1" dirty="0">
                <a:solidFill>
                  <a:srgbClr val="000099"/>
                </a:solidFill>
              </a:rPr>
              <a:t>, Ben </a:t>
            </a:r>
            <a:r>
              <a:rPr lang="en-US" altLang="zh-TW" sz="1400" b="1" dirty="0" err="1">
                <a:solidFill>
                  <a:srgbClr val="000099"/>
                </a:solidFill>
              </a:rPr>
              <a:t>Casselman</a:t>
            </a:r>
            <a:r>
              <a:rPr lang="en-US" altLang="zh-TW" sz="1400" b="1" dirty="0">
                <a:solidFill>
                  <a:srgbClr val="000099"/>
                </a:solidFill>
              </a:rPr>
              <a:t> and Paul </a:t>
            </a:r>
            <a:r>
              <a:rPr lang="en-US" altLang="zh-TW" sz="1400" b="1" dirty="0" err="1">
                <a:solidFill>
                  <a:srgbClr val="000099"/>
                </a:solidFill>
              </a:rPr>
              <a:t>Mozur</a:t>
            </a:r>
            <a:r>
              <a:rPr lang="en-US" altLang="zh-TW" sz="1400" b="1" dirty="0">
                <a:solidFill>
                  <a:srgbClr val="000099"/>
                </a:solidFill>
              </a:rPr>
              <a:t/>
            </a:r>
            <a:br>
              <a:rPr lang="en-US" altLang="zh-TW" sz="1400" b="1" dirty="0">
                <a:solidFill>
                  <a:srgbClr val="000099"/>
                </a:solidFill>
              </a:rPr>
            </a:br>
            <a:r>
              <a:rPr lang="en-US" altLang="zh-TW" sz="1600" b="1" dirty="0">
                <a:solidFill>
                  <a:srgbClr val="000099"/>
                </a:solidFill>
              </a:rPr>
              <a:t/>
            </a:r>
            <a:br>
              <a:rPr lang="en-US" altLang="zh-TW" sz="1600" b="1" dirty="0">
                <a:solidFill>
                  <a:srgbClr val="000099"/>
                </a:solidFill>
              </a:rPr>
            </a:br>
            <a:r>
              <a:rPr lang="en-US" altLang="zh-TW" sz="1800" b="1" dirty="0">
                <a:solidFill>
                  <a:srgbClr val="000099"/>
                </a:solidFill>
              </a:rPr>
              <a:t>Nearly </a:t>
            </a:r>
            <a:r>
              <a:rPr lang="en-US" altLang="zh-TW" sz="1800" b="1" dirty="0">
                <a:solidFill>
                  <a:srgbClr val="FF0000"/>
                </a:solidFill>
              </a:rPr>
              <a:t>100 nuclear reactors</a:t>
            </a:r>
            <a:r>
              <a:rPr lang="en-US" altLang="zh-TW" sz="1800" b="1" dirty="0">
                <a:solidFill>
                  <a:srgbClr val="000099"/>
                </a:solidFill>
              </a:rPr>
              <a:t> operate </a:t>
            </a:r>
            <a:r>
              <a:rPr lang="en-US" altLang="zh-TW" sz="1800" b="1" dirty="0">
                <a:solidFill>
                  <a:srgbClr val="FF0000"/>
                </a:solidFill>
              </a:rPr>
              <a:t>in earthquake-prone regions</a:t>
            </a:r>
            <a:r>
              <a:rPr lang="en-US" altLang="zh-TW" sz="1800" b="1" dirty="0">
                <a:solidFill>
                  <a:srgbClr val="000099"/>
                </a:solidFill>
              </a:rPr>
              <a:t> around the world, including at least </a:t>
            </a:r>
            <a:r>
              <a:rPr lang="en-US" altLang="zh-TW" sz="1800" b="1" dirty="0">
                <a:solidFill>
                  <a:srgbClr val="FF0000"/>
                </a:solidFill>
              </a:rPr>
              <a:t>34 in high-hazard areas</a:t>
            </a:r>
            <a:r>
              <a:rPr lang="en-US" altLang="zh-TW" sz="1800" b="1" dirty="0">
                <a:solidFill>
                  <a:srgbClr val="000099"/>
                </a:solidFill>
              </a:rPr>
              <a:t>, a Wall Street Journal analysis shows.</a:t>
            </a:r>
            <a:br>
              <a:rPr lang="en-US" altLang="zh-TW" sz="1800" b="1" dirty="0">
                <a:solidFill>
                  <a:srgbClr val="000099"/>
                </a:solidFill>
              </a:rPr>
            </a:br>
            <a:r>
              <a:rPr lang="en-US" altLang="zh-TW" sz="1800" b="1" dirty="0">
                <a:solidFill>
                  <a:srgbClr val="000099"/>
                </a:solidFill>
              </a:rPr>
              <a:t/>
            </a:r>
            <a:br>
              <a:rPr lang="en-US" altLang="zh-TW" sz="1800" b="1" dirty="0">
                <a:solidFill>
                  <a:srgbClr val="000099"/>
                </a:solidFill>
              </a:rPr>
            </a:br>
            <a:r>
              <a:rPr lang="en-US" altLang="zh-TW" sz="1800" b="1" dirty="0">
                <a:solidFill>
                  <a:srgbClr val="FF0000"/>
                </a:solidFill>
              </a:rPr>
              <a:t>Most of those plants are in just two places: Japan and Taiwan</a:t>
            </a:r>
            <a:r>
              <a:rPr lang="en-US" altLang="zh-TW" sz="1800" b="1" dirty="0">
                <a:solidFill>
                  <a:srgbClr val="000099"/>
                </a:solidFill>
              </a:rPr>
              <a:t>, both islands with limited natural resources that have chosen the risks of nuclear calamity over complete dependence on foreign sources of energy.</a:t>
            </a:r>
          </a:p>
        </p:txBody>
      </p:sp>
      <p:sp>
        <p:nvSpPr>
          <p:cNvPr id="128006" name="Text Box 6"/>
          <p:cNvSpPr txBox="1">
            <a:spLocks noChangeArrowheads="1"/>
          </p:cNvSpPr>
          <p:nvPr/>
        </p:nvSpPr>
        <p:spPr bwMode="auto">
          <a:xfrm>
            <a:off x="1350498" y="3500936"/>
            <a:ext cx="10156873" cy="2554545"/>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4000" b="1" dirty="0">
                <a:solidFill>
                  <a:srgbClr val="FF0000"/>
                </a:solidFill>
                <a:latin typeface="Times New Roman" pitchFamily="18" charset="0"/>
                <a:ea typeface="標楷體" pitchFamily="65" charset="-120"/>
              </a:rPr>
              <a:t>核電廠是否安全</a:t>
            </a:r>
            <a:r>
              <a:rPr lang="en-US" altLang="zh-TW" sz="4000" b="1" dirty="0">
                <a:solidFill>
                  <a:srgbClr val="FF0000"/>
                </a:solidFill>
                <a:latin typeface="Times New Roman" pitchFamily="18" charset="0"/>
                <a:ea typeface="標楷體" pitchFamily="65" charset="-120"/>
              </a:rPr>
              <a:t>(</a:t>
            </a:r>
            <a:r>
              <a:rPr lang="zh-TW" altLang="en-US" sz="4000" b="1" dirty="0">
                <a:solidFill>
                  <a:srgbClr val="FF0000"/>
                </a:solidFill>
                <a:latin typeface="Times New Roman" pitchFamily="18" charset="0"/>
                <a:ea typeface="標楷體" pitchFamily="65" charset="-120"/>
              </a:rPr>
              <a:t>或危險</a:t>
            </a:r>
            <a:r>
              <a:rPr lang="en-US" altLang="zh-TW" sz="4000" b="1" dirty="0">
                <a:solidFill>
                  <a:srgbClr val="FF0000"/>
                </a:solidFill>
                <a:latin typeface="Times New Roman" pitchFamily="18" charset="0"/>
                <a:ea typeface="標楷體" pitchFamily="65" charset="-120"/>
              </a:rPr>
              <a:t>)</a:t>
            </a:r>
            <a:r>
              <a:rPr lang="zh-TW" altLang="en-US" sz="4000" b="1" dirty="0">
                <a:solidFill>
                  <a:srgbClr val="FF0000"/>
                </a:solidFill>
                <a:latin typeface="Times New Roman" pitchFamily="18" charset="0"/>
                <a:ea typeface="標楷體" pitchFamily="65" charset="-120"/>
              </a:rPr>
              <a:t>要看它對於所在廠址可能發生的最大規模地震或海嘯的抵抗力，而不是只看當地發生地震的頻率或廠房離海岸的</a:t>
            </a:r>
            <a:r>
              <a:rPr lang="zh-TW" altLang="en-US" sz="4000" b="1" dirty="0" smtClean="0">
                <a:solidFill>
                  <a:srgbClr val="FF0000"/>
                </a:solidFill>
                <a:latin typeface="Times New Roman" pitchFamily="18" charset="0"/>
                <a:ea typeface="標楷體" pitchFamily="65" charset="-120"/>
              </a:rPr>
              <a:t>距離</a:t>
            </a:r>
            <a:r>
              <a:rPr lang="zh-TW" altLang="en-US" sz="4000" b="1" dirty="0" smtClean="0">
                <a:solidFill>
                  <a:srgbClr val="FF0000"/>
                </a:solidFill>
                <a:latin typeface="新細明體" panose="02020500000000000000" pitchFamily="18" charset="-120"/>
              </a:rPr>
              <a:t>。</a:t>
            </a:r>
            <a:endParaRPr lang="zh-TW" altLang="en-US" sz="4000" b="1" dirty="0">
              <a:solidFill>
                <a:srgbClr val="FF0000"/>
              </a:solidFill>
              <a:latin typeface="Times New Roman" pitchFamily="18" charset="0"/>
              <a:ea typeface="標楷體" pitchFamily="65" charset="-120"/>
            </a:endParaRPr>
          </a:p>
        </p:txBody>
      </p:sp>
      <p:sp>
        <p:nvSpPr>
          <p:cNvPr id="34823" name="投影片編號版面配置區 1"/>
          <p:cNvSpPr txBox="1">
            <a:spLocks noGrp="1"/>
          </p:cNvSpPr>
          <p:nvPr/>
        </p:nvSpPr>
        <p:spPr bwMode="auto">
          <a:xfrm>
            <a:off x="8077200" y="635635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r" eaLnBrk="1" hangingPunct="1">
              <a:spcBef>
                <a:spcPct val="0"/>
              </a:spcBef>
              <a:buFontTx/>
              <a:buNone/>
            </a:pPr>
            <a:endParaRPr lang="en-US" altLang="zh-TW" sz="1200" dirty="0">
              <a:latin typeface="Arial Black" pitchFamily="34" charset="0"/>
            </a:endParaRPr>
          </a:p>
        </p:txBody>
      </p:sp>
      <p:sp>
        <p:nvSpPr>
          <p:cNvPr id="9" name="圓角矩形圖說文字 7"/>
          <p:cNvSpPr>
            <a:spLocks noChangeArrowheads="1"/>
          </p:cNvSpPr>
          <p:nvPr/>
        </p:nvSpPr>
        <p:spPr bwMode="auto">
          <a:xfrm>
            <a:off x="6358594" y="5104235"/>
            <a:ext cx="3390317" cy="1191816"/>
          </a:xfrm>
          <a:prstGeom prst="wedgeRoundRectCallout">
            <a:avLst>
              <a:gd name="adj1" fmla="val 51035"/>
              <a:gd name="adj2" fmla="val -83932"/>
              <a:gd name="adj3" fmla="val 16667"/>
            </a:avLst>
          </a:prstGeom>
          <a:solidFill>
            <a:srgbClr val="FFC000"/>
          </a:solidFill>
          <a:ln w="25400" algn="ctr">
            <a:solidFill>
              <a:srgbClr val="FF3300"/>
            </a:solidFill>
            <a:round/>
            <a:headEnd/>
            <a:tailEnd/>
          </a:ln>
        </p:spPr>
        <p:txBody>
          <a:bodyPr wrap="square">
            <a:spAutoFit/>
          </a:bodyPr>
          <a:lstStyle/>
          <a:p>
            <a:pPr algn="just">
              <a:defRPr/>
            </a:pPr>
            <a:r>
              <a:rPr lang="zh-TW" altLang="en-US" sz="3200" b="1" dirty="0" smtClean="0">
                <a:solidFill>
                  <a:srgbClr val="800080"/>
                </a:solidFill>
                <a:latin typeface="標楷體" panose="03000509000000000000" pitchFamily="65" charset="-120"/>
                <a:ea typeface="標楷體" panose="03000509000000000000" pitchFamily="65" charset="-120"/>
                <a:cs typeface="Times New Roman" pitchFamily="18" charset="0"/>
              </a:rPr>
              <a:t>安全餘裕 </a:t>
            </a:r>
            <a:r>
              <a:rPr lang="en-US" altLang="zh-TW" sz="3200" b="1" dirty="0" smtClean="0">
                <a:solidFill>
                  <a:srgbClr val="800080"/>
                </a:solidFill>
                <a:latin typeface="標楷體" panose="03000509000000000000" pitchFamily="65" charset="-120"/>
                <a:ea typeface="標楷體" panose="03000509000000000000" pitchFamily="65" charset="-120"/>
                <a:cs typeface="Times New Roman" pitchFamily="18" charset="0"/>
              </a:rPr>
              <a:t>(Safety</a:t>
            </a:r>
            <a:r>
              <a:rPr lang="zh-TW" altLang="en-US" sz="3200" b="1" dirty="0" smtClean="0">
                <a:solidFill>
                  <a:srgbClr val="800080"/>
                </a:solidFill>
                <a:latin typeface="標楷體" panose="03000509000000000000" pitchFamily="65" charset="-120"/>
                <a:ea typeface="標楷體" panose="03000509000000000000" pitchFamily="65" charset="-120"/>
                <a:cs typeface="Times New Roman" pitchFamily="18" charset="0"/>
              </a:rPr>
              <a:t> </a:t>
            </a:r>
            <a:r>
              <a:rPr lang="en-US" altLang="zh-TW" sz="3200" b="1" dirty="0" smtClean="0">
                <a:solidFill>
                  <a:srgbClr val="800080"/>
                </a:solidFill>
                <a:latin typeface="標楷體" panose="03000509000000000000" pitchFamily="65" charset="-120"/>
                <a:ea typeface="標楷體" panose="03000509000000000000" pitchFamily="65" charset="-120"/>
                <a:cs typeface="Times New Roman" pitchFamily="18" charset="0"/>
              </a:rPr>
              <a:t>Margin)</a:t>
            </a:r>
            <a:endParaRPr lang="zh-TW" altLang="en-US" sz="3200" b="1" dirty="0">
              <a:solidFill>
                <a:srgbClr val="800080"/>
              </a:solidFill>
              <a:latin typeface="標楷體" panose="03000509000000000000" pitchFamily="65" charset="-120"/>
              <a:ea typeface="標楷體" panose="03000509000000000000" pitchFamily="65" charset="-120"/>
              <a:cs typeface="Times New Roman" pitchFamily="18" charset="0"/>
            </a:endParaRPr>
          </a:p>
        </p:txBody>
      </p:sp>
    </p:spTree>
    <p:extLst>
      <p:ext uri="{BB962C8B-B14F-4D97-AF65-F5344CB8AC3E}">
        <p14:creationId xmlns:p14="http://schemas.microsoft.com/office/powerpoint/2010/main" val="12287506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8006"/>
                                        </p:tgtEl>
                                        <p:attrNameLst>
                                          <p:attrName>style.visibility</p:attrName>
                                        </p:attrNameLst>
                                      </p:cBhvr>
                                      <p:to>
                                        <p:strVal val="visible"/>
                                      </p:to>
                                    </p:set>
                                    <p:animEffect transition="in" filter="box(in)">
                                      <p:cBhvr>
                                        <p:cTn id="7" dur="500"/>
                                        <p:tgtEl>
                                          <p:spTgt spid="12800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5"/>
          <p:cNvSpPr>
            <a:spLocks noGrp="1"/>
          </p:cNvSpPr>
          <p:nvPr>
            <p:ph type="sldNum" sz="quarter" idx="12"/>
          </p:nvPr>
        </p:nvSpPr>
        <p:spPr/>
        <p:txBody>
          <a:bodyPr/>
          <a:lstStyle/>
          <a:p>
            <a:pPr>
              <a:defRPr/>
            </a:pPr>
            <a:fld id="{3496DB4D-482D-413B-9931-06804F1F7987}" type="slidenum">
              <a:rPr lang="zh-TW" altLang="en-US"/>
              <a:pPr>
                <a:defRPr/>
              </a:pPr>
              <a:t>41</a:t>
            </a:fld>
            <a:endParaRPr lang="en-US" altLang="zh-TW"/>
          </a:p>
        </p:txBody>
      </p:sp>
      <p:pic>
        <p:nvPicPr>
          <p:cNvPr id="36867"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6358" t="21323" r="43448" b="7207"/>
          <a:stretch>
            <a:fillRect/>
          </a:stretch>
        </p:blipFill>
        <p:spPr>
          <a:xfrm>
            <a:off x="6096000" y="1557338"/>
            <a:ext cx="4103688" cy="31369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36868" name="Picture 3"/>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2135188" y="3716338"/>
            <a:ext cx="3313112" cy="3073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36869" name="Rectangle 4"/>
          <p:cNvSpPr>
            <a:spLocks noChangeArrowheads="1"/>
          </p:cNvSpPr>
          <p:nvPr/>
        </p:nvSpPr>
        <p:spPr bwMode="auto">
          <a:xfrm>
            <a:off x="2279651" y="404813"/>
            <a:ext cx="7885113" cy="7921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sz="4000" b="1">
                <a:solidFill>
                  <a:schemeClr val="hlink"/>
                </a:solidFill>
                <a:latin typeface="微軟正黑體" pitchFamily="34" charset="-120"/>
                <a:ea typeface="微軟正黑體" pitchFamily="34" charset="-120"/>
              </a:rPr>
              <a:t>地震規模與斷層</a:t>
            </a:r>
            <a:r>
              <a:rPr lang="en-US" altLang="zh-TW" sz="4000" b="1">
                <a:solidFill>
                  <a:schemeClr val="hlink"/>
                </a:solidFill>
                <a:latin typeface="微軟正黑體" pitchFamily="34" charset="-120"/>
                <a:ea typeface="微軟正黑體" pitchFamily="34" charset="-120"/>
              </a:rPr>
              <a:t>(</a:t>
            </a:r>
            <a:r>
              <a:rPr lang="zh-TW" altLang="en-US" sz="4000" b="1">
                <a:solidFill>
                  <a:schemeClr val="hlink"/>
                </a:solidFill>
                <a:latin typeface="微軟正黑體" pitchFamily="34" charset="-120"/>
                <a:ea typeface="微軟正黑體" pitchFamily="34" charset="-120"/>
              </a:rPr>
              <a:t>或地殼</a:t>
            </a:r>
            <a:r>
              <a:rPr lang="en-US" altLang="zh-TW" sz="4000" b="1">
                <a:solidFill>
                  <a:schemeClr val="hlink"/>
                </a:solidFill>
                <a:latin typeface="微軟正黑體" pitchFamily="34" charset="-120"/>
                <a:ea typeface="微軟正黑體" pitchFamily="34" charset="-120"/>
              </a:rPr>
              <a:t>)</a:t>
            </a:r>
            <a:r>
              <a:rPr lang="zh-TW" altLang="en-US" sz="4000" b="1">
                <a:solidFill>
                  <a:schemeClr val="hlink"/>
                </a:solidFill>
                <a:latin typeface="微軟正黑體" pitchFamily="34" charset="-120"/>
                <a:ea typeface="微軟正黑體" pitchFamily="34" charset="-120"/>
              </a:rPr>
              <a:t>錯動面積</a:t>
            </a:r>
          </a:p>
        </p:txBody>
      </p:sp>
      <p:sp>
        <p:nvSpPr>
          <p:cNvPr id="36870" name="Text Box 5"/>
          <p:cNvSpPr txBox="1">
            <a:spLocks noChangeArrowheads="1"/>
          </p:cNvSpPr>
          <p:nvPr/>
        </p:nvSpPr>
        <p:spPr bwMode="auto">
          <a:xfrm>
            <a:off x="5808666" y="4879157"/>
            <a:ext cx="4859337" cy="7016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000" b="1" dirty="0">
                <a:solidFill>
                  <a:srgbClr val="000099"/>
                </a:solidFill>
                <a:latin typeface="標楷體" pitchFamily="65" charset="-120"/>
                <a:ea typeface="標楷體" pitchFamily="65" charset="-120"/>
              </a:rPr>
              <a:t>日本大東北地震之錯動面積約在</a:t>
            </a:r>
            <a:r>
              <a:rPr lang="en-US" altLang="zh-TW" sz="2000" b="1" dirty="0">
                <a:solidFill>
                  <a:srgbClr val="000099"/>
                </a:solidFill>
                <a:latin typeface="標楷體" pitchFamily="65" charset="-120"/>
                <a:ea typeface="標楷體" pitchFamily="65" charset="-120"/>
              </a:rPr>
              <a:t>500×200</a:t>
            </a:r>
            <a:r>
              <a:rPr lang="zh-TW" altLang="en-US" sz="2000" b="1" dirty="0">
                <a:solidFill>
                  <a:srgbClr val="000099"/>
                </a:solidFill>
                <a:latin typeface="標楷體" pitchFamily="65" charset="-120"/>
                <a:ea typeface="標楷體" pitchFamily="65" charset="-120"/>
              </a:rPr>
              <a:t>公里</a:t>
            </a:r>
            <a:r>
              <a:rPr lang="zh-TW" altLang="en-US" sz="2000" b="1" dirty="0" smtClean="0">
                <a:solidFill>
                  <a:srgbClr val="000099"/>
                </a:solidFill>
                <a:latin typeface="標楷體" pitchFamily="65" charset="-120"/>
                <a:ea typeface="標楷體" pitchFamily="65" charset="-120"/>
              </a:rPr>
              <a:t>，相當於地震規模</a:t>
            </a:r>
            <a:r>
              <a:rPr lang="en-US" altLang="zh-TW" sz="2000" b="1" dirty="0">
                <a:solidFill>
                  <a:srgbClr val="000099"/>
                </a:solidFill>
                <a:latin typeface="標楷體" pitchFamily="65" charset="-120"/>
                <a:ea typeface="標楷體" pitchFamily="65" charset="-120"/>
              </a:rPr>
              <a:t>9</a:t>
            </a:r>
            <a:endParaRPr lang="zh-TW" altLang="en-US" sz="2000" b="1" dirty="0">
              <a:solidFill>
                <a:srgbClr val="000099"/>
              </a:solidFill>
              <a:latin typeface="標楷體" pitchFamily="65" charset="-120"/>
              <a:ea typeface="標楷體" pitchFamily="65" charset="-120"/>
            </a:endParaRPr>
          </a:p>
        </p:txBody>
      </p:sp>
      <p:pic>
        <p:nvPicPr>
          <p:cNvPr id="36871" name="Picture 6"/>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l="58583" b="39955"/>
          <a:stretch>
            <a:fillRect/>
          </a:stretch>
        </p:blipFill>
        <p:spPr>
          <a:xfrm>
            <a:off x="2135188" y="1557338"/>
            <a:ext cx="3954462" cy="21653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130055" name="Text Box 7"/>
          <p:cNvSpPr txBox="1">
            <a:spLocks noChangeArrowheads="1"/>
          </p:cNvSpPr>
          <p:nvPr/>
        </p:nvSpPr>
        <p:spPr bwMode="auto">
          <a:xfrm>
            <a:off x="4367218" y="2616209"/>
            <a:ext cx="1368425" cy="307975"/>
          </a:xfrm>
          <a:prstGeom prst="rect">
            <a:avLst/>
          </a:prstGeom>
          <a:solidFill>
            <a:srgbClr val="0000FF"/>
          </a:solidFill>
          <a:ln w="3175">
            <a:solidFill>
              <a:schemeClr val="bg1"/>
            </a:solidFill>
            <a:miter lim="800000"/>
            <a:headEnd/>
            <a:tailEnd/>
          </a:ln>
          <a:effectLst>
            <a:prstShdw prst="shdw17" dist="17961" dir="2700000">
              <a:schemeClr val="bg1">
                <a:gamma/>
                <a:shade val="60000"/>
                <a:invGamma/>
              </a:schemeClr>
            </a:prstShdw>
          </a:effectLst>
        </p:spPr>
        <p:txBody>
          <a:bodyPr>
            <a:spAutoFit/>
          </a:bodyPr>
          <a:lstStyle/>
          <a:p>
            <a:pPr algn="ctr">
              <a:spcBef>
                <a:spcPct val="50000"/>
              </a:spcBef>
              <a:defRPr/>
            </a:pPr>
            <a:r>
              <a:rPr lang="zh-TW" altLang="en-US" sz="1400">
                <a:solidFill>
                  <a:schemeClr val="bg1"/>
                </a:solidFill>
                <a:latin typeface="Tahoma" pitchFamily="34" charset="0"/>
              </a:rPr>
              <a:t>菲律賓板塊</a:t>
            </a:r>
          </a:p>
        </p:txBody>
      </p:sp>
      <p:sp>
        <p:nvSpPr>
          <p:cNvPr id="130056" name="Text Box 8"/>
          <p:cNvSpPr txBox="1">
            <a:spLocks noChangeArrowheads="1"/>
          </p:cNvSpPr>
          <p:nvPr/>
        </p:nvSpPr>
        <p:spPr bwMode="auto">
          <a:xfrm>
            <a:off x="2279652" y="2924184"/>
            <a:ext cx="1008063" cy="314325"/>
          </a:xfrm>
          <a:prstGeom prst="rect">
            <a:avLst/>
          </a:prstGeom>
          <a:solidFill>
            <a:srgbClr val="0000FF"/>
          </a:solidFill>
          <a:ln w="9525">
            <a:solidFill>
              <a:schemeClr val="bg1"/>
            </a:solidFill>
            <a:miter lim="800000"/>
            <a:headEnd/>
            <a:tailEnd/>
          </a:ln>
          <a:effectLst>
            <a:prstShdw prst="shdw17" dist="17961" dir="2700000">
              <a:schemeClr val="bg1">
                <a:gamma/>
                <a:shade val="60000"/>
                <a:invGamma/>
              </a:schemeClr>
            </a:prstShdw>
          </a:effectLst>
        </p:spPr>
        <p:txBody>
          <a:bodyPr>
            <a:spAutoFit/>
          </a:bodyPr>
          <a:lstStyle/>
          <a:p>
            <a:pPr algn="ctr">
              <a:spcBef>
                <a:spcPct val="50000"/>
              </a:spcBef>
              <a:defRPr/>
            </a:pPr>
            <a:r>
              <a:rPr lang="zh-TW" altLang="en-US" sz="1400">
                <a:solidFill>
                  <a:schemeClr val="bg1"/>
                </a:solidFill>
                <a:latin typeface="Tahoma" pitchFamily="34" charset="0"/>
              </a:rPr>
              <a:t>歐亞板塊</a:t>
            </a:r>
          </a:p>
        </p:txBody>
      </p:sp>
      <p:sp>
        <p:nvSpPr>
          <p:cNvPr id="36874" name="Rectangle 2"/>
          <p:cNvSpPr>
            <a:spLocks noChangeArrowheads="1"/>
          </p:cNvSpPr>
          <p:nvPr/>
        </p:nvSpPr>
        <p:spPr bwMode="auto">
          <a:xfrm>
            <a:off x="5808662" y="5726492"/>
            <a:ext cx="5431423" cy="1026004"/>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nSpc>
                <a:spcPct val="80000"/>
              </a:lnSpc>
              <a:buFont typeface="Arial" pitchFamily="34" charset="0"/>
              <a:buNone/>
            </a:pPr>
            <a:r>
              <a:rPr lang="zh-TW" altLang="en-US" sz="2000" b="1" dirty="0">
                <a:solidFill>
                  <a:srgbClr val="FF0000"/>
                </a:solidFill>
                <a:latin typeface="標楷體" pitchFamily="65" charset="-120"/>
                <a:ea typeface="標楷體" pitchFamily="65" charset="-120"/>
              </a:rPr>
              <a:t>台灣外海斷層為由歐亞和菲律賓兩大</a:t>
            </a:r>
            <a:r>
              <a:rPr lang="zh-TW" altLang="en-US" sz="2000" b="1" dirty="0" smtClean="0">
                <a:solidFill>
                  <a:srgbClr val="FF0000"/>
                </a:solidFill>
                <a:latin typeface="標楷體" pitchFamily="65" charset="-120"/>
                <a:ea typeface="標楷體" pitchFamily="65" charset="-120"/>
              </a:rPr>
              <a:t>板塊形成</a:t>
            </a:r>
            <a:endParaRPr lang="en-US" altLang="zh-TW" sz="2000" b="1" dirty="0" smtClean="0">
              <a:solidFill>
                <a:srgbClr val="FF0000"/>
              </a:solidFill>
              <a:latin typeface="標楷體" pitchFamily="65" charset="-120"/>
              <a:ea typeface="標楷體" pitchFamily="65" charset="-120"/>
            </a:endParaRPr>
          </a:p>
          <a:p>
            <a:pPr>
              <a:lnSpc>
                <a:spcPct val="80000"/>
              </a:lnSpc>
              <a:buFont typeface="Arial" pitchFamily="34" charset="0"/>
              <a:buNone/>
            </a:pPr>
            <a:r>
              <a:rPr lang="zh-TW" altLang="en-US" sz="2000" b="1" dirty="0" smtClean="0">
                <a:solidFill>
                  <a:srgbClr val="FF0000"/>
                </a:solidFill>
                <a:latin typeface="標楷體" pitchFamily="65" charset="-120"/>
                <a:ea typeface="標楷體" pitchFamily="65" charset="-120"/>
              </a:rPr>
              <a:t>，</a:t>
            </a:r>
            <a:r>
              <a:rPr lang="zh-TW" altLang="en-US" sz="2000" b="1" dirty="0">
                <a:solidFill>
                  <a:srgbClr val="FF0000"/>
                </a:solidFill>
                <a:latin typeface="標楷體" pitchFamily="65" charset="-120"/>
                <a:ea typeface="標楷體" pitchFamily="65" charset="-120"/>
              </a:rPr>
              <a:t>約在</a:t>
            </a:r>
            <a:r>
              <a:rPr lang="en-US" altLang="zh-TW" sz="2000" b="1" dirty="0">
                <a:solidFill>
                  <a:srgbClr val="FF0000"/>
                </a:solidFill>
                <a:latin typeface="標楷體" pitchFamily="65" charset="-120"/>
                <a:ea typeface="標楷體" pitchFamily="65" charset="-120"/>
              </a:rPr>
              <a:t>100×20</a:t>
            </a:r>
            <a:r>
              <a:rPr lang="zh-TW" altLang="en-US" sz="2000" b="1" dirty="0">
                <a:solidFill>
                  <a:srgbClr val="FF0000"/>
                </a:solidFill>
                <a:latin typeface="標楷體" pitchFamily="65" charset="-120"/>
                <a:ea typeface="標楷體" pitchFamily="65" charset="-120"/>
              </a:rPr>
              <a:t>公里範圍</a:t>
            </a:r>
            <a:r>
              <a:rPr lang="zh-TW" altLang="en-US" sz="2000" b="1" dirty="0" smtClean="0">
                <a:solidFill>
                  <a:srgbClr val="FF0000"/>
                </a:solidFill>
                <a:latin typeface="標楷體" pitchFamily="65" charset="-120"/>
                <a:ea typeface="標楷體" pitchFamily="65" charset="-120"/>
              </a:rPr>
              <a:t>，因此台灣</a:t>
            </a:r>
            <a:r>
              <a:rPr lang="zh-TW" altLang="en-US" sz="2000" b="1" dirty="0">
                <a:solidFill>
                  <a:srgbClr val="FF0000"/>
                </a:solidFill>
                <a:latin typeface="標楷體" pitchFamily="65" charset="-120"/>
                <a:ea typeface="標楷體" pitchFamily="65" charset="-120"/>
              </a:rPr>
              <a:t>最大地震</a:t>
            </a:r>
            <a:r>
              <a:rPr lang="zh-TW" altLang="en-US" sz="2000" b="1" dirty="0" smtClean="0">
                <a:solidFill>
                  <a:srgbClr val="FF0000"/>
                </a:solidFill>
                <a:latin typeface="標楷體" pitchFamily="65" charset="-120"/>
                <a:ea typeface="標楷體" pitchFamily="65" charset="-120"/>
              </a:rPr>
              <a:t>約</a:t>
            </a:r>
            <a:endParaRPr lang="en-US" altLang="zh-TW" sz="2000" b="1" dirty="0" smtClean="0">
              <a:solidFill>
                <a:srgbClr val="FF0000"/>
              </a:solidFill>
              <a:latin typeface="標楷體" pitchFamily="65" charset="-120"/>
              <a:ea typeface="標楷體" pitchFamily="65" charset="-120"/>
            </a:endParaRPr>
          </a:p>
          <a:p>
            <a:pPr>
              <a:lnSpc>
                <a:spcPct val="80000"/>
              </a:lnSpc>
              <a:buFont typeface="Arial" pitchFamily="34" charset="0"/>
              <a:buNone/>
            </a:pPr>
            <a:r>
              <a:rPr lang="zh-TW" altLang="en-US" sz="2000" b="1" dirty="0" smtClean="0">
                <a:solidFill>
                  <a:srgbClr val="FF0000"/>
                </a:solidFill>
                <a:latin typeface="標楷體" pitchFamily="65" charset="-120"/>
                <a:ea typeface="標楷體" pitchFamily="65" charset="-120"/>
              </a:rPr>
              <a:t>芮氏</a:t>
            </a:r>
            <a:r>
              <a:rPr lang="zh-TW" altLang="en-US" sz="2000" b="1" dirty="0">
                <a:solidFill>
                  <a:srgbClr val="FF0000"/>
                </a:solidFill>
                <a:latin typeface="標楷體" pitchFamily="65" charset="-120"/>
                <a:ea typeface="標楷體" pitchFamily="65" charset="-120"/>
              </a:rPr>
              <a:t>規模</a:t>
            </a:r>
            <a:r>
              <a:rPr lang="en-US" altLang="zh-TW" sz="2000" b="1" dirty="0">
                <a:solidFill>
                  <a:srgbClr val="FF0000"/>
                </a:solidFill>
                <a:latin typeface="標楷體" pitchFamily="65" charset="-120"/>
                <a:ea typeface="標楷體" pitchFamily="65" charset="-120"/>
              </a:rPr>
              <a:t>7~8</a:t>
            </a:r>
            <a:r>
              <a:rPr lang="en-US" altLang="en-US" sz="2000" b="1" dirty="0" smtClean="0">
                <a:solidFill>
                  <a:srgbClr val="FF0000"/>
                </a:solidFill>
                <a:latin typeface="標楷體" pitchFamily="65" charset="-120"/>
                <a:ea typeface="標楷體" pitchFamily="65" charset="-120"/>
              </a:rPr>
              <a:t>，</a:t>
            </a:r>
            <a:r>
              <a:rPr lang="zh-TW" altLang="en-US" sz="2000" b="1" dirty="0" smtClean="0">
                <a:solidFill>
                  <a:srgbClr val="FF0000"/>
                </a:solidFill>
                <a:latin typeface="標楷體" pitchFamily="65" charset="-120"/>
                <a:ea typeface="標楷體" pitchFamily="65" charset="-120"/>
              </a:rPr>
              <a:t>比</a:t>
            </a:r>
            <a:r>
              <a:rPr lang="zh-TW" altLang="en-US" sz="2000" b="1" dirty="0">
                <a:solidFill>
                  <a:srgbClr val="FF0000"/>
                </a:solidFill>
                <a:latin typeface="標楷體" pitchFamily="65" charset="-120"/>
                <a:ea typeface="標楷體" pitchFamily="65" charset="-120"/>
              </a:rPr>
              <a:t>日本約小</a:t>
            </a:r>
            <a:r>
              <a:rPr lang="en-US" altLang="zh-TW" sz="2000" b="1" dirty="0">
                <a:solidFill>
                  <a:srgbClr val="FF0000"/>
                </a:solidFill>
                <a:latin typeface="標楷體" pitchFamily="65" charset="-120"/>
                <a:ea typeface="標楷體" pitchFamily="65" charset="-120"/>
              </a:rPr>
              <a:t>10~100</a:t>
            </a:r>
            <a:r>
              <a:rPr lang="zh-TW" altLang="en-US" sz="2000" b="1" dirty="0">
                <a:solidFill>
                  <a:srgbClr val="FF0000"/>
                </a:solidFill>
                <a:latin typeface="標楷體" pitchFamily="65" charset="-120"/>
                <a:ea typeface="標楷體" pitchFamily="65" charset="-120"/>
              </a:rPr>
              <a:t>倍能量</a:t>
            </a:r>
          </a:p>
        </p:txBody>
      </p:sp>
    </p:spTree>
    <p:extLst>
      <p:ext uri="{BB962C8B-B14F-4D97-AF65-F5344CB8AC3E}">
        <p14:creationId xmlns:p14="http://schemas.microsoft.com/office/powerpoint/2010/main" val="22713215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5"/>
          <p:cNvSpPr>
            <a:spLocks noGrp="1"/>
          </p:cNvSpPr>
          <p:nvPr>
            <p:ph type="sldNum" sz="quarter" idx="12"/>
          </p:nvPr>
        </p:nvSpPr>
        <p:spPr/>
        <p:txBody>
          <a:bodyPr/>
          <a:lstStyle/>
          <a:p>
            <a:pPr>
              <a:defRPr/>
            </a:pPr>
            <a:fld id="{7F2AFFDE-7829-4CED-88FA-E59F7D0A6F49}" type="slidenum">
              <a:rPr lang="zh-TW" altLang="en-US"/>
              <a:pPr>
                <a:defRPr/>
              </a:pPr>
              <a:t>42</a:t>
            </a:fld>
            <a:endParaRPr lang="en-US" altLang="zh-TW"/>
          </a:p>
        </p:txBody>
      </p:sp>
      <p:pic>
        <p:nvPicPr>
          <p:cNvPr id="37891"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279652" y="1268413"/>
            <a:ext cx="7839075" cy="34655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37892" name="Rectangle 3"/>
          <p:cNvSpPr>
            <a:spLocks noChangeArrowheads="1"/>
          </p:cNvSpPr>
          <p:nvPr/>
        </p:nvSpPr>
        <p:spPr bwMode="auto">
          <a:xfrm>
            <a:off x="2279652" y="333384"/>
            <a:ext cx="7812088" cy="7921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sz="4000" b="1">
                <a:solidFill>
                  <a:schemeClr val="hlink"/>
                </a:solidFill>
                <a:latin typeface="微軟正黑體" pitchFamily="34" charset="-120"/>
                <a:ea typeface="微軟正黑體" pitchFamily="34" charset="-120"/>
              </a:rPr>
              <a:t>斷層</a:t>
            </a:r>
            <a:r>
              <a:rPr lang="en-US" altLang="zh-TW" sz="4000" b="1">
                <a:solidFill>
                  <a:schemeClr val="hlink"/>
                </a:solidFill>
                <a:latin typeface="微軟正黑體" pitchFamily="34" charset="-120"/>
                <a:ea typeface="微軟正黑體" pitchFamily="34" charset="-120"/>
              </a:rPr>
              <a:t>(</a:t>
            </a:r>
            <a:r>
              <a:rPr lang="zh-TW" altLang="en-US" sz="4000" b="1">
                <a:solidFill>
                  <a:schemeClr val="hlink"/>
                </a:solidFill>
                <a:latin typeface="微軟正黑體" pitchFamily="34" charset="-120"/>
                <a:ea typeface="微軟正黑體" pitchFamily="34" charset="-120"/>
              </a:rPr>
              <a:t>或海溝</a:t>
            </a:r>
            <a:r>
              <a:rPr lang="en-US" altLang="zh-TW" sz="4000" b="1">
                <a:solidFill>
                  <a:schemeClr val="hlink"/>
                </a:solidFill>
                <a:latin typeface="微軟正黑體" pitchFamily="34" charset="-120"/>
                <a:ea typeface="微軟正黑體" pitchFamily="34" charset="-120"/>
              </a:rPr>
              <a:t>)</a:t>
            </a:r>
            <a:r>
              <a:rPr lang="zh-TW" altLang="en-US" sz="4000" b="1">
                <a:solidFill>
                  <a:schemeClr val="hlink"/>
                </a:solidFill>
                <a:latin typeface="微軟正黑體" pitchFamily="34" charset="-120"/>
                <a:ea typeface="微軟正黑體" pitchFamily="34" charset="-120"/>
              </a:rPr>
              <a:t>與海岸線距離和方向</a:t>
            </a:r>
          </a:p>
        </p:txBody>
      </p:sp>
      <p:sp>
        <p:nvSpPr>
          <p:cNvPr id="132100" name="Text Box 4"/>
          <p:cNvSpPr txBox="1">
            <a:spLocks noChangeArrowheads="1"/>
          </p:cNvSpPr>
          <p:nvPr/>
        </p:nvSpPr>
        <p:spPr bwMode="auto">
          <a:xfrm>
            <a:off x="8761413" y="3141672"/>
            <a:ext cx="1295400" cy="307975"/>
          </a:xfrm>
          <a:prstGeom prst="rect">
            <a:avLst/>
          </a:prstGeom>
          <a:noFill/>
          <a:ln w="3175">
            <a:solidFill>
              <a:schemeClr val="bg1"/>
            </a:solidFill>
            <a:miter lim="800000"/>
            <a:headEnd/>
            <a:tailEnd/>
          </a:ln>
          <a:effectLst>
            <a:prstShdw prst="shdw17" dist="17961" dir="2700000">
              <a:schemeClr val="bg1">
                <a:gamma/>
                <a:shade val="60000"/>
                <a:invGamma/>
              </a:schemeClr>
            </a:prstShdw>
          </a:effectLst>
          <a:extLst>
            <a:ext uri="{909E8E84-426E-40DD-AFC4-6F175D3DCCD1}">
              <a14:hiddenFill xmlns:a14="http://schemas.microsoft.com/office/drawing/2010/main">
                <a:solidFill>
                  <a:srgbClr val="FFFF00"/>
                </a:solidFill>
              </a14:hiddenFill>
            </a:ext>
          </a:extLst>
        </p:spPr>
        <p:txBody>
          <a:bodyPr>
            <a:spAutoFit/>
          </a:bodyPr>
          <a:lstStyle/>
          <a:p>
            <a:pPr algn="ctr">
              <a:spcBef>
                <a:spcPct val="50000"/>
              </a:spcBef>
              <a:defRPr/>
            </a:pPr>
            <a:r>
              <a:rPr lang="zh-TW" altLang="en-US" sz="1400">
                <a:solidFill>
                  <a:schemeClr val="bg1"/>
                </a:solidFill>
                <a:latin typeface="Tahoma" pitchFamily="34" charset="0"/>
              </a:rPr>
              <a:t>菲律賓板塊</a:t>
            </a:r>
          </a:p>
        </p:txBody>
      </p:sp>
      <p:sp>
        <p:nvSpPr>
          <p:cNvPr id="132101" name="Text Box 5"/>
          <p:cNvSpPr txBox="1">
            <a:spLocks noChangeArrowheads="1"/>
          </p:cNvSpPr>
          <p:nvPr/>
        </p:nvSpPr>
        <p:spPr bwMode="auto">
          <a:xfrm>
            <a:off x="6743703" y="3068647"/>
            <a:ext cx="1008063" cy="314325"/>
          </a:xfrm>
          <a:prstGeom prst="rect">
            <a:avLst/>
          </a:prstGeom>
          <a:noFill/>
          <a:ln w="9525">
            <a:solidFill>
              <a:schemeClr val="bg1"/>
            </a:solidFill>
            <a:miter lim="800000"/>
            <a:headEnd/>
            <a:tailEnd/>
          </a:ln>
          <a:effectLst>
            <a:prstShdw prst="shdw17" dist="17961" dir="2700000">
              <a:schemeClr val="bg1">
                <a:gamma/>
                <a:shade val="60000"/>
                <a:invGamma/>
              </a:schemeClr>
            </a:prstShdw>
          </a:effectLst>
          <a:extLst>
            <a:ext uri="{909E8E84-426E-40DD-AFC4-6F175D3DCCD1}">
              <a14:hiddenFill xmlns:a14="http://schemas.microsoft.com/office/drawing/2010/main">
                <a:solidFill>
                  <a:srgbClr val="FFFF00"/>
                </a:solidFill>
              </a14:hiddenFill>
            </a:ext>
          </a:extLst>
        </p:spPr>
        <p:txBody>
          <a:bodyPr>
            <a:spAutoFit/>
          </a:bodyPr>
          <a:lstStyle/>
          <a:p>
            <a:pPr algn="ctr">
              <a:spcBef>
                <a:spcPct val="50000"/>
              </a:spcBef>
              <a:defRPr/>
            </a:pPr>
            <a:r>
              <a:rPr lang="zh-TW" altLang="en-US" sz="1400">
                <a:solidFill>
                  <a:schemeClr val="bg1"/>
                </a:solidFill>
                <a:latin typeface="Tahoma" pitchFamily="34" charset="0"/>
              </a:rPr>
              <a:t>歐亞板塊</a:t>
            </a:r>
          </a:p>
        </p:txBody>
      </p:sp>
      <p:sp>
        <p:nvSpPr>
          <p:cNvPr id="37895" name="Rectangle 2"/>
          <p:cNvSpPr>
            <a:spLocks noChangeArrowheads="1"/>
          </p:cNvSpPr>
          <p:nvPr/>
        </p:nvSpPr>
        <p:spPr bwMode="auto">
          <a:xfrm>
            <a:off x="1200150" y="4868863"/>
            <a:ext cx="5041900" cy="191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lvl="1">
              <a:lnSpc>
                <a:spcPct val="80000"/>
              </a:lnSpc>
            </a:pPr>
            <a:r>
              <a:rPr lang="zh-TW" altLang="en-US" sz="2000" b="1">
                <a:solidFill>
                  <a:srgbClr val="000099"/>
                </a:solidFill>
                <a:latin typeface="標楷體" pitchFamily="65" charset="-120"/>
                <a:ea typeface="標楷體" pitchFamily="65" charset="-120"/>
              </a:rPr>
              <a:t>海嘯源自斷層或海溝之地震，且該斷層或海溝必須和海岸線平行，且寛廣平坦近海地形為形成巨大海嘯的原因</a:t>
            </a:r>
          </a:p>
          <a:p>
            <a:pPr lvl="1">
              <a:lnSpc>
                <a:spcPct val="80000"/>
              </a:lnSpc>
            </a:pPr>
            <a:r>
              <a:rPr lang="zh-TW" altLang="en-US" sz="2000" b="1">
                <a:solidFill>
                  <a:srgbClr val="000099"/>
                </a:solidFill>
                <a:latin typeface="標楷體" pitchFamily="65" charset="-120"/>
                <a:ea typeface="標楷體" pitchFamily="65" charset="-120"/>
              </a:rPr>
              <a:t>東日本大海嘯是與東日本海岸平行的歐亞和太平洋兩大板塊的大斷層地震所造成</a:t>
            </a:r>
            <a:r>
              <a:rPr lang="en-US" altLang="en-US" sz="2000" b="1">
                <a:latin typeface="標楷體" pitchFamily="65" charset="-120"/>
                <a:ea typeface="標楷體" pitchFamily="65" charset="-120"/>
              </a:rPr>
              <a:t>，</a:t>
            </a:r>
            <a:r>
              <a:rPr lang="zh-TW" altLang="en-US" sz="2000" b="1">
                <a:solidFill>
                  <a:srgbClr val="000099"/>
                </a:solidFill>
                <a:latin typeface="標楷體" pitchFamily="65" charset="-120"/>
                <a:ea typeface="標楷體" pitchFamily="65" charset="-120"/>
              </a:rPr>
              <a:t>日本最大地震約芮氏規模</a:t>
            </a:r>
            <a:r>
              <a:rPr lang="en-US" altLang="zh-TW" sz="2000" b="1">
                <a:solidFill>
                  <a:srgbClr val="000099"/>
                </a:solidFill>
                <a:latin typeface="標楷體" pitchFamily="65" charset="-120"/>
                <a:ea typeface="標楷體" pitchFamily="65" charset="-120"/>
              </a:rPr>
              <a:t>9</a:t>
            </a:r>
            <a:endParaRPr lang="zh-TW" altLang="en-US" sz="2000" b="1">
              <a:solidFill>
                <a:srgbClr val="000099"/>
              </a:solidFill>
              <a:latin typeface="標楷體" pitchFamily="65" charset="-120"/>
              <a:ea typeface="標楷體" pitchFamily="65" charset="-120"/>
            </a:endParaRPr>
          </a:p>
        </p:txBody>
      </p:sp>
      <p:sp>
        <p:nvSpPr>
          <p:cNvPr id="37896" name="Rectangle 2"/>
          <p:cNvSpPr>
            <a:spLocks noChangeArrowheads="1"/>
          </p:cNvSpPr>
          <p:nvPr/>
        </p:nvSpPr>
        <p:spPr bwMode="auto">
          <a:xfrm>
            <a:off x="5737225" y="4797434"/>
            <a:ext cx="4895850" cy="191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lvl="1">
              <a:lnSpc>
                <a:spcPct val="80000"/>
              </a:lnSpc>
            </a:pPr>
            <a:r>
              <a:rPr lang="zh-TW" altLang="en-US" sz="2000" b="1">
                <a:solidFill>
                  <a:srgbClr val="000099"/>
                </a:solidFill>
                <a:latin typeface="標楷體" pitchFamily="65" charset="-120"/>
                <a:ea typeface="標楷體" pitchFamily="65" charset="-120"/>
              </a:rPr>
              <a:t>台灣外海斷層為由歐亞和菲律賓兩大板塊形成，台灣最大地震約芮氏規模</a:t>
            </a:r>
            <a:r>
              <a:rPr lang="en-US" altLang="zh-TW" sz="2000" b="1">
                <a:solidFill>
                  <a:srgbClr val="000099"/>
                </a:solidFill>
                <a:latin typeface="標楷體" pitchFamily="65" charset="-120"/>
                <a:ea typeface="標楷體" pitchFamily="65" charset="-120"/>
              </a:rPr>
              <a:t>7~8, </a:t>
            </a:r>
            <a:r>
              <a:rPr lang="zh-TW" altLang="en-US" sz="2000" b="1">
                <a:solidFill>
                  <a:srgbClr val="000099"/>
                </a:solidFill>
                <a:latin typeface="標楷體" pitchFamily="65" charset="-120"/>
                <a:ea typeface="標楷體" pitchFamily="65" charset="-120"/>
              </a:rPr>
              <a:t>比日本約小</a:t>
            </a:r>
            <a:r>
              <a:rPr lang="en-US" altLang="zh-TW" sz="2000" b="1">
                <a:solidFill>
                  <a:srgbClr val="000099"/>
                </a:solidFill>
                <a:latin typeface="標楷體" pitchFamily="65" charset="-120"/>
                <a:ea typeface="標楷體" pitchFamily="65" charset="-120"/>
              </a:rPr>
              <a:t>10~100</a:t>
            </a:r>
            <a:r>
              <a:rPr lang="zh-TW" altLang="en-US" sz="2000" b="1">
                <a:solidFill>
                  <a:srgbClr val="000099"/>
                </a:solidFill>
                <a:latin typeface="標楷體" pitchFamily="65" charset="-120"/>
                <a:ea typeface="標楷體" pitchFamily="65" charset="-120"/>
              </a:rPr>
              <a:t>倍能量</a:t>
            </a:r>
          </a:p>
          <a:p>
            <a:pPr lvl="1">
              <a:lnSpc>
                <a:spcPct val="80000"/>
              </a:lnSpc>
            </a:pPr>
            <a:r>
              <a:rPr lang="zh-TW" altLang="en-US" sz="2000" b="1">
                <a:solidFill>
                  <a:srgbClr val="000099"/>
                </a:solidFill>
                <a:latin typeface="標楷體" pitchFamily="65" charset="-120"/>
                <a:ea typeface="標楷體" pitchFamily="65" charset="-120"/>
              </a:rPr>
              <a:t>台灣東部琉球海溝與東海岸不平行</a:t>
            </a:r>
            <a:r>
              <a:rPr lang="en-US" altLang="zh-TW" sz="2000" b="1">
                <a:solidFill>
                  <a:srgbClr val="000099"/>
                </a:solidFill>
                <a:latin typeface="標楷體" pitchFamily="65" charset="-120"/>
                <a:ea typeface="標楷體" pitchFamily="65" charset="-120"/>
              </a:rPr>
              <a:t>, </a:t>
            </a:r>
            <a:r>
              <a:rPr lang="zh-TW" altLang="en-US" sz="2000" b="1">
                <a:solidFill>
                  <a:srgbClr val="000099"/>
                </a:solidFill>
                <a:latin typeface="標楷體" pitchFamily="65" charset="-120"/>
                <a:ea typeface="標楷體" pitchFamily="65" charset="-120"/>
              </a:rPr>
              <a:t>南部馬尼拉海溝亦僅北端與西南部海岸平行，其斷層和平行距離均遠不及東日本外海的大斷層</a:t>
            </a:r>
            <a:endParaRPr lang="en-US" altLang="zh-TW" sz="2000" b="1">
              <a:solidFill>
                <a:srgbClr val="000099"/>
              </a:solidFill>
              <a:latin typeface="標楷體" pitchFamily="65" charset="-120"/>
              <a:ea typeface="標楷體" pitchFamily="65" charset="-120"/>
            </a:endParaRPr>
          </a:p>
        </p:txBody>
      </p:sp>
    </p:spTree>
    <p:extLst>
      <p:ext uri="{BB962C8B-B14F-4D97-AF65-F5344CB8AC3E}">
        <p14:creationId xmlns:p14="http://schemas.microsoft.com/office/powerpoint/2010/main" val="38813228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p:cNvSpPr>
            <a:spLocks noGrp="1"/>
          </p:cNvSpPr>
          <p:nvPr>
            <p:ph type="sldNum" sz="quarter" idx="12"/>
          </p:nvPr>
        </p:nvSpPr>
        <p:spPr/>
        <p:txBody>
          <a:bodyPr/>
          <a:lstStyle/>
          <a:p>
            <a:pPr>
              <a:defRPr/>
            </a:pPr>
            <a:fld id="{3D40B309-6A58-4DFA-BE13-F00E3726BA7C}" type="slidenum">
              <a:rPr lang="zh-TW" altLang="en-US"/>
              <a:pPr>
                <a:defRPr/>
              </a:pPr>
              <a:t>43</a:t>
            </a:fld>
            <a:endParaRPr lang="en-US" altLang="zh-TW"/>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591" y="1245284"/>
            <a:ext cx="5888037"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8916" name="Rectangle 3"/>
          <p:cNvSpPr>
            <a:spLocks noGrp="1"/>
          </p:cNvSpPr>
          <p:nvPr>
            <p:ph type="body" idx="4294967295"/>
          </p:nvPr>
        </p:nvSpPr>
        <p:spPr>
          <a:xfrm>
            <a:off x="794656" y="4648664"/>
            <a:ext cx="10863943" cy="2016125"/>
          </a:xfrm>
        </p:spPr>
        <p:txBody>
          <a:bodyPr>
            <a:noAutofit/>
          </a:bodyPr>
          <a:lstStyle/>
          <a:p>
            <a:pPr>
              <a:lnSpc>
                <a:spcPct val="80000"/>
              </a:lnSpc>
            </a:pPr>
            <a:r>
              <a:rPr lang="zh-TW" altLang="en-US" sz="2400" b="1" dirty="0">
                <a:solidFill>
                  <a:srgbClr val="000099"/>
                </a:solidFill>
                <a:latin typeface="標楷體" pitchFamily="65" charset="-120"/>
                <a:ea typeface="標楷體" pitchFamily="65" charset="-120"/>
              </a:rPr>
              <a:t>海嘯需有寛廣平坦近海地形，台灣近海並無如東日本有寛廣的海底平原地形</a:t>
            </a:r>
          </a:p>
          <a:p>
            <a:pPr>
              <a:lnSpc>
                <a:spcPct val="80000"/>
              </a:lnSpc>
            </a:pPr>
            <a:r>
              <a:rPr lang="zh-TW" altLang="en-US" sz="2400" b="1" dirty="0">
                <a:solidFill>
                  <a:srgbClr val="000099"/>
                </a:solidFill>
                <a:latin typeface="標楷體" pitchFamily="65" charset="-120"/>
                <a:ea typeface="標楷體" pitchFamily="65" charset="-120"/>
              </a:rPr>
              <a:t>參考</a:t>
            </a:r>
            <a:r>
              <a:rPr lang="en-US" altLang="zh-TW" sz="2400" b="1" dirty="0">
                <a:solidFill>
                  <a:srgbClr val="000099"/>
                </a:solidFill>
                <a:latin typeface="標楷體" pitchFamily="65" charset="-120"/>
                <a:ea typeface="標楷體" pitchFamily="65" charset="-120"/>
              </a:rPr>
              <a:t>1960</a:t>
            </a:r>
            <a:r>
              <a:rPr lang="zh-TW" altLang="en-US" sz="2400" b="1" dirty="0">
                <a:solidFill>
                  <a:srgbClr val="000099"/>
                </a:solidFill>
                <a:latin typeface="標楷體" pitchFamily="65" charset="-120"/>
                <a:ea typeface="標楷體" pitchFamily="65" charset="-120"/>
              </a:rPr>
              <a:t>年智利海嘯案例，日本最大潮高</a:t>
            </a:r>
            <a:r>
              <a:rPr lang="en-US" altLang="zh-TW" sz="2400" b="1" dirty="0">
                <a:solidFill>
                  <a:srgbClr val="000099"/>
                </a:solidFill>
                <a:latin typeface="標楷體" pitchFamily="65" charset="-120"/>
                <a:ea typeface="標楷體" pitchFamily="65" charset="-120"/>
              </a:rPr>
              <a:t>6.4</a:t>
            </a:r>
            <a:r>
              <a:rPr lang="zh-TW" altLang="en-US" sz="2400" b="1" dirty="0">
                <a:solidFill>
                  <a:srgbClr val="000099"/>
                </a:solidFill>
                <a:latin typeface="標楷體" pitchFamily="65" charset="-120"/>
                <a:ea typeface="標楷體" pitchFamily="65" charset="-120"/>
              </a:rPr>
              <a:t>米</a:t>
            </a:r>
            <a:r>
              <a:rPr lang="zh-TW" altLang="zh-TW" sz="2400" b="1" dirty="0">
                <a:latin typeface="標楷體" pitchFamily="65" charset="-120"/>
                <a:ea typeface="標楷體" pitchFamily="65" charset="-120"/>
              </a:rPr>
              <a:t>、</a:t>
            </a:r>
            <a:r>
              <a:rPr lang="zh-TW" altLang="en-US" sz="2400" b="1" dirty="0">
                <a:solidFill>
                  <a:srgbClr val="000099"/>
                </a:solidFill>
                <a:latin typeface="標楷體" pitchFamily="65" charset="-120"/>
                <a:ea typeface="標楷體" pitchFamily="65" charset="-120"/>
              </a:rPr>
              <a:t>台灣最大潮高為</a:t>
            </a:r>
            <a:r>
              <a:rPr lang="en-US" altLang="zh-TW" sz="2400" b="1" dirty="0">
                <a:solidFill>
                  <a:srgbClr val="000099"/>
                </a:solidFill>
                <a:latin typeface="標楷體" pitchFamily="65" charset="-120"/>
                <a:ea typeface="標楷體" pitchFamily="65" charset="-120"/>
              </a:rPr>
              <a:t>1.1</a:t>
            </a:r>
            <a:r>
              <a:rPr lang="zh-TW" altLang="en-US" sz="2400" b="1" dirty="0">
                <a:solidFill>
                  <a:srgbClr val="000099"/>
                </a:solidFill>
                <a:latin typeface="標楷體" pitchFamily="65" charset="-120"/>
                <a:ea typeface="標楷體" pitchFamily="65" charset="-120"/>
              </a:rPr>
              <a:t>米</a:t>
            </a:r>
            <a:r>
              <a:rPr lang="zh-TW" altLang="zh-TW" sz="2400" b="1" dirty="0">
                <a:latin typeface="標楷體" pitchFamily="65" charset="-120"/>
                <a:ea typeface="標楷體" pitchFamily="65" charset="-120"/>
              </a:rPr>
              <a:t>；</a:t>
            </a:r>
            <a:r>
              <a:rPr lang="zh-TW" altLang="en-US" sz="2400" b="1" dirty="0">
                <a:solidFill>
                  <a:srgbClr val="000099"/>
                </a:solidFill>
                <a:latin typeface="標楷體" pitchFamily="65" charset="-120"/>
                <a:ea typeface="標楷體" pitchFamily="65" charset="-120"/>
              </a:rPr>
              <a:t>台灣海嘯的地形因子僅為東日本</a:t>
            </a:r>
            <a:r>
              <a:rPr lang="en-US" altLang="zh-TW" sz="2400" b="1" dirty="0">
                <a:solidFill>
                  <a:srgbClr val="000099"/>
                </a:solidFill>
                <a:latin typeface="標楷體" pitchFamily="65" charset="-120"/>
                <a:ea typeface="標楷體" pitchFamily="65" charset="-120"/>
              </a:rPr>
              <a:t>1/3~1/4</a:t>
            </a:r>
          </a:p>
          <a:p>
            <a:pPr>
              <a:lnSpc>
                <a:spcPct val="80000"/>
              </a:lnSpc>
            </a:pPr>
            <a:r>
              <a:rPr lang="zh-TW" altLang="en-US" sz="2400" b="1" dirty="0">
                <a:solidFill>
                  <a:srgbClr val="000099"/>
                </a:solidFill>
                <a:latin typeface="標楷體" pitchFamily="65" charset="-120"/>
                <a:ea typeface="標楷體" pitchFamily="65" charset="-120"/>
              </a:rPr>
              <a:t>日本福島核電廠海嘯</a:t>
            </a:r>
            <a:r>
              <a:rPr lang="en-US" altLang="zh-TW" sz="2400" b="1" dirty="0">
                <a:solidFill>
                  <a:srgbClr val="000099"/>
                </a:solidFill>
                <a:latin typeface="標楷體" pitchFamily="65" charset="-120"/>
                <a:ea typeface="標楷體" pitchFamily="65" charset="-120"/>
              </a:rPr>
              <a:t>15</a:t>
            </a:r>
            <a:r>
              <a:rPr lang="zh-TW" altLang="en-US" sz="2400" b="1" dirty="0">
                <a:solidFill>
                  <a:srgbClr val="000099"/>
                </a:solidFill>
                <a:latin typeface="標楷體" pitchFamily="65" charset="-120"/>
                <a:ea typeface="標楷體" pitchFamily="65" charset="-120"/>
              </a:rPr>
              <a:t>米，若發生在台灣東部海岸地形低於</a:t>
            </a:r>
            <a:r>
              <a:rPr lang="en-US" altLang="zh-TW" sz="2400" b="1" dirty="0">
                <a:solidFill>
                  <a:srgbClr val="000099"/>
                </a:solidFill>
                <a:latin typeface="標楷體" pitchFamily="65" charset="-120"/>
                <a:ea typeface="標楷體" pitchFamily="65" charset="-120"/>
              </a:rPr>
              <a:t>5</a:t>
            </a:r>
            <a:r>
              <a:rPr lang="zh-TW" altLang="en-US" sz="2400" b="1" dirty="0">
                <a:solidFill>
                  <a:srgbClr val="000099"/>
                </a:solidFill>
                <a:latin typeface="標楷體" pitchFamily="65" charset="-120"/>
                <a:ea typeface="標楷體" pitchFamily="65" charset="-120"/>
              </a:rPr>
              <a:t>米，若發生在台灣西南部海岸低於</a:t>
            </a:r>
            <a:r>
              <a:rPr lang="en-US" altLang="zh-TW" sz="2400" b="1" dirty="0">
                <a:solidFill>
                  <a:srgbClr val="000099"/>
                </a:solidFill>
                <a:latin typeface="標楷體" pitchFamily="65" charset="-120"/>
                <a:ea typeface="標楷體" pitchFamily="65" charset="-120"/>
              </a:rPr>
              <a:t>10</a:t>
            </a:r>
            <a:r>
              <a:rPr lang="zh-TW" altLang="en-US" sz="2400" b="1" dirty="0">
                <a:solidFill>
                  <a:srgbClr val="000099"/>
                </a:solidFill>
                <a:latin typeface="標楷體" pitchFamily="65" charset="-120"/>
                <a:ea typeface="標楷體" pitchFamily="65" charset="-120"/>
              </a:rPr>
              <a:t>米，而台灣核電廠防海嘯高程均在</a:t>
            </a:r>
            <a:r>
              <a:rPr lang="en-US" altLang="zh-TW" sz="2400" b="1" dirty="0">
                <a:solidFill>
                  <a:srgbClr val="000099"/>
                </a:solidFill>
                <a:latin typeface="標楷體" pitchFamily="65" charset="-120"/>
                <a:ea typeface="標楷體" pitchFamily="65" charset="-120"/>
              </a:rPr>
              <a:t>11</a:t>
            </a:r>
            <a:r>
              <a:rPr lang="zh-TW" altLang="en-US" sz="2400" b="1" dirty="0">
                <a:solidFill>
                  <a:srgbClr val="000099"/>
                </a:solidFill>
                <a:latin typeface="標楷體" pitchFamily="65" charset="-120"/>
                <a:ea typeface="標楷體" pitchFamily="65" charset="-120"/>
              </a:rPr>
              <a:t>米以上</a:t>
            </a:r>
          </a:p>
        </p:txBody>
      </p:sp>
      <p:sp>
        <p:nvSpPr>
          <p:cNvPr id="38917" name="Rectangle 4"/>
          <p:cNvSpPr>
            <a:spLocks noChangeArrowheads="1"/>
          </p:cNvSpPr>
          <p:nvPr/>
        </p:nvSpPr>
        <p:spPr bwMode="auto">
          <a:xfrm>
            <a:off x="2424114" y="260359"/>
            <a:ext cx="7632700" cy="7921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sz="4000" b="1">
                <a:solidFill>
                  <a:schemeClr val="hlink"/>
                </a:solidFill>
                <a:latin typeface="標楷體" pitchFamily="65" charset="-120"/>
                <a:ea typeface="微軟正黑體" pitchFamily="34" charset="-120"/>
              </a:rPr>
              <a:t>日本和台灣海嘯因子比較</a:t>
            </a:r>
          </a:p>
        </p:txBody>
      </p:sp>
    </p:spTree>
    <p:extLst>
      <p:ext uri="{BB962C8B-B14F-4D97-AF65-F5344CB8AC3E}">
        <p14:creationId xmlns:p14="http://schemas.microsoft.com/office/powerpoint/2010/main" val="9314894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5"/>
          <p:cNvSpPr>
            <a:spLocks noGrp="1"/>
          </p:cNvSpPr>
          <p:nvPr>
            <p:ph type="sldNum" sz="quarter" idx="12"/>
          </p:nvPr>
        </p:nvSpPr>
        <p:spPr/>
        <p:txBody>
          <a:bodyPr/>
          <a:lstStyle/>
          <a:p>
            <a:pPr>
              <a:defRPr/>
            </a:pPr>
            <a:fld id="{79511A43-43BB-4EA4-B527-C3A3DC91BCB1}" type="slidenum">
              <a:rPr lang="zh-TW" altLang="en-US"/>
              <a:pPr>
                <a:defRPr/>
              </a:pPr>
              <a:t>44</a:t>
            </a:fld>
            <a:endParaRPr lang="en-US" altLang="zh-TW"/>
          </a:p>
        </p:txBody>
      </p:sp>
      <p:pic>
        <p:nvPicPr>
          <p:cNvPr id="39939"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279652" y="1196984"/>
            <a:ext cx="7839075" cy="34655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39940" name="Rectangle 3"/>
          <p:cNvSpPr>
            <a:spLocks noChangeArrowheads="1"/>
          </p:cNvSpPr>
          <p:nvPr/>
        </p:nvSpPr>
        <p:spPr bwMode="auto">
          <a:xfrm>
            <a:off x="2279652" y="333384"/>
            <a:ext cx="7812088" cy="7921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sz="4000" b="1">
                <a:solidFill>
                  <a:schemeClr val="hlink"/>
                </a:solidFill>
                <a:latin typeface="標楷體" pitchFamily="65" charset="-120"/>
                <a:ea typeface="微軟正黑體" pitchFamily="34" charset="-120"/>
              </a:rPr>
              <a:t>歷史上日本最大的地震和海嘯</a:t>
            </a:r>
          </a:p>
        </p:txBody>
      </p:sp>
      <p:sp>
        <p:nvSpPr>
          <p:cNvPr id="136196" name="Text Box 4"/>
          <p:cNvSpPr txBox="1">
            <a:spLocks noChangeArrowheads="1"/>
          </p:cNvSpPr>
          <p:nvPr/>
        </p:nvSpPr>
        <p:spPr bwMode="auto">
          <a:xfrm>
            <a:off x="8761413" y="3141672"/>
            <a:ext cx="1295400" cy="307975"/>
          </a:xfrm>
          <a:prstGeom prst="rect">
            <a:avLst/>
          </a:prstGeom>
          <a:noFill/>
          <a:ln w="3175">
            <a:solidFill>
              <a:schemeClr val="bg1"/>
            </a:solidFill>
            <a:miter lim="800000"/>
            <a:headEnd/>
            <a:tailEnd/>
          </a:ln>
          <a:effectLst>
            <a:prstShdw prst="shdw17" dist="17961" dir="2700000">
              <a:schemeClr val="bg1">
                <a:gamma/>
                <a:shade val="60000"/>
                <a:invGamma/>
              </a:schemeClr>
            </a:prstShdw>
          </a:effectLst>
          <a:extLst>
            <a:ext uri="{909E8E84-426E-40DD-AFC4-6F175D3DCCD1}">
              <a14:hiddenFill xmlns:a14="http://schemas.microsoft.com/office/drawing/2010/main">
                <a:solidFill>
                  <a:srgbClr val="FFFF00"/>
                </a:solidFill>
              </a14:hiddenFill>
            </a:ext>
          </a:extLst>
        </p:spPr>
        <p:txBody>
          <a:bodyPr>
            <a:spAutoFit/>
          </a:bodyPr>
          <a:lstStyle/>
          <a:p>
            <a:pPr algn="ctr">
              <a:spcBef>
                <a:spcPct val="50000"/>
              </a:spcBef>
              <a:defRPr/>
            </a:pPr>
            <a:r>
              <a:rPr lang="zh-TW" altLang="en-US" sz="1400">
                <a:solidFill>
                  <a:schemeClr val="bg1"/>
                </a:solidFill>
                <a:latin typeface="Tahoma" pitchFamily="34" charset="0"/>
              </a:rPr>
              <a:t>菲律賓板塊</a:t>
            </a:r>
          </a:p>
        </p:txBody>
      </p:sp>
      <p:sp>
        <p:nvSpPr>
          <p:cNvPr id="136197" name="Text Box 5"/>
          <p:cNvSpPr txBox="1">
            <a:spLocks noChangeArrowheads="1"/>
          </p:cNvSpPr>
          <p:nvPr/>
        </p:nvSpPr>
        <p:spPr bwMode="auto">
          <a:xfrm>
            <a:off x="6743703" y="3068647"/>
            <a:ext cx="1008063" cy="314325"/>
          </a:xfrm>
          <a:prstGeom prst="rect">
            <a:avLst/>
          </a:prstGeom>
          <a:noFill/>
          <a:ln w="9525">
            <a:solidFill>
              <a:schemeClr val="bg1"/>
            </a:solidFill>
            <a:miter lim="800000"/>
            <a:headEnd/>
            <a:tailEnd/>
          </a:ln>
          <a:effectLst>
            <a:prstShdw prst="shdw17" dist="17961" dir="2700000">
              <a:schemeClr val="bg1">
                <a:gamma/>
                <a:shade val="60000"/>
                <a:invGamma/>
              </a:schemeClr>
            </a:prstShdw>
          </a:effectLst>
          <a:extLst>
            <a:ext uri="{909E8E84-426E-40DD-AFC4-6F175D3DCCD1}">
              <a14:hiddenFill xmlns:a14="http://schemas.microsoft.com/office/drawing/2010/main">
                <a:solidFill>
                  <a:srgbClr val="FFFF00"/>
                </a:solidFill>
              </a14:hiddenFill>
            </a:ext>
          </a:extLst>
        </p:spPr>
        <p:txBody>
          <a:bodyPr>
            <a:spAutoFit/>
          </a:bodyPr>
          <a:lstStyle/>
          <a:p>
            <a:pPr algn="ctr">
              <a:spcBef>
                <a:spcPct val="50000"/>
              </a:spcBef>
              <a:defRPr/>
            </a:pPr>
            <a:r>
              <a:rPr lang="zh-TW" altLang="en-US" sz="1400">
                <a:solidFill>
                  <a:schemeClr val="bg1"/>
                </a:solidFill>
                <a:latin typeface="Tahoma" pitchFamily="34" charset="0"/>
              </a:rPr>
              <a:t>歐亞板塊</a:t>
            </a:r>
          </a:p>
        </p:txBody>
      </p:sp>
      <p:sp>
        <p:nvSpPr>
          <p:cNvPr id="39943" name="Rectangle 2"/>
          <p:cNvSpPr>
            <a:spLocks noChangeArrowheads="1"/>
          </p:cNvSpPr>
          <p:nvPr/>
        </p:nvSpPr>
        <p:spPr bwMode="auto">
          <a:xfrm>
            <a:off x="674914" y="4797434"/>
            <a:ext cx="10983685"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lvl="1">
              <a:lnSpc>
                <a:spcPct val="80000"/>
              </a:lnSpc>
            </a:pPr>
            <a:r>
              <a:rPr lang="zh-TW" altLang="en-US" sz="2400" b="1" dirty="0">
                <a:solidFill>
                  <a:srgbClr val="000099"/>
                </a:solidFill>
                <a:latin typeface="標楷體" pitchFamily="65" charset="-120"/>
                <a:ea typeface="標楷體" pitchFamily="65" charset="-120"/>
              </a:rPr>
              <a:t>全世界從西元</a:t>
            </a:r>
            <a:r>
              <a:rPr lang="en-US" altLang="zh-TW" sz="2400" b="1" dirty="0">
                <a:solidFill>
                  <a:srgbClr val="000099"/>
                </a:solidFill>
                <a:latin typeface="標楷體" pitchFamily="65" charset="-120"/>
                <a:ea typeface="標楷體" pitchFamily="65" charset="-120"/>
              </a:rPr>
              <a:t>680</a:t>
            </a:r>
            <a:r>
              <a:rPr lang="zh-TW" altLang="en-US" sz="2400" b="1" dirty="0">
                <a:solidFill>
                  <a:srgbClr val="000099"/>
                </a:solidFill>
                <a:latin typeface="標楷體" pitchFamily="65" charset="-120"/>
                <a:ea typeface="標楷體" pitchFamily="65" charset="-120"/>
              </a:rPr>
              <a:t>年到</a:t>
            </a:r>
            <a:r>
              <a:rPr lang="en-US" altLang="zh-TW" sz="2400" b="1" dirty="0">
                <a:solidFill>
                  <a:srgbClr val="000099"/>
                </a:solidFill>
                <a:latin typeface="標楷體" pitchFamily="65" charset="-120"/>
                <a:ea typeface="標楷體" pitchFamily="65" charset="-120"/>
              </a:rPr>
              <a:t>2011</a:t>
            </a:r>
            <a:r>
              <a:rPr lang="zh-TW" altLang="en-US" sz="2400" b="1" dirty="0">
                <a:solidFill>
                  <a:srgbClr val="000099"/>
                </a:solidFill>
                <a:latin typeface="標楷體" pitchFamily="65" charset="-120"/>
                <a:ea typeface="標楷體" pitchFamily="65" charset="-120"/>
              </a:rPr>
              <a:t>年最大地震和海嘯</a:t>
            </a:r>
            <a:r>
              <a:rPr lang="en-US" altLang="zh-TW" sz="2400" b="1" dirty="0">
                <a:solidFill>
                  <a:srgbClr val="000099"/>
                </a:solidFill>
                <a:latin typeface="標楷體" pitchFamily="65" charset="-120"/>
                <a:ea typeface="標楷體" pitchFamily="65" charset="-120"/>
              </a:rPr>
              <a:t>48</a:t>
            </a:r>
            <a:r>
              <a:rPr lang="zh-TW" altLang="en-US" sz="2400" b="1" dirty="0">
                <a:solidFill>
                  <a:srgbClr val="000099"/>
                </a:solidFill>
                <a:latin typeface="標楷體" pitchFamily="65" charset="-120"/>
                <a:ea typeface="標楷體" pitchFamily="65" charset="-120"/>
              </a:rPr>
              <a:t>次紀錄中，日本就占了</a:t>
            </a:r>
            <a:r>
              <a:rPr lang="en-US" altLang="zh-TW" sz="2400" b="1" dirty="0">
                <a:solidFill>
                  <a:srgbClr val="000099"/>
                </a:solidFill>
                <a:latin typeface="標楷體" pitchFamily="65" charset="-120"/>
                <a:ea typeface="標楷體" pitchFamily="65" charset="-120"/>
              </a:rPr>
              <a:t>23</a:t>
            </a:r>
            <a:r>
              <a:rPr lang="zh-TW" altLang="en-US" sz="2400" b="1" dirty="0">
                <a:solidFill>
                  <a:srgbClr val="000099"/>
                </a:solidFill>
                <a:latin typeface="標楷體" pitchFamily="65" charset="-120"/>
                <a:ea typeface="標楷體" pitchFamily="65" charset="-120"/>
              </a:rPr>
              <a:t>個，大多數海嘯波高沒有紀錄；</a:t>
            </a:r>
            <a:r>
              <a:rPr lang="en-US" altLang="zh-TW" sz="2400" b="1" dirty="0">
                <a:solidFill>
                  <a:srgbClr val="000099"/>
                </a:solidFill>
                <a:latin typeface="標楷體" pitchFamily="65" charset="-120"/>
                <a:ea typeface="標楷體" pitchFamily="65" charset="-120"/>
              </a:rPr>
              <a:t>1771</a:t>
            </a:r>
            <a:r>
              <a:rPr lang="zh-TW" altLang="en-US" sz="2400" b="1" dirty="0">
                <a:solidFill>
                  <a:srgbClr val="000099"/>
                </a:solidFill>
                <a:latin typeface="標楷體" pitchFamily="65" charset="-120"/>
                <a:ea typeface="標楷體" pitchFamily="65" charset="-120"/>
              </a:rPr>
              <a:t>年沖繩八重山地震的海嘯波高</a:t>
            </a:r>
            <a:r>
              <a:rPr lang="en-US" altLang="zh-TW" sz="2400" b="1" dirty="0">
                <a:solidFill>
                  <a:srgbClr val="000099"/>
                </a:solidFill>
                <a:latin typeface="標楷體" pitchFamily="65" charset="-120"/>
                <a:ea typeface="標楷體" pitchFamily="65" charset="-120"/>
              </a:rPr>
              <a:t>80</a:t>
            </a:r>
            <a:r>
              <a:rPr lang="zh-TW" altLang="en-US" sz="2400" b="1" dirty="0">
                <a:solidFill>
                  <a:srgbClr val="000099"/>
                </a:solidFill>
                <a:latin typeface="標楷體" pitchFamily="65" charset="-120"/>
                <a:ea typeface="標楷體" pitchFamily="65" charset="-120"/>
              </a:rPr>
              <a:t>公尺為日本史上最高海嘯</a:t>
            </a:r>
          </a:p>
          <a:p>
            <a:pPr lvl="1">
              <a:lnSpc>
                <a:spcPct val="80000"/>
              </a:lnSpc>
            </a:pPr>
            <a:r>
              <a:rPr lang="en-US" altLang="zh-TW" sz="2400" b="1" dirty="0">
                <a:solidFill>
                  <a:srgbClr val="000099"/>
                </a:solidFill>
                <a:latin typeface="標楷體" pitchFamily="65" charset="-120"/>
                <a:ea typeface="標楷體" pitchFamily="65" charset="-120"/>
              </a:rPr>
              <a:t>台</a:t>
            </a:r>
            <a:r>
              <a:rPr lang="zh-TW" altLang="en-US" sz="2400" b="1" dirty="0">
                <a:solidFill>
                  <a:srgbClr val="000099"/>
                </a:solidFill>
                <a:latin typeface="標楷體" pitchFamily="65" charset="-120"/>
                <a:ea typeface="標楷體" pitchFamily="65" charset="-120"/>
              </a:rPr>
              <a:t>灣歷史記載僅有</a:t>
            </a:r>
            <a:r>
              <a:rPr lang="en-US" altLang="zh-TW" sz="2400" b="1" dirty="0">
                <a:solidFill>
                  <a:srgbClr val="000099"/>
                </a:solidFill>
                <a:latin typeface="標楷體" pitchFamily="65" charset="-120"/>
                <a:ea typeface="標楷體" pitchFamily="65" charset="-120"/>
              </a:rPr>
              <a:t>1867</a:t>
            </a:r>
            <a:r>
              <a:rPr lang="zh-TW" altLang="en-US" sz="2400" b="1" dirty="0">
                <a:solidFill>
                  <a:srgbClr val="000099"/>
                </a:solidFill>
                <a:latin typeface="標楷體" pitchFamily="65" charset="-120"/>
                <a:ea typeface="標楷體" pitchFamily="65" charset="-120"/>
              </a:rPr>
              <a:t>年基隆地區之海嘯災害</a:t>
            </a:r>
            <a:r>
              <a:rPr lang="en-US" altLang="en-US" sz="2400" b="1" dirty="0">
                <a:latin typeface="標楷體" pitchFamily="65" charset="-120"/>
                <a:ea typeface="標楷體" pitchFamily="65" charset="-120"/>
              </a:rPr>
              <a:t>，</a:t>
            </a:r>
            <a:r>
              <a:rPr lang="zh-TW" altLang="en-US" sz="2400" b="1" dirty="0">
                <a:solidFill>
                  <a:srgbClr val="000099"/>
                </a:solidFill>
                <a:latin typeface="標楷體" pitchFamily="65" charset="-120"/>
                <a:ea typeface="標楷體" pitchFamily="65" charset="-120"/>
              </a:rPr>
              <a:t>其餘不是缺乏量化描述，就是波高僅十數公分，未釀成災害</a:t>
            </a:r>
          </a:p>
        </p:txBody>
      </p:sp>
      <p:sp>
        <p:nvSpPr>
          <p:cNvPr id="39944" name="Text Box 7"/>
          <p:cNvSpPr txBox="1">
            <a:spLocks noChangeArrowheads="1"/>
          </p:cNvSpPr>
          <p:nvPr/>
        </p:nvSpPr>
        <p:spPr bwMode="auto">
          <a:xfrm>
            <a:off x="1193576" y="6416234"/>
            <a:ext cx="5472112"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sz="2000" b="1" dirty="0">
                <a:solidFill>
                  <a:srgbClr val="000099"/>
                </a:solidFill>
                <a:latin typeface="標楷體" pitchFamily="65" charset="-120"/>
                <a:ea typeface="標楷體" pitchFamily="65" charset="-120"/>
              </a:rPr>
              <a:t>(</a:t>
            </a:r>
            <a:r>
              <a:rPr lang="zh-TW" altLang="en-US" sz="2000" b="1" dirty="0">
                <a:solidFill>
                  <a:srgbClr val="000099"/>
                </a:solidFill>
                <a:latin typeface="標楷體" pitchFamily="65" charset="-120"/>
                <a:ea typeface="標楷體" pitchFamily="65" charset="-120"/>
              </a:rPr>
              <a:t>中央氣象局地震測報中心 </a:t>
            </a:r>
            <a:r>
              <a:rPr lang="en-US" altLang="zh-TW" sz="2000" b="1" dirty="0">
                <a:solidFill>
                  <a:srgbClr val="000099"/>
                </a:solidFill>
                <a:latin typeface="標楷體" pitchFamily="65" charset="-120"/>
                <a:ea typeface="標楷體" pitchFamily="65" charset="-120"/>
              </a:rPr>
              <a:t>scweb.cwb.gov.tw)</a:t>
            </a:r>
          </a:p>
        </p:txBody>
      </p:sp>
    </p:spTree>
    <p:extLst>
      <p:ext uri="{BB962C8B-B14F-4D97-AF65-F5344CB8AC3E}">
        <p14:creationId xmlns:p14="http://schemas.microsoft.com/office/powerpoint/2010/main" val="2234463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44C47513-9869-43FA-B31E-CF256B91BE21}" type="slidenum">
              <a:rPr lang="zh-TW" altLang="en-US"/>
              <a:pPr>
                <a:defRPr/>
              </a:pPr>
              <a:t>45</a:t>
            </a:fld>
            <a:endParaRPr lang="en-US" altLang="zh-TW"/>
          </a:p>
        </p:txBody>
      </p:sp>
      <p:pic>
        <p:nvPicPr>
          <p:cNvPr id="43011" name="Picture 2" descr="震央及電廠距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50" y="1073150"/>
            <a:ext cx="69850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標題 1"/>
          <p:cNvSpPr>
            <a:spLocks/>
          </p:cNvSpPr>
          <p:nvPr/>
        </p:nvSpPr>
        <p:spPr bwMode="auto">
          <a:xfrm>
            <a:off x="2566989" y="188913"/>
            <a:ext cx="7343775" cy="7921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sz="4400" b="1">
                <a:solidFill>
                  <a:schemeClr val="hlink"/>
                </a:solidFill>
                <a:latin typeface="標楷體" pitchFamily="65" charset="-120"/>
                <a:ea typeface="微軟正黑體" pitchFamily="34" charset="-120"/>
              </a:rPr>
              <a:t>日本東北沿海核電廠位置圖</a:t>
            </a:r>
          </a:p>
        </p:txBody>
      </p:sp>
      <p:graphicFrame>
        <p:nvGraphicFramePr>
          <p:cNvPr id="43013" name="Object 4"/>
          <p:cNvGraphicFramePr>
            <a:graphicFrameLocks noChangeAspect="1"/>
          </p:cNvGraphicFramePr>
          <p:nvPr/>
        </p:nvGraphicFramePr>
        <p:xfrm>
          <a:off x="1614490" y="3860809"/>
          <a:ext cx="4121150" cy="2835275"/>
        </p:xfrm>
        <a:graphic>
          <a:graphicData uri="http://schemas.openxmlformats.org/presentationml/2006/ole">
            <mc:AlternateContent xmlns:mc="http://schemas.openxmlformats.org/markup-compatibility/2006">
              <mc:Choice xmlns:v="urn:schemas-microsoft-com:vml" Requires="v">
                <p:oleObj spid="_x0000_s1091" name="點陣圖影像" r:id="rId5" imgW="7628571" imgH="4847619" progId="Paint.Picture">
                  <p:embed/>
                </p:oleObj>
              </mc:Choice>
              <mc:Fallback>
                <p:oleObj name="點陣圖影像" r:id="rId5" imgW="7628571" imgH="4847619" progId="Paint.Picture">
                  <p:embed/>
                  <p:pic>
                    <p:nvPicPr>
                      <p:cNvPr id="43013"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4490" y="3860809"/>
                        <a:ext cx="412115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4" name="投影片編號版面配置區 1"/>
          <p:cNvSpPr txBox="1">
            <a:spLocks noGrp="1"/>
          </p:cNvSpPr>
          <p:nvPr/>
        </p:nvSpPr>
        <p:spPr bwMode="auto">
          <a:xfrm>
            <a:off x="8077200" y="635635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r" eaLnBrk="1" hangingPunct="1">
              <a:spcBef>
                <a:spcPct val="0"/>
              </a:spcBef>
              <a:buFontTx/>
              <a:buNone/>
            </a:pPr>
            <a:fld id="{8CA68848-D7A1-4D82-A0E3-83620784EFB4}" type="slidenum">
              <a:rPr lang="zh-TW" altLang="en-US" sz="1200">
                <a:latin typeface="Arial Black" pitchFamily="34" charset="0"/>
              </a:rPr>
              <a:pPr algn="r" eaLnBrk="1" hangingPunct="1">
                <a:spcBef>
                  <a:spcPct val="0"/>
                </a:spcBef>
                <a:buFontTx/>
                <a:buNone/>
              </a:pPr>
              <a:t>45</a:t>
            </a:fld>
            <a:endParaRPr lang="en-US" altLang="zh-TW" sz="1200">
              <a:latin typeface="Arial Black" pitchFamily="34" charset="0"/>
            </a:endParaRPr>
          </a:p>
        </p:txBody>
      </p:sp>
    </p:spTree>
    <p:extLst>
      <p:ext uri="{BB962C8B-B14F-4D97-AF65-F5344CB8AC3E}">
        <p14:creationId xmlns:p14="http://schemas.microsoft.com/office/powerpoint/2010/main" val="40404147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13"/>
          <p:cNvSpPr>
            <a:spLocks noGrp="1" noChangeArrowheads="1"/>
          </p:cNvSpPr>
          <p:nvPr>
            <p:ph type="sldNum" sz="quarter" idx="12"/>
          </p:nvPr>
        </p:nvSpPr>
        <p:spPr>
          <a:ln/>
        </p:spPr>
        <p:txBody>
          <a:bodyPr/>
          <a:lstStyle/>
          <a:p>
            <a:fld id="{FFC11A73-8D44-4178-BABA-FC05A112BC5B}" type="slidenum">
              <a:rPr lang="en-US" altLang="zh-TW"/>
              <a:pPr/>
              <a:t>46</a:t>
            </a:fld>
            <a:endParaRPr lang="en-US" altLang="zh-TW"/>
          </a:p>
        </p:txBody>
      </p:sp>
      <p:graphicFrame>
        <p:nvGraphicFramePr>
          <p:cNvPr id="268354" name="Group 66"/>
          <p:cNvGraphicFramePr>
            <a:graphicFrameLocks noGrp="1"/>
          </p:cNvGraphicFramePr>
          <p:nvPr>
            <p:extLst>
              <p:ext uri="{D42A27DB-BD31-4B8C-83A1-F6EECF244321}">
                <p14:modId xmlns:p14="http://schemas.microsoft.com/office/powerpoint/2010/main" val="3758271457"/>
              </p:ext>
            </p:extLst>
          </p:nvPr>
        </p:nvGraphicFramePr>
        <p:xfrm>
          <a:off x="2043113" y="1157288"/>
          <a:ext cx="8374062" cy="4895852"/>
        </p:xfrm>
        <a:graphic>
          <a:graphicData uri="http://schemas.openxmlformats.org/drawingml/2006/table">
            <a:tbl>
              <a:tblPr/>
              <a:tblGrid>
                <a:gridCol w="2054225">
                  <a:extLst>
                    <a:ext uri="{9D8B030D-6E8A-4147-A177-3AD203B41FA5}">
                      <a16:colId xmlns:a16="http://schemas.microsoft.com/office/drawing/2014/main" val="1871980207"/>
                    </a:ext>
                  </a:extLst>
                </a:gridCol>
                <a:gridCol w="1098550">
                  <a:extLst>
                    <a:ext uri="{9D8B030D-6E8A-4147-A177-3AD203B41FA5}">
                      <a16:colId xmlns:a16="http://schemas.microsoft.com/office/drawing/2014/main" val="1862820326"/>
                    </a:ext>
                  </a:extLst>
                </a:gridCol>
                <a:gridCol w="182562">
                  <a:extLst>
                    <a:ext uri="{9D8B030D-6E8A-4147-A177-3AD203B41FA5}">
                      <a16:colId xmlns:a16="http://schemas.microsoft.com/office/drawing/2014/main" val="2277359863"/>
                    </a:ext>
                  </a:extLst>
                </a:gridCol>
                <a:gridCol w="1154113">
                  <a:extLst>
                    <a:ext uri="{9D8B030D-6E8A-4147-A177-3AD203B41FA5}">
                      <a16:colId xmlns:a16="http://schemas.microsoft.com/office/drawing/2014/main" val="1411872465"/>
                    </a:ext>
                  </a:extLst>
                </a:gridCol>
                <a:gridCol w="1346200">
                  <a:extLst>
                    <a:ext uri="{9D8B030D-6E8A-4147-A177-3AD203B41FA5}">
                      <a16:colId xmlns:a16="http://schemas.microsoft.com/office/drawing/2014/main" val="2629531009"/>
                    </a:ext>
                  </a:extLst>
                </a:gridCol>
                <a:gridCol w="1274762">
                  <a:extLst>
                    <a:ext uri="{9D8B030D-6E8A-4147-A177-3AD203B41FA5}">
                      <a16:colId xmlns:a16="http://schemas.microsoft.com/office/drawing/2014/main" val="2426806965"/>
                    </a:ext>
                  </a:extLst>
                </a:gridCol>
                <a:gridCol w="1263650">
                  <a:extLst>
                    <a:ext uri="{9D8B030D-6E8A-4147-A177-3AD203B41FA5}">
                      <a16:colId xmlns:a16="http://schemas.microsoft.com/office/drawing/2014/main" val="413027019"/>
                    </a:ext>
                  </a:extLst>
                </a:gridCol>
              </a:tblGrid>
              <a:tr h="417513">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en-US" sz="2000" b="1" i="0" u="none" strike="noStrike" cap="none" normalizeH="0" baseline="0" dirty="0" smtClean="0">
                          <a:ln>
                            <a:noFill/>
                          </a:ln>
                          <a:solidFill>
                            <a:schemeClr val="bg2"/>
                          </a:solidFill>
                          <a:effectLst/>
                          <a:latin typeface="Tahoma" panose="020B0604030504040204" pitchFamily="34" charset="0"/>
                          <a:ea typeface="Mangal" pitchFamily="2" charset="-120"/>
                        </a:rPr>
                        <a:t>項   目</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gridSpan="3">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en-US" sz="2000" b="1" i="0" u="none" strike="noStrike" cap="none" normalizeH="0" baseline="0" smtClean="0">
                          <a:ln>
                            <a:noFill/>
                          </a:ln>
                          <a:solidFill>
                            <a:schemeClr val="bg2"/>
                          </a:solidFill>
                          <a:effectLst/>
                          <a:latin typeface="Tahoma" panose="020B0604030504040204" pitchFamily="34" charset="0"/>
                          <a:ea typeface="Mangal" pitchFamily="2" charset="-120"/>
                        </a:rPr>
                        <a:t>福島一廠</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hMerge="1">
                  <a:txBody>
                    <a:bodyPr/>
                    <a:lstStyle/>
                    <a:p>
                      <a:endParaRPr lang="zh-TW" altLang="en-US"/>
                    </a:p>
                  </a:txBody>
                  <a:tcPr/>
                </a:tc>
                <a:tc hMerge="1">
                  <a:txBody>
                    <a:bodyPr/>
                    <a:lstStyle/>
                    <a:p>
                      <a:endParaRPr lang="zh-TW" altLang="en-US"/>
                    </a:p>
                  </a:txBody>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en-US" sz="2000" b="1" i="0" u="none" strike="noStrike" cap="none" normalizeH="0" baseline="0" smtClean="0">
                          <a:ln>
                            <a:noFill/>
                          </a:ln>
                          <a:solidFill>
                            <a:schemeClr val="bg2"/>
                          </a:solidFill>
                          <a:effectLst/>
                          <a:latin typeface="Tahoma" panose="020B0604030504040204" pitchFamily="34" charset="0"/>
                          <a:ea typeface="Mangal" pitchFamily="2" charset="-120"/>
                        </a:rPr>
                        <a:t>福島二廠</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en-US" sz="2000" b="1" i="0" u="none" strike="noStrike" cap="none" normalizeH="0" baseline="0" smtClean="0">
                          <a:ln>
                            <a:noFill/>
                          </a:ln>
                          <a:solidFill>
                            <a:schemeClr val="bg2"/>
                          </a:solidFill>
                          <a:effectLst/>
                          <a:latin typeface="Tahoma" panose="020B0604030504040204" pitchFamily="34" charset="0"/>
                          <a:ea typeface="Mangal" pitchFamily="2" charset="-120"/>
                        </a:rPr>
                        <a:t>女川電廠</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en-US" sz="2000" b="1" i="0" u="none" strike="noStrike" cap="none" normalizeH="0" baseline="0" smtClean="0">
                          <a:ln>
                            <a:noFill/>
                          </a:ln>
                          <a:solidFill>
                            <a:schemeClr val="bg2"/>
                          </a:solidFill>
                          <a:effectLst/>
                          <a:latin typeface="Tahoma" panose="020B0604030504040204" pitchFamily="34" charset="0"/>
                          <a:ea typeface="Mangal" pitchFamily="2" charset="-120"/>
                        </a:rPr>
                        <a:t>東海電廠</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654895752"/>
                  </a:ext>
                </a:extLst>
              </a:tr>
              <a:tr h="417513">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l"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sa-IN" sz="2000" b="1" i="0" u="none" strike="noStrike" cap="none" normalizeH="0" baseline="0" dirty="0" smtClean="0">
                          <a:ln>
                            <a:noFill/>
                          </a:ln>
                          <a:solidFill>
                            <a:schemeClr val="bg2"/>
                          </a:solidFill>
                          <a:effectLst/>
                          <a:latin typeface="Tahoma" panose="020B0604030504040204" pitchFamily="34" charset="0"/>
                          <a:ea typeface="Mangal" pitchFamily="2" charset="-120"/>
                        </a:rPr>
                        <a:t>機組數目</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gridSpan="3">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smtClean="0">
                          <a:ln>
                            <a:noFill/>
                          </a:ln>
                          <a:solidFill>
                            <a:schemeClr val="bg2"/>
                          </a:solidFill>
                          <a:effectLst/>
                          <a:latin typeface="Tahoma" panose="020B0604030504040204" pitchFamily="34" charset="0"/>
                          <a:ea typeface="Mangal" pitchFamily="2" charset="-120"/>
                        </a:rPr>
                        <a:t>6</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hMerge="1">
                  <a:txBody>
                    <a:bodyPr/>
                    <a:lstStyle/>
                    <a:p>
                      <a:endParaRPr lang="zh-TW" altLang="en-US"/>
                    </a:p>
                  </a:txBody>
                  <a:tcPr/>
                </a:tc>
                <a:tc hMerge="1">
                  <a:txBody>
                    <a:bodyPr/>
                    <a:lstStyle/>
                    <a:p>
                      <a:endParaRPr lang="zh-TW" altLang="en-US"/>
                    </a:p>
                  </a:txBody>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smtClean="0">
                          <a:ln>
                            <a:noFill/>
                          </a:ln>
                          <a:solidFill>
                            <a:schemeClr val="bg2"/>
                          </a:solidFill>
                          <a:effectLst/>
                          <a:latin typeface="Tahoma" panose="020B0604030504040204" pitchFamily="34" charset="0"/>
                          <a:ea typeface="Mangal" pitchFamily="2" charset="-120"/>
                        </a:rPr>
                        <a:t>4</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smtClean="0">
                          <a:ln>
                            <a:noFill/>
                          </a:ln>
                          <a:solidFill>
                            <a:schemeClr val="bg2"/>
                          </a:solidFill>
                          <a:effectLst/>
                          <a:latin typeface="Tahoma" panose="020B0604030504040204" pitchFamily="34" charset="0"/>
                          <a:ea typeface="Mangal" pitchFamily="2" charset="-120"/>
                        </a:rPr>
                        <a:t>3</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smtClean="0">
                          <a:ln>
                            <a:noFill/>
                          </a:ln>
                          <a:solidFill>
                            <a:schemeClr val="bg2"/>
                          </a:solidFill>
                          <a:effectLst/>
                          <a:latin typeface="Tahoma" panose="020B0604030504040204" pitchFamily="34" charset="0"/>
                          <a:ea typeface="Mangal" pitchFamily="2" charset="-120"/>
                        </a:rPr>
                        <a:t>1</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3800793715"/>
                  </a:ext>
                </a:extLst>
              </a:tr>
              <a:tr h="660400">
                <a:tc rowSpan="2">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l"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sa-IN" sz="2000" b="1" i="0" u="none" strike="noStrike" cap="none" normalizeH="0" baseline="0" dirty="0" smtClean="0">
                          <a:ln>
                            <a:noFill/>
                          </a:ln>
                          <a:solidFill>
                            <a:schemeClr val="bg2"/>
                          </a:solidFill>
                          <a:effectLst/>
                          <a:latin typeface="Tahoma" panose="020B0604030504040204" pitchFamily="34" charset="0"/>
                          <a:ea typeface="Mangal" pitchFamily="2" charset="-120"/>
                        </a:rPr>
                        <a:t>廠址設計高程</a:t>
                      </a:r>
                      <a:r>
                        <a:rPr kumimoji="1" lang="zh-TW" altLang="en-US" sz="2000" b="1" i="0" u="none" strike="noStrike" cap="none" normalizeH="0" baseline="0" dirty="0" smtClean="0">
                          <a:ln>
                            <a:noFill/>
                          </a:ln>
                          <a:solidFill>
                            <a:schemeClr val="bg2"/>
                          </a:solidFill>
                          <a:effectLst/>
                          <a:latin typeface="Tahoma" panose="020B0604030504040204" pitchFamily="34" charset="0"/>
                          <a:ea typeface="Mangal" pitchFamily="2" charset="-120"/>
                        </a:rPr>
                        <a:t/>
                      </a:r>
                      <a:br>
                        <a:rPr kumimoji="1" lang="zh-TW" altLang="en-US" sz="2000" b="1" i="0" u="none" strike="noStrike" cap="none" normalizeH="0" baseline="0" dirty="0" smtClean="0">
                          <a:ln>
                            <a:noFill/>
                          </a:ln>
                          <a:solidFill>
                            <a:schemeClr val="bg2"/>
                          </a:solidFill>
                          <a:effectLst/>
                          <a:latin typeface="Tahoma" panose="020B0604030504040204" pitchFamily="34" charset="0"/>
                          <a:ea typeface="Mangal" pitchFamily="2" charset="-120"/>
                        </a:rPr>
                      </a:br>
                      <a:r>
                        <a:rPr kumimoji="1" lang="en-US" altLang="zh-TW" sz="2000" b="1" i="0" u="none" strike="noStrike" cap="none" normalizeH="0" baseline="0" dirty="0" smtClean="0">
                          <a:ln>
                            <a:noFill/>
                          </a:ln>
                          <a:solidFill>
                            <a:schemeClr val="bg2"/>
                          </a:solidFill>
                          <a:effectLst/>
                          <a:latin typeface="Tahoma" panose="020B0604030504040204" pitchFamily="34" charset="0"/>
                          <a:ea typeface="Mangal" pitchFamily="2" charset="-120"/>
                        </a:rPr>
                        <a:t>(</a:t>
                      </a:r>
                      <a:r>
                        <a:rPr kumimoji="1" lang="zh-TW" altLang="sa-IN" sz="2000" b="1" i="0" u="none" strike="noStrike" cap="none" normalizeH="0" baseline="0" dirty="0" smtClean="0">
                          <a:ln>
                            <a:noFill/>
                          </a:ln>
                          <a:solidFill>
                            <a:schemeClr val="bg2"/>
                          </a:solidFill>
                          <a:effectLst/>
                          <a:latin typeface="Tahoma" panose="020B0604030504040204" pitchFamily="34" charset="0"/>
                          <a:ea typeface="Mangal" pitchFamily="2" charset="-120"/>
                        </a:rPr>
                        <a:t>公尺</a:t>
                      </a:r>
                      <a:r>
                        <a:rPr kumimoji="1" lang="en-US" altLang="zh-TW" sz="2000" b="1" i="0" u="none" strike="noStrike" cap="none" normalizeH="0" baseline="0" dirty="0" smtClean="0">
                          <a:ln>
                            <a:noFill/>
                          </a:ln>
                          <a:solidFill>
                            <a:schemeClr val="bg2"/>
                          </a:solidFill>
                          <a:effectLst/>
                          <a:latin typeface="Tahoma" panose="020B0604030504040204" pitchFamily="34" charset="0"/>
                          <a:ea typeface="Mangal" pitchFamily="2" charset="-120"/>
                        </a:rPr>
                        <a:t>)</a:t>
                      </a:r>
                      <a:endParaRPr kumimoji="1" lang="sa-IN" altLang="zh-TW" sz="2000" b="1" i="0" u="none" strike="noStrike" cap="none" normalizeH="0" baseline="0" dirty="0" smtClean="0">
                        <a:ln>
                          <a:noFill/>
                        </a:ln>
                        <a:solidFill>
                          <a:schemeClr val="bg2"/>
                        </a:solidFill>
                        <a:effectLst/>
                        <a:latin typeface="Tahoma" panose="020B0604030504040204" pitchFamily="34" charset="0"/>
                        <a:ea typeface="Mangal" pitchFamily="2" charset="-120"/>
                      </a:endParaRP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gridSpan="2">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dirty="0" smtClean="0">
                          <a:ln>
                            <a:noFill/>
                          </a:ln>
                          <a:solidFill>
                            <a:schemeClr val="bg2"/>
                          </a:solidFill>
                          <a:effectLst/>
                          <a:latin typeface="Tahoma" panose="020B0604030504040204" pitchFamily="34" charset="0"/>
                          <a:ea typeface="Mangal" pitchFamily="2" charset="-120"/>
                        </a:rPr>
                        <a:t>1-4</a:t>
                      </a:r>
                      <a:r>
                        <a:rPr kumimoji="1" lang="zh-TW" altLang="en-US" sz="2000" b="1" i="0" u="none" strike="noStrike" cap="none" normalizeH="0" baseline="0" dirty="0" smtClean="0">
                          <a:ln>
                            <a:noFill/>
                          </a:ln>
                          <a:solidFill>
                            <a:schemeClr val="bg2"/>
                          </a:solidFill>
                          <a:effectLst/>
                          <a:latin typeface="Tahoma" panose="020B0604030504040204" pitchFamily="34" charset="0"/>
                          <a:ea typeface="Mangal" pitchFamily="2" charset="-120"/>
                        </a:rPr>
                        <a:t>號機</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hMerge="1">
                  <a:txBody>
                    <a:bodyPr/>
                    <a:lstStyle/>
                    <a:p>
                      <a:endParaRPr lang="zh-TW" altLang="en-US"/>
                    </a:p>
                  </a:txBody>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smtClean="0">
                          <a:ln>
                            <a:noFill/>
                          </a:ln>
                          <a:solidFill>
                            <a:schemeClr val="bg2"/>
                          </a:solidFill>
                          <a:effectLst/>
                          <a:latin typeface="Tahoma" panose="020B0604030504040204" pitchFamily="34" charset="0"/>
                          <a:ea typeface="Mangal" pitchFamily="2" charset="-120"/>
                        </a:rPr>
                        <a:t>5-6</a:t>
                      </a:r>
                      <a:r>
                        <a:rPr kumimoji="1" lang="zh-TW" altLang="en-US" sz="2000" b="1" i="0" u="none" strike="noStrike" cap="none" normalizeH="0" baseline="0" smtClean="0">
                          <a:ln>
                            <a:noFill/>
                          </a:ln>
                          <a:solidFill>
                            <a:schemeClr val="bg2"/>
                          </a:solidFill>
                          <a:effectLst/>
                          <a:latin typeface="Tahoma" panose="020B0604030504040204" pitchFamily="34" charset="0"/>
                          <a:ea typeface="Mangal" pitchFamily="2" charset="-120"/>
                        </a:rPr>
                        <a:t>號機</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rowSpan="2">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smtClean="0">
                          <a:ln>
                            <a:noFill/>
                          </a:ln>
                          <a:solidFill>
                            <a:schemeClr val="bg2"/>
                          </a:solidFill>
                          <a:effectLst/>
                          <a:latin typeface="Tahoma" panose="020B0604030504040204" pitchFamily="34" charset="0"/>
                          <a:ea typeface="Mangal" pitchFamily="2" charset="-120"/>
                        </a:rPr>
                        <a:t>12</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rowSpan="2">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smtClean="0">
                          <a:ln>
                            <a:noFill/>
                          </a:ln>
                          <a:solidFill>
                            <a:schemeClr val="bg2"/>
                          </a:solidFill>
                          <a:effectLst/>
                          <a:latin typeface="Tahoma" panose="020B0604030504040204" pitchFamily="34" charset="0"/>
                          <a:ea typeface="Mangal" pitchFamily="2" charset="-120"/>
                        </a:rPr>
                        <a:t>14.8</a:t>
                      </a:r>
                    </a:p>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1600" b="1" i="0" u="none" strike="noStrike" cap="none" normalizeH="0" baseline="0" smtClean="0">
                          <a:ln>
                            <a:noFill/>
                          </a:ln>
                          <a:solidFill>
                            <a:schemeClr val="bg2"/>
                          </a:solidFill>
                          <a:effectLst/>
                          <a:latin typeface="Tahoma" panose="020B0604030504040204" pitchFamily="34" charset="0"/>
                          <a:ea typeface="Mangal" pitchFamily="2" charset="-120"/>
                        </a:rPr>
                        <a:t>(</a:t>
                      </a:r>
                      <a:r>
                        <a:rPr kumimoji="1" lang="zh-TW" altLang="en-US" sz="1600" b="1" i="0" u="none" strike="noStrike" cap="none" normalizeH="0" baseline="0" smtClean="0">
                          <a:ln>
                            <a:noFill/>
                          </a:ln>
                          <a:solidFill>
                            <a:schemeClr val="bg2"/>
                          </a:solidFill>
                          <a:effectLst/>
                          <a:latin typeface="Tahoma" panose="020B0604030504040204" pitchFamily="34" charset="0"/>
                          <a:ea typeface="Mangal" pitchFamily="2" charset="-120"/>
                        </a:rPr>
                        <a:t>加海嘯牆</a:t>
                      </a:r>
                      <a:r>
                        <a:rPr kumimoji="1" lang="en-US" altLang="zh-TW" sz="1600" b="1" i="0" u="none" strike="noStrike" cap="none" normalizeH="0" baseline="0" smtClean="0">
                          <a:ln>
                            <a:noFill/>
                          </a:ln>
                          <a:solidFill>
                            <a:schemeClr val="bg2"/>
                          </a:solidFill>
                          <a:effectLst/>
                          <a:latin typeface="Tahoma" panose="020B0604030504040204" pitchFamily="34" charset="0"/>
                          <a:ea typeface="Mangal" pitchFamily="2" charset="-120"/>
                        </a:rPr>
                        <a:t>)</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rowSpan="2">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smtClean="0">
                          <a:ln>
                            <a:noFill/>
                          </a:ln>
                          <a:solidFill>
                            <a:schemeClr val="bg2"/>
                          </a:solidFill>
                          <a:effectLst/>
                          <a:latin typeface="Tahoma" panose="020B0604030504040204" pitchFamily="34" charset="0"/>
                          <a:ea typeface="Mangal" pitchFamily="2" charset="-120"/>
                        </a:rPr>
                        <a:t>8.9</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3404198912"/>
                  </a:ext>
                </a:extLst>
              </a:tr>
              <a:tr h="661988">
                <a:tc vMerge="1">
                  <a:txBody>
                    <a:bodyPr/>
                    <a:lstStyle/>
                    <a:p>
                      <a:endParaRPr lang="zh-TW" altLang="en-US"/>
                    </a:p>
                  </a:txBody>
                  <a:tcPr/>
                </a:tc>
                <a:tc gridSpan="2">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dirty="0" smtClean="0">
                          <a:ln>
                            <a:noFill/>
                          </a:ln>
                          <a:solidFill>
                            <a:schemeClr val="bg2"/>
                          </a:solidFill>
                          <a:effectLst/>
                          <a:latin typeface="Tahoma" panose="020B0604030504040204" pitchFamily="34" charset="0"/>
                          <a:ea typeface="Mangal" pitchFamily="2" charset="-120"/>
                        </a:rPr>
                        <a:t>10</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hMerge="1">
                  <a:txBody>
                    <a:bodyPr/>
                    <a:lstStyle/>
                    <a:p>
                      <a:endParaRPr lang="zh-TW" altLang="en-US"/>
                    </a:p>
                  </a:txBody>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dirty="0" smtClean="0">
                          <a:ln>
                            <a:noFill/>
                          </a:ln>
                          <a:solidFill>
                            <a:schemeClr val="bg2"/>
                          </a:solidFill>
                          <a:effectLst/>
                          <a:latin typeface="Tahoma" panose="020B0604030504040204" pitchFamily="34" charset="0"/>
                          <a:ea typeface="Mangal" pitchFamily="2" charset="-120"/>
                        </a:rPr>
                        <a:t>13</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172620940"/>
                  </a:ext>
                </a:extLst>
              </a:tr>
              <a:tr h="739775">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l"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en-US" sz="2000" b="1" i="0" u="none" strike="noStrike" cap="none" normalizeH="0" baseline="0" smtClean="0">
                          <a:ln>
                            <a:noFill/>
                          </a:ln>
                          <a:solidFill>
                            <a:schemeClr val="bg2"/>
                          </a:solidFill>
                          <a:effectLst/>
                          <a:latin typeface="Tahoma" panose="020B0604030504040204" pitchFamily="34" charset="0"/>
                          <a:ea typeface="Mangal" pitchFamily="2" charset="-120"/>
                        </a:rPr>
                        <a:t>防海嘯設計水位</a:t>
                      </a:r>
                      <a:r>
                        <a:rPr kumimoji="1" lang="en-US" altLang="zh-TW" sz="2000" b="1" i="0" u="none" strike="noStrike" cap="none" normalizeH="0" baseline="0" smtClean="0">
                          <a:ln>
                            <a:noFill/>
                          </a:ln>
                          <a:solidFill>
                            <a:schemeClr val="bg2"/>
                          </a:solidFill>
                          <a:effectLst/>
                          <a:latin typeface="Tahoma" panose="020B0604030504040204" pitchFamily="34" charset="0"/>
                          <a:ea typeface="Mangal" pitchFamily="2" charset="-120"/>
                        </a:rPr>
                        <a:t>(</a:t>
                      </a:r>
                      <a:r>
                        <a:rPr kumimoji="1" lang="zh-TW" altLang="en-US" sz="2000" b="1" i="0" u="none" strike="noStrike" cap="none" normalizeH="0" baseline="0" smtClean="0">
                          <a:ln>
                            <a:noFill/>
                          </a:ln>
                          <a:solidFill>
                            <a:schemeClr val="bg2"/>
                          </a:solidFill>
                          <a:effectLst/>
                          <a:latin typeface="Tahoma" panose="020B0604030504040204" pitchFamily="34" charset="0"/>
                          <a:ea typeface="Mangal" pitchFamily="2" charset="-120"/>
                        </a:rPr>
                        <a:t>公尺</a:t>
                      </a:r>
                      <a:r>
                        <a:rPr kumimoji="1" lang="en-US" altLang="zh-TW" sz="2000" b="1" i="0" u="none" strike="noStrike" cap="none" normalizeH="0" baseline="0" smtClean="0">
                          <a:ln>
                            <a:noFill/>
                          </a:ln>
                          <a:solidFill>
                            <a:schemeClr val="bg2"/>
                          </a:solidFill>
                          <a:effectLst/>
                          <a:latin typeface="Tahoma" panose="020B0604030504040204" pitchFamily="34" charset="0"/>
                          <a:ea typeface="Mangal" pitchFamily="2" charset="-120"/>
                        </a:rPr>
                        <a:t>)</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gridSpan="3">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dirty="0" smtClean="0">
                          <a:ln>
                            <a:noFill/>
                          </a:ln>
                          <a:solidFill>
                            <a:schemeClr val="bg2"/>
                          </a:solidFill>
                          <a:effectLst/>
                          <a:latin typeface="Tahoma" panose="020B0604030504040204" pitchFamily="34" charset="0"/>
                          <a:ea typeface="Mangal" pitchFamily="2" charset="-120"/>
                        </a:rPr>
                        <a:t>5.7</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hMerge="1">
                  <a:txBody>
                    <a:bodyPr/>
                    <a:lstStyle/>
                    <a:p>
                      <a:endParaRPr lang="zh-TW" altLang="en-US"/>
                    </a:p>
                  </a:txBody>
                  <a:tcPr/>
                </a:tc>
                <a:tc hMerge="1">
                  <a:txBody>
                    <a:bodyPr/>
                    <a:lstStyle/>
                    <a:p>
                      <a:endParaRPr lang="zh-TW" altLang="en-US"/>
                    </a:p>
                  </a:txBody>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dirty="0" smtClean="0">
                          <a:ln>
                            <a:noFill/>
                          </a:ln>
                          <a:solidFill>
                            <a:schemeClr val="bg2"/>
                          </a:solidFill>
                          <a:effectLst/>
                          <a:latin typeface="Tahoma" panose="020B0604030504040204" pitchFamily="34" charset="0"/>
                          <a:ea typeface="Mangal" pitchFamily="2" charset="-120"/>
                        </a:rPr>
                        <a:t>5.2</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smtClean="0">
                          <a:ln>
                            <a:noFill/>
                          </a:ln>
                          <a:solidFill>
                            <a:schemeClr val="bg2"/>
                          </a:solidFill>
                          <a:effectLst/>
                          <a:latin typeface="Tahoma" panose="020B0604030504040204" pitchFamily="34" charset="0"/>
                          <a:ea typeface="Mangal" pitchFamily="2" charset="-120"/>
                        </a:rPr>
                        <a:t>9.1</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smtClean="0">
                          <a:ln>
                            <a:noFill/>
                          </a:ln>
                          <a:solidFill>
                            <a:schemeClr val="bg2"/>
                          </a:solidFill>
                          <a:effectLst/>
                          <a:latin typeface="Tahoma" panose="020B0604030504040204" pitchFamily="34" charset="0"/>
                          <a:ea typeface="Mangal" pitchFamily="2" charset="-120"/>
                        </a:rPr>
                        <a:t>7.0</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4294273448"/>
                  </a:ext>
                </a:extLst>
              </a:tr>
              <a:tr h="741363">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l"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en-US" sz="2000" b="1" i="0" u="none" strike="noStrike" cap="none" normalizeH="0" baseline="0" smtClean="0">
                          <a:ln>
                            <a:noFill/>
                          </a:ln>
                          <a:solidFill>
                            <a:schemeClr val="bg2"/>
                          </a:solidFill>
                          <a:effectLst/>
                          <a:latin typeface="Tahoma" panose="020B0604030504040204" pitchFamily="34" charset="0"/>
                          <a:ea typeface="Mangal" pitchFamily="2" charset="-120"/>
                        </a:rPr>
                        <a:t>此次海嘯上溯</a:t>
                      </a:r>
                      <a:br>
                        <a:rPr kumimoji="1" lang="zh-TW" altLang="en-US" sz="2000" b="1" i="0" u="none" strike="noStrike" cap="none" normalizeH="0" baseline="0" smtClean="0">
                          <a:ln>
                            <a:noFill/>
                          </a:ln>
                          <a:solidFill>
                            <a:schemeClr val="bg2"/>
                          </a:solidFill>
                          <a:effectLst/>
                          <a:latin typeface="Tahoma" panose="020B0604030504040204" pitchFamily="34" charset="0"/>
                          <a:ea typeface="Mangal" pitchFamily="2" charset="-120"/>
                        </a:rPr>
                      </a:br>
                      <a:r>
                        <a:rPr kumimoji="1" lang="zh-TW" altLang="en-US" sz="2000" b="1" i="0" u="none" strike="noStrike" cap="none" normalizeH="0" baseline="0" smtClean="0">
                          <a:ln>
                            <a:noFill/>
                          </a:ln>
                          <a:solidFill>
                            <a:schemeClr val="bg2"/>
                          </a:solidFill>
                          <a:effectLst/>
                          <a:latin typeface="Tahoma" panose="020B0604030504040204" pitchFamily="34" charset="0"/>
                          <a:ea typeface="Mangal" pitchFamily="2" charset="-120"/>
                        </a:rPr>
                        <a:t>高程</a:t>
                      </a:r>
                      <a:r>
                        <a:rPr kumimoji="1" lang="en-US" altLang="zh-TW" sz="2000" b="1" i="0" u="none" strike="noStrike" cap="none" normalizeH="0" baseline="0" smtClean="0">
                          <a:ln>
                            <a:noFill/>
                          </a:ln>
                          <a:solidFill>
                            <a:schemeClr val="bg2"/>
                          </a:solidFill>
                          <a:effectLst/>
                          <a:latin typeface="Tahoma" panose="020B0604030504040204" pitchFamily="34" charset="0"/>
                          <a:ea typeface="Mangal" pitchFamily="2" charset="-120"/>
                        </a:rPr>
                        <a:t>(</a:t>
                      </a:r>
                      <a:r>
                        <a:rPr kumimoji="1" lang="zh-TW" altLang="en-US" sz="2000" b="1" i="0" u="none" strike="noStrike" cap="none" normalizeH="0" baseline="0" smtClean="0">
                          <a:ln>
                            <a:noFill/>
                          </a:ln>
                          <a:solidFill>
                            <a:schemeClr val="bg2"/>
                          </a:solidFill>
                          <a:effectLst/>
                          <a:latin typeface="Tahoma" panose="020B0604030504040204" pitchFamily="34" charset="0"/>
                          <a:ea typeface="Mangal" pitchFamily="2" charset="-120"/>
                        </a:rPr>
                        <a:t>公尺</a:t>
                      </a:r>
                      <a:r>
                        <a:rPr kumimoji="1" lang="en-US" altLang="zh-TW" sz="2000" b="1" i="0" u="none" strike="noStrike" cap="none" normalizeH="0" baseline="0" smtClean="0">
                          <a:ln>
                            <a:noFill/>
                          </a:ln>
                          <a:solidFill>
                            <a:schemeClr val="bg2"/>
                          </a:solidFill>
                          <a:effectLst/>
                          <a:latin typeface="Tahoma" panose="020B0604030504040204" pitchFamily="34" charset="0"/>
                          <a:ea typeface="Mangal" pitchFamily="2" charset="-120"/>
                        </a:rPr>
                        <a:t>)</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gridSpan="3">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smtClean="0">
                          <a:ln>
                            <a:noFill/>
                          </a:ln>
                          <a:solidFill>
                            <a:schemeClr val="bg2"/>
                          </a:solidFill>
                          <a:effectLst/>
                          <a:latin typeface="Tahoma" panose="020B0604030504040204" pitchFamily="34" charset="0"/>
                          <a:ea typeface="Mangal" pitchFamily="2" charset="-120"/>
                        </a:rPr>
                        <a:t>14~15</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hMerge="1">
                  <a:txBody>
                    <a:bodyPr/>
                    <a:lstStyle/>
                    <a:p>
                      <a:endParaRPr lang="zh-TW" altLang="en-US"/>
                    </a:p>
                  </a:txBody>
                  <a:tcPr/>
                </a:tc>
                <a:tc hMerge="1">
                  <a:txBody>
                    <a:bodyPr/>
                    <a:lstStyle/>
                    <a:p>
                      <a:endParaRPr lang="zh-TW" altLang="en-US"/>
                    </a:p>
                  </a:txBody>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en-US" sz="1600" b="1" i="0" u="none" strike="noStrike" cap="none" normalizeH="0" baseline="0" dirty="0" smtClean="0">
                          <a:ln>
                            <a:noFill/>
                          </a:ln>
                          <a:solidFill>
                            <a:schemeClr val="bg2"/>
                          </a:solidFill>
                          <a:effectLst/>
                          <a:latin typeface="Tahoma" panose="020B0604030504040204" pitchFamily="34" charset="0"/>
                          <a:ea typeface="Mangal" pitchFamily="2" charset="-120"/>
                        </a:rPr>
                        <a:t>局部區域達</a:t>
                      </a:r>
                      <a:r>
                        <a:rPr kumimoji="1" lang="en-US" altLang="zh-TW" sz="2000" b="1" i="0" u="none" strike="noStrike" cap="none" normalizeH="0" baseline="0" dirty="0" smtClean="0">
                          <a:ln>
                            <a:noFill/>
                          </a:ln>
                          <a:solidFill>
                            <a:schemeClr val="bg2"/>
                          </a:solidFill>
                          <a:effectLst/>
                          <a:latin typeface="Tahoma" panose="020B0604030504040204" pitchFamily="34" charset="0"/>
                          <a:ea typeface="Mangal" pitchFamily="2" charset="-120"/>
                        </a:rPr>
                        <a:t>14~15</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dirty="0" smtClean="0">
                          <a:ln>
                            <a:noFill/>
                          </a:ln>
                          <a:solidFill>
                            <a:schemeClr val="bg2"/>
                          </a:solidFill>
                          <a:effectLst/>
                          <a:latin typeface="Tahoma" panose="020B0604030504040204" pitchFamily="34" charset="0"/>
                          <a:ea typeface="Mangal" pitchFamily="2" charset="-120"/>
                        </a:rPr>
                        <a:t>13</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dirty="0" smtClean="0">
                          <a:ln>
                            <a:noFill/>
                          </a:ln>
                          <a:solidFill>
                            <a:schemeClr val="bg2"/>
                          </a:solidFill>
                          <a:effectLst/>
                          <a:latin typeface="Tahoma" panose="020B0604030504040204" pitchFamily="34" charset="0"/>
                          <a:ea typeface="Mangal" pitchFamily="2" charset="-120"/>
                        </a:rPr>
                        <a:t>6.3</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4022676735"/>
                  </a:ext>
                </a:extLst>
              </a:tr>
              <a:tr h="739775">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l"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en-US" sz="2000" b="1" i="0" u="none" strike="noStrike" cap="none" normalizeH="0" baseline="0" dirty="0" smtClean="0">
                          <a:ln>
                            <a:noFill/>
                          </a:ln>
                          <a:solidFill>
                            <a:schemeClr val="bg2"/>
                          </a:solidFill>
                          <a:effectLst/>
                          <a:latin typeface="Tahoma" panose="020B0604030504040204" pitchFamily="34" charset="0"/>
                          <a:ea typeface="Mangal" pitchFamily="2" charset="-120"/>
                        </a:rPr>
                        <a:t>海嘯淹浸</a:t>
                      </a:r>
                      <a:r>
                        <a:rPr kumimoji="1" lang="zh-TW" altLang="sa-IN" sz="2000" b="1" i="0" u="none" strike="noStrike" cap="none" normalizeH="0" baseline="0" dirty="0" smtClean="0">
                          <a:ln>
                            <a:noFill/>
                          </a:ln>
                          <a:solidFill>
                            <a:schemeClr val="bg2"/>
                          </a:solidFill>
                          <a:effectLst/>
                          <a:latin typeface="Tahoma" panose="020B0604030504040204" pitchFamily="34" charset="0"/>
                          <a:ea typeface="Mangal" pitchFamily="2" charset="-120"/>
                        </a:rPr>
                        <a:t>廠址</a:t>
                      </a:r>
                      <a:endParaRPr kumimoji="1" lang="zh-TW" altLang="en-US" sz="2000" b="1" i="0" u="none" strike="noStrike" cap="none" normalizeH="0" baseline="0" dirty="0" smtClean="0">
                        <a:ln>
                          <a:noFill/>
                        </a:ln>
                        <a:solidFill>
                          <a:schemeClr val="bg2"/>
                        </a:solidFill>
                        <a:effectLst/>
                        <a:latin typeface="Tahoma" panose="020B0604030504040204" pitchFamily="34" charset="0"/>
                        <a:ea typeface="標楷體" panose="03000509000000000000" pitchFamily="65"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dirty="0" smtClean="0">
                          <a:ln>
                            <a:noFill/>
                          </a:ln>
                          <a:solidFill>
                            <a:schemeClr val="bg2"/>
                          </a:solidFill>
                          <a:effectLst/>
                          <a:latin typeface="Tahoma" panose="020B0604030504040204" pitchFamily="34" charset="0"/>
                          <a:ea typeface="Mangal" pitchFamily="2" charset="-120"/>
                        </a:rPr>
                        <a:t>(</a:t>
                      </a:r>
                      <a:r>
                        <a:rPr kumimoji="1" lang="zh-TW" altLang="en-US" sz="2000" b="1" i="0" u="none" strike="noStrike" cap="none" normalizeH="0" baseline="0" dirty="0" smtClean="0">
                          <a:ln>
                            <a:noFill/>
                          </a:ln>
                          <a:solidFill>
                            <a:schemeClr val="bg2"/>
                          </a:solidFill>
                          <a:effectLst/>
                          <a:latin typeface="Tahoma" panose="020B0604030504040204" pitchFamily="34" charset="0"/>
                          <a:ea typeface="Mangal" pitchFamily="2" charset="-120"/>
                        </a:rPr>
                        <a:t>公尺</a:t>
                      </a:r>
                      <a:r>
                        <a:rPr kumimoji="1" lang="en-US" altLang="zh-TW" sz="2000" b="1" i="0" u="none" strike="noStrike" cap="none" normalizeH="0" baseline="0" dirty="0" smtClean="0">
                          <a:ln>
                            <a:noFill/>
                          </a:ln>
                          <a:solidFill>
                            <a:schemeClr val="bg2"/>
                          </a:solidFill>
                          <a:effectLst/>
                          <a:latin typeface="Tahoma" panose="020B0604030504040204" pitchFamily="34" charset="0"/>
                          <a:ea typeface="Mangal" pitchFamily="2" charset="-120"/>
                        </a:rPr>
                        <a:t>)</a:t>
                      </a:r>
                      <a:endParaRPr kumimoji="1" lang="en-US" altLang="zh-TW" sz="2000" b="1" i="0" u="none" strike="noStrike" cap="none" normalizeH="0" baseline="0" dirty="0" smtClean="0">
                        <a:ln>
                          <a:noFill/>
                        </a:ln>
                        <a:solidFill>
                          <a:schemeClr val="bg2"/>
                        </a:solidFill>
                        <a:effectLst/>
                        <a:latin typeface="Tahoma" panose="020B0604030504040204" pitchFamily="34" charset="0"/>
                        <a:ea typeface="標楷體" panose="03000509000000000000" pitchFamily="65" charset="-120"/>
                      </a:endParaRP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smtClean="0">
                          <a:ln>
                            <a:noFill/>
                          </a:ln>
                          <a:solidFill>
                            <a:srgbClr val="FF0000"/>
                          </a:solidFill>
                          <a:effectLst/>
                          <a:latin typeface="Tahoma" panose="020B0604030504040204" pitchFamily="34" charset="0"/>
                          <a:ea typeface="Mangal" pitchFamily="2" charset="-120"/>
                        </a:rPr>
                        <a:t>4~5</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gridSpan="2">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smtClean="0">
                          <a:ln>
                            <a:noFill/>
                          </a:ln>
                          <a:solidFill>
                            <a:srgbClr val="FF0000"/>
                          </a:solidFill>
                          <a:effectLst/>
                          <a:latin typeface="Tahoma" panose="020B0604030504040204" pitchFamily="34" charset="0"/>
                          <a:ea typeface="Mangal" pitchFamily="2" charset="-120"/>
                        </a:rPr>
                        <a:t>1~2</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hMerge="1">
                  <a:txBody>
                    <a:bodyPr/>
                    <a:lstStyle/>
                    <a:p>
                      <a:endParaRPr lang="zh-TW" altLang="en-US"/>
                    </a:p>
                  </a:txBody>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en-US" altLang="zh-TW" sz="2000" b="1" i="0" u="none" strike="noStrike" cap="none" normalizeH="0" baseline="0" dirty="0" smtClean="0">
                          <a:ln>
                            <a:noFill/>
                          </a:ln>
                          <a:solidFill>
                            <a:srgbClr val="FF0000"/>
                          </a:solidFill>
                          <a:effectLst/>
                          <a:latin typeface="Tahoma" panose="020B0604030504040204" pitchFamily="34" charset="0"/>
                          <a:ea typeface="Mangal" pitchFamily="2" charset="-120"/>
                        </a:rPr>
                        <a:t>2~3</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en-US" sz="2000" b="1" i="0" u="none" strike="noStrike" cap="none" normalizeH="0" baseline="0" dirty="0" smtClean="0">
                          <a:ln>
                            <a:noFill/>
                          </a:ln>
                          <a:solidFill>
                            <a:schemeClr val="bg2"/>
                          </a:solidFill>
                          <a:effectLst/>
                          <a:latin typeface="Tahoma" panose="020B0604030504040204" pitchFamily="34" charset="0"/>
                          <a:ea typeface="Mangal" pitchFamily="2" charset="-120"/>
                        </a:rPr>
                        <a:t>未淹浸</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en-US" sz="2000" b="1" i="0" u="none" strike="noStrike" cap="none" normalizeH="0" baseline="0" dirty="0" smtClean="0">
                          <a:ln>
                            <a:noFill/>
                          </a:ln>
                          <a:solidFill>
                            <a:schemeClr val="bg2"/>
                          </a:solidFill>
                          <a:effectLst/>
                          <a:latin typeface="Tahoma" panose="020B0604030504040204" pitchFamily="34" charset="0"/>
                          <a:ea typeface="Mangal" pitchFamily="2" charset="-120"/>
                        </a:rPr>
                        <a:t>未淹浸</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3874426748"/>
                  </a:ext>
                </a:extLst>
              </a:tr>
              <a:tr h="517525">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l"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en-US" sz="2000" b="1" i="0" u="none" strike="noStrike" cap="none" normalizeH="0" baseline="0" dirty="0" smtClean="0">
                          <a:ln>
                            <a:noFill/>
                          </a:ln>
                          <a:solidFill>
                            <a:schemeClr val="bg2"/>
                          </a:solidFill>
                          <a:effectLst/>
                          <a:latin typeface="Tahoma" panose="020B0604030504040204" pitchFamily="34" charset="0"/>
                          <a:ea typeface="Mangal" pitchFamily="2" charset="-120"/>
                        </a:rPr>
                        <a:t>目前機組狀態</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en-US" sz="1800" b="1" i="0" u="none" strike="noStrike" cap="none" normalizeH="0" baseline="0" dirty="0" smtClean="0">
                          <a:ln>
                            <a:noFill/>
                          </a:ln>
                          <a:solidFill>
                            <a:srgbClr val="FF0000"/>
                          </a:solidFill>
                          <a:effectLst/>
                          <a:latin typeface="Tahoma" panose="020B0604030504040204" pitchFamily="34" charset="0"/>
                          <a:ea typeface="Mangal" pitchFamily="2" charset="-120"/>
                        </a:rPr>
                        <a:t>受損</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gridSpan="2">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en-US" sz="1800" b="1" i="0" u="none" strike="noStrike" cap="none" normalizeH="0" baseline="0" dirty="0" smtClean="0">
                          <a:ln>
                            <a:noFill/>
                          </a:ln>
                          <a:solidFill>
                            <a:schemeClr val="bg2"/>
                          </a:solidFill>
                          <a:effectLst/>
                          <a:latin typeface="Tahoma" panose="020B0604030504040204" pitchFamily="34" charset="0"/>
                          <a:ea typeface="Mangal" pitchFamily="2" charset="-120"/>
                        </a:rPr>
                        <a:t>安全停機</a:t>
                      </a:r>
                      <a:r>
                        <a:rPr kumimoji="1" lang="zh-TW" altLang="en-US" sz="1800" b="1" i="0" u="none" strike="noStrike" cap="none" normalizeH="0" baseline="30000" dirty="0" smtClean="0">
                          <a:ln>
                            <a:noFill/>
                          </a:ln>
                          <a:solidFill>
                            <a:schemeClr val="bg2"/>
                          </a:solidFill>
                          <a:effectLst/>
                          <a:latin typeface="Tahoma" panose="020B0604030504040204" pitchFamily="34" charset="0"/>
                          <a:ea typeface="Mangal" pitchFamily="2" charset="-120"/>
                        </a:rPr>
                        <a:t>*</a:t>
                      </a:r>
                      <a:r>
                        <a:rPr kumimoji="1" lang="en-US" altLang="zh-TW" sz="1800" b="1" i="0" u="none" strike="noStrike" cap="none" normalizeH="0" baseline="30000" dirty="0" smtClean="0">
                          <a:ln>
                            <a:noFill/>
                          </a:ln>
                          <a:solidFill>
                            <a:schemeClr val="bg2"/>
                          </a:solidFill>
                          <a:effectLst/>
                          <a:latin typeface="Tahoma" panose="020B0604030504040204" pitchFamily="34" charset="0"/>
                          <a:ea typeface="Mangal" pitchFamily="2" charset="-120"/>
                        </a:rPr>
                        <a:t>1</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hMerge="1">
                  <a:txBody>
                    <a:bodyPr/>
                    <a:lstStyle/>
                    <a:p>
                      <a:endParaRPr lang="zh-TW" altLang="en-US"/>
                    </a:p>
                  </a:txBody>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en-US" sz="1800" b="1" i="0" u="none" strike="noStrike" cap="none" normalizeH="0" baseline="0" dirty="0" smtClean="0">
                          <a:ln>
                            <a:noFill/>
                          </a:ln>
                          <a:solidFill>
                            <a:schemeClr val="bg2"/>
                          </a:solidFill>
                          <a:effectLst/>
                          <a:latin typeface="Tahoma" panose="020B0604030504040204" pitchFamily="34" charset="0"/>
                          <a:ea typeface="Mangal" pitchFamily="2" charset="-120"/>
                        </a:rPr>
                        <a:t>安全停機</a:t>
                      </a:r>
                      <a:r>
                        <a:rPr kumimoji="1" lang="zh-TW" altLang="en-US" sz="1800" b="1" i="0" u="none" strike="noStrike" cap="none" normalizeH="0" baseline="30000" dirty="0" smtClean="0">
                          <a:ln>
                            <a:noFill/>
                          </a:ln>
                          <a:solidFill>
                            <a:schemeClr val="bg2"/>
                          </a:solidFill>
                          <a:effectLst/>
                          <a:latin typeface="Tahoma" panose="020B0604030504040204" pitchFamily="34" charset="0"/>
                          <a:ea typeface="Mangal" pitchFamily="2" charset="-120"/>
                        </a:rPr>
                        <a:t>*</a:t>
                      </a:r>
                      <a:r>
                        <a:rPr kumimoji="1" lang="en-US" altLang="zh-TW" sz="1800" b="1" i="0" u="none" strike="noStrike" cap="none" normalizeH="0" baseline="30000" dirty="0" smtClean="0">
                          <a:ln>
                            <a:noFill/>
                          </a:ln>
                          <a:solidFill>
                            <a:schemeClr val="bg2"/>
                          </a:solidFill>
                          <a:effectLst/>
                          <a:latin typeface="Tahoma" panose="020B0604030504040204" pitchFamily="34" charset="0"/>
                          <a:ea typeface="Mangal" pitchFamily="2" charset="-120"/>
                        </a:rPr>
                        <a:t>2</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en-US" sz="1800" b="1" i="0" u="none" strike="noStrike" cap="none" normalizeH="0" baseline="0" smtClean="0">
                          <a:ln>
                            <a:noFill/>
                          </a:ln>
                          <a:solidFill>
                            <a:schemeClr val="bg2"/>
                          </a:solidFill>
                          <a:effectLst/>
                          <a:latin typeface="Tahoma" panose="020B0604030504040204" pitchFamily="34" charset="0"/>
                          <a:ea typeface="Mangal" pitchFamily="2" charset="-120"/>
                        </a:rPr>
                        <a:t>安全停機</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tc>
                  <a:txBody>
                    <a:bodyPr/>
                    <a:lstStyle>
                      <a:lvl1pPr eaLnBrk="0" hangingPunct="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標楷體" panose="03000509000000000000" pitchFamily="65" charset="-120"/>
                        </a:defRPr>
                      </a:lvl1pPr>
                      <a:lvl2pPr eaLnBrk="0" hangingPunct="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標楷體" panose="03000509000000000000" pitchFamily="65" charset="-120"/>
                        </a:defRPr>
                      </a:lvl2pPr>
                      <a:lvl3pPr eaLnBrk="0" hangingPunct="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標楷體" panose="03000509000000000000" pitchFamily="65" charset="-120"/>
                        </a:defRPr>
                      </a:lvl3pPr>
                      <a:lvl4pPr eaLnBrk="0" hangingPunct="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4pPr>
                      <a:lvl5pPr eaLnBrk="0" hangingPunct="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5pPr>
                      <a:lvl6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6pPr>
                      <a:lvl7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7pPr>
                      <a:lvl8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8pPr>
                      <a:lvl9pPr eaLnBrk="0" fontAlgn="base" hangingPunct="0">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標楷體" panose="03000509000000000000" pitchFamily="65" charset="-120"/>
                        </a:defRPr>
                      </a:lvl9pPr>
                    </a:lstStyle>
                    <a:p>
                      <a:pPr marL="0" marR="0" lvl="0" indent="0" algn="ctr" defTabSz="914400" rtl="0" eaLnBrk="0" fontAlgn="base" latinLnBrk="0" hangingPunct="0">
                        <a:lnSpc>
                          <a:spcPct val="100000"/>
                        </a:lnSpc>
                        <a:spcBef>
                          <a:spcPct val="0"/>
                        </a:spcBef>
                        <a:spcAft>
                          <a:spcPct val="0"/>
                        </a:spcAft>
                        <a:buClr>
                          <a:schemeClr val="folHlink"/>
                        </a:buClr>
                        <a:buSzPct val="60000"/>
                        <a:buFont typeface="Wingdings" panose="05000000000000000000" pitchFamily="2" charset="2"/>
                        <a:buNone/>
                        <a:tabLst/>
                      </a:pPr>
                      <a:r>
                        <a:rPr kumimoji="1" lang="zh-TW" altLang="en-US" sz="1800" b="1" i="0" u="none" strike="noStrike" cap="none" normalizeH="0" baseline="0" dirty="0" smtClean="0">
                          <a:ln>
                            <a:noFill/>
                          </a:ln>
                          <a:solidFill>
                            <a:schemeClr val="bg2"/>
                          </a:solidFill>
                          <a:effectLst/>
                          <a:latin typeface="Tahoma" panose="020B0604030504040204" pitchFamily="34" charset="0"/>
                          <a:ea typeface="Mangal" pitchFamily="2" charset="-120"/>
                        </a:rPr>
                        <a:t>安全停機</a:t>
                      </a:r>
                    </a:p>
                  </a:txBody>
                  <a:tcPr anchor="ctr" horzOverflow="overflow">
                    <a:lnL w="12700" cap="flat" cmpd="tri" algn="ctr">
                      <a:solidFill>
                        <a:srgbClr val="000000"/>
                      </a:solidFill>
                      <a:prstDash val="solid"/>
                      <a:round/>
                      <a:headEnd type="none" w="med" len="med"/>
                      <a:tailEnd type="none" w="med" len="med"/>
                    </a:lnL>
                    <a:lnR w="12700" cap="flat" cmpd="tri" algn="ctr">
                      <a:solidFill>
                        <a:srgbClr val="000000"/>
                      </a:solidFill>
                      <a:prstDash val="solid"/>
                      <a:round/>
                      <a:headEnd type="none" w="med" len="med"/>
                      <a:tailEnd type="none" w="med" len="med"/>
                    </a:lnR>
                    <a:lnT w="12700" cap="flat" cmpd="tri" algn="ctr">
                      <a:solidFill>
                        <a:srgbClr val="000000"/>
                      </a:solidFill>
                      <a:prstDash val="solid"/>
                      <a:round/>
                      <a:headEnd type="none" w="med" len="med"/>
                      <a:tailEnd type="none" w="med" len="med"/>
                    </a:lnT>
                    <a:lnB w="12700" cap="flat" cmpd="tri" algn="ctr">
                      <a:solidFill>
                        <a:srgbClr val="00000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313409810"/>
                  </a:ext>
                </a:extLst>
              </a:tr>
            </a:tbl>
          </a:graphicData>
        </a:graphic>
      </p:graphicFrame>
      <p:sp>
        <p:nvSpPr>
          <p:cNvPr id="268349" name="Rectangle 61"/>
          <p:cNvSpPr>
            <a:spLocks noChangeArrowheads="1"/>
          </p:cNvSpPr>
          <p:nvPr/>
        </p:nvSpPr>
        <p:spPr bwMode="auto">
          <a:xfrm>
            <a:off x="2063751" y="6128436"/>
            <a:ext cx="94692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mpd="tri"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zh-TW" altLang="en-US">
                <a:latin typeface="Arial" panose="020B0604020202020204" pitchFamily="34" charset="0"/>
                <a:ea typeface="標楷體" panose="03000509000000000000" pitchFamily="65" charset="-120"/>
                <a:cs typeface="Times New Roman" panose="02020603050405020304" pitchFamily="18" charset="0"/>
              </a:rPr>
              <a:t>註</a:t>
            </a:r>
            <a:r>
              <a:rPr lang="en-US" altLang="zh-TW">
                <a:latin typeface="Arial" panose="020B0604020202020204" pitchFamily="34" charset="0"/>
                <a:ea typeface="標楷體" panose="03000509000000000000" pitchFamily="65" charset="-120"/>
                <a:cs typeface="Times New Roman" panose="02020603050405020304" pitchFamily="18" charset="0"/>
              </a:rPr>
              <a:t>1</a:t>
            </a:r>
            <a:r>
              <a:rPr lang="zh-TW" altLang="en-US">
                <a:latin typeface="Arial" panose="020B0604020202020204" pitchFamily="34" charset="0"/>
                <a:ea typeface="標楷體" panose="03000509000000000000" pitchFamily="65" charset="-120"/>
                <a:cs typeface="Times New Roman" panose="02020603050405020304" pitchFamily="18" charset="0"/>
              </a:rPr>
              <a:t>：僅依賴</a:t>
            </a:r>
            <a:r>
              <a:rPr lang="en-US" altLang="zh-TW">
                <a:latin typeface="Arial" panose="020B0604020202020204" pitchFamily="34" charset="0"/>
                <a:ea typeface="標楷體" panose="03000509000000000000" pitchFamily="65" charset="-120"/>
                <a:cs typeface="Times New Roman" panose="02020603050405020304" pitchFamily="18" charset="0"/>
              </a:rPr>
              <a:t>6</a:t>
            </a:r>
            <a:r>
              <a:rPr lang="zh-TW" altLang="en-US">
                <a:latin typeface="Arial" panose="020B0604020202020204" pitchFamily="34" charset="0"/>
                <a:ea typeface="標楷體" panose="03000509000000000000" pitchFamily="65" charset="-120"/>
                <a:cs typeface="Times New Roman" panose="02020603050405020304" pitchFamily="18" charset="0"/>
              </a:rPr>
              <a:t>號機</a:t>
            </a:r>
            <a:r>
              <a:rPr lang="en-US" altLang="zh-TW">
                <a:latin typeface="Arial" panose="020B0604020202020204" pitchFamily="34" charset="0"/>
                <a:ea typeface="標楷體" panose="03000509000000000000" pitchFamily="65" charset="-120"/>
                <a:cs typeface="Times New Roman" panose="02020603050405020304" pitchFamily="18" charset="0"/>
              </a:rPr>
              <a:t>1</a:t>
            </a:r>
            <a:r>
              <a:rPr lang="zh-TW" altLang="en-US">
                <a:latin typeface="Arial" panose="020B0604020202020204" pitchFamily="34" charset="0"/>
                <a:ea typeface="標楷體" panose="03000509000000000000" pitchFamily="65" charset="-120"/>
                <a:cs typeface="Times New Roman" panose="02020603050405020304" pitchFamily="18" charset="0"/>
              </a:rPr>
              <a:t>台有鋼筋混凝土廠房保護之氣冷式緊急柴油發電機可同時提供</a:t>
            </a:r>
            <a:r>
              <a:rPr lang="en-US" altLang="zh-TW">
                <a:latin typeface="Arial" panose="020B0604020202020204" pitchFamily="34" charset="0"/>
                <a:ea typeface="標楷體" panose="03000509000000000000" pitchFamily="65" charset="-120"/>
                <a:cs typeface="Times New Roman" panose="02020603050405020304" pitchFamily="18" charset="0"/>
              </a:rPr>
              <a:t>5</a:t>
            </a:r>
            <a:r>
              <a:rPr lang="zh-TW" altLang="en-US">
                <a:latin typeface="Arial" panose="020B0604020202020204" pitchFamily="34" charset="0"/>
                <a:ea typeface="標楷體" panose="03000509000000000000" pitchFamily="65" charset="-120"/>
                <a:cs typeface="Times New Roman" panose="02020603050405020304" pitchFamily="18" charset="0"/>
              </a:rPr>
              <a:t>號機使用</a:t>
            </a:r>
          </a:p>
          <a:p>
            <a:r>
              <a:rPr lang="zh-TW" altLang="en-US">
                <a:latin typeface="Arial" panose="020B0604020202020204" pitchFamily="34" charset="0"/>
                <a:ea typeface="標楷體" panose="03000509000000000000" pitchFamily="65" charset="-120"/>
                <a:cs typeface="Times New Roman" panose="02020603050405020304" pitchFamily="18" charset="0"/>
              </a:rPr>
              <a:t>註</a:t>
            </a:r>
            <a:r>
              <a:rPr lang="en-US" altLang="zh-TW">
                <a:latin typeface="Arial" panose="020B0604020202020204" pitchFamily="34" charset="0"/>
                <a:ea typeface="標楷體" panose="03000509000000000000" pitchFamily="65" charset="-120"/>
                <a:cs typeface="Times New Roman" panose="02020603050405020304" pitchFamily="18" charset="0"/>
              </a:rPr>
              <a:t>2</a:t>
            </a:r>
            <a:r>
              <a:rPr lang="zh-TW" altLang="en-US">
                <a:latin typeface="Arial" panose="020B0604020202020204" pitchFamily="34" charset="0"/>
                <a:ea typeface="標楷體" panose="03000509000000000000" pitchFamily="65" charset="-120"/>
                <a:cs typeface="Times New Roman" panose="02020603050405020304" pitchFamily="18" charset="0"/>
              </a:rPr>
              <a:t>：福島二廠未發生喪失外電</a:t>
            </a:r>
          </a:p>
        </p:txBody>
      </p:sp>
      <p:sp>
        <p:nvSpPr>
          <p:cNvPr id="268351" name="標題 1"/>
          <p:cNvSpPr>
            <a:spLocks/>
          </p:cNvSpPr>
          <p:nvPr/>
        </p:nvSpPr>
        <p:spPr bwMode="auto">
          <a:xfrm>
            <a:off x="2855914" y="260351"/>
            <a:ext cx="7343775" cy="792163"/>
          </a:xfrm>
          <a:prstGeom prst="rect">
            <a:avLst/>
          </a:prstGeom>
          <a:gradFill rotWithShape="1">
            <a:gsLst>
              <a:gs pos="0">
                <a:schemeClr val="tx1"/>
              </a:gs>
              <a:gs pos="100000">
                <a:srgbClr val="33CCFF"/>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kumimoji="1" sz="4400">
                <a:solidFill>
                  <a:srgbClr val="FFC000"/>
                </a:solidFill>
                <a:latin typeface="Tahoma" panose="020B0604030504040204" pitchFamily="34" charset="0"/>
                <a:ea typeface="標楷體" panose="03000509000000000000" pitchFamily="65" charset="-120"/>
              </a:defRPr>
            </a:lvl1pPr>
            <a:lvl2pPr eaLnBrk="0" hangingPunct="0">
              <a:defRPr kumimoji="1" sz="4400">
                <a:solidFill>
                  <a:srgbClr val="FFC000"/>
                </a:solidFill>
                <a:latin typeface="Tahoma" panose="020B0604030504040204" pitchFamily="34" charset="0"/>
                <a:ea typeface="標楷體" panose="03000509000000000000" pitchFamily="65" charset="-120"/>
              </a:defRPr>
            </a:lvl2pPr>
            <a:lvl3pPr eaLnBrk="0" hangingPunct="0">
              <a:defRPr kumimoji="1" sz="4400">
                <a:solidFill>
                  <a:srgbClr val="FFC000"/>
                </a:solidFill>
                <a:latin typeface="Tahoma" panose="020B0604030504040204" pitchFamily="34" charset="0"/>
                <a:ea typeface="標楷體" panose="03000509000000000000" pitchFamily="65" charset="-120"/>
              </a:defRPr>
            </a:lvl3pPr>
            <a:lvl4pPr eaLnBrk="0" hangingPunct="0">
              <a:defRPr kumimoji="1" sz="4400">
                <a:solidFill>
                  <a:srgbClr val="FFC000"/>
                </a:solidFill>
                <a:latin typeface="Tahoma" panose="020B0604030504040204" pitchFamily="34" charset="0"/>
                <a:ea typeface="標楷體" panose="03000509000000000000" pitchFamily="65" charset="-120"/>
              </a:defRPr>
            </a:lvl4pPr>
            <a:lvl5pPr eaLnBrk="0" hangingPunct="0">
              <a:defRPr kumimoji="1" sz="4400">
                <a:solidFill>
                  <a:srgbClr val="FFC000"/>
                </a:solidFill>
                <a:latin typeface="Tahoma" panose="020B0604030504040204" pitchFamily="34" charset="0"/>
                <a:ea typeface="標楷體" panose="03000509000000000000" pitchFamily="65" charset="-120"/>
              </a:defRPr>
            </a:lvl5pPr>
            <a:lvl6pPr marL="4572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6pPr>
            <a:lvl7pPr marL="9144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7pPr>
            <a:lvl8pPr marL="13716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8pPr>
            <a:lvl9pPr marL="1828800" eaLnBrk="0" fontAlgn="base" hangingPunct="0">
              <a:spcBef>
                <a:spcPct val="0"/>
              </a:spcBef>
              <a:spcAft>
                <a:spcPct val="0"/>
              </a:spcAft>
              <a:defRPr kumimoji="1" sz="4400">
                <a:solidFill>
                  <a:srgbClr val="FFC000"/>
                </a:solidFill>
                <a:latin typeface="Tahoma" panose="020B0604030504040204" pitchFamily="34" charset="0"/>
                <a:ea typeface="標楷體" panose="03000509000000000000" pitchFamily="65" charset="-120"/>
              </a:defRPr>
            </a:lvl9pPr>
          </a:lstStyle>
          <a:p>
            <a:r>
              <a:rPr lang="zh-TW" altLang="en-US" sz="4000" b="1"/>
              <a:t>事故原因</a:t>
            </a:r>
            <a:r>
              <a:rPr lang="zh-TW" altLang="en-US" b="1"/>
              <a:t>：</a:t>
            </a:r>
            <a:r>
              <a:rPr lang="zh-TW" altLang="en-US" sz="4000" b="1"/>
              <a:t>海嘯預防準備不足</a:t>
            </a:r>
          </a:p>
        </p:txBody>
      </p:sp>
    </p:spTree>
    <p:extLst>
      <p:ext uri="{BB962C8B-B14F-4D97-AF65-F5344CB8AC3E}">
        <p14:creationId xmlns:p14="http://schemas.microsoft.com/office/powerpoint/2010/main" val="21356770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5"/>
          <p:cNvSpPr>
            <a:spLocks noGrp="1"/>
          </p:cNvSpPr>
          <p:nvPr>
            <p:ph type="sldNum" sz="quarter" idx="12"/>
          </p:nvPr>
        </p:nvSpPr>
        <p:spPr/>
        <p:txBody>
          <a:bodyPr/>
          <a:lstStyle/>
          <a:p>
            <a:pPr>
              <a:defRPr/>
            </a:pPr>
            <a:fld id="{FF466C01-4504-4FDA-BE23-95E273B52BB9}" type="slidenum">
              <a:rPr lang="zh-TW" altLang="en-US"/>
              <a:pPr>
                <a:defRPr/>
              </a:pPr>
              <a:t>47</a:t>
            </a:fld>
            <a:endParaRPr lang="en-US" altLang="zh-TW"/>
          </a:p>
        </p:txBody>
      </p:sp>
      <p:sp>
        <p:nvSpPr>
          <p:cNvPr id="44035" name="標題 1"/>
          <p:cNvSpPr>
            <a:spLocks noGrp="1"/>
          </p:cNvSpPr>
          <p:nvPr>
            <p:ph type="title" idx="4294967295"/>
          </p:nvPr>
        </p:nvSpPr>
        <p:spPr>
          <a:xfrm>
            <a:off x="2058988" y="260359"/>
            <a:ext cx="8151812" cy="785813"/>
          </a:xfrm>
        </p:spPr>
        <p:txBody>
          <a:bodyPr anchor="b"/>
          <a:lstStyle/>
          <a:p>
            <a:r>
              <a:rPr lang="zh-TW" altLang="en-US">
                <a:solidFill>
                  <a:schemeClr val="hlink"/>
                </a:solidFill>
                <a:latin typeface="微軟正黑體" pitchFamily="34" charset="-120"/>
                <a:ea typeface="微軟正黑體" pitchFamily="34" charset="-120"/>
              </a:rPr>
              <a:t>地震不是造成福島電廠事故的原因</a:t>
            </a:r>
          </a:p>
        </p:txBody>
      </p:sp>
      <p:sp>
        <p:nvSpPr>
          <p:cNvPr id="44036" name="投影片編號版面配置區 2"/>
          <p:cNvSpPr txBox="1">
            <a:spLocks noGrp="1"/>
          </p:cNvSpPr>
          <p:nvPr/>
        </p:nvSpPr>
        <p:spPr bwMode="auto">
          <a:xfrm>
            <a:off x="2136775" y="6356359"/>
            <a:ext cx="1981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en-US" altLang="zh-TW" sz="1400">
              <a:solidFill>
                <a:schemeClr val="tx2"/>
              </a:solidFill>
              <a:latin typeface="Arial" pitchFamily="34" charset="0"/>
            </a:endParaRPr>
          </a:p>
        </p:txBody>
      </p:sp>
      <p:sp>
        <p:nvSpPr>
          <p:cNvPr id="44037" name="內容版面配置區 3"/>
          <p:cNvSpPr>
            <a:spLocks noGrp="1"/>
          </p:cNvSpPr>
          <p:nvPr>
            <p:ph sz="quarter" idx="4294967295"/>
          </p:nvPr>
        </p:nvSpPr>
        <p:spPr>
          <a:xfrm>
            <a:off x="1919289" y="1052513"/>
            <a:ext cx="8424862" cy="5040312"/>
          </a:xfrm>
        </p:spPr>
        <p:txBody>
          <a:bodyPr>
            <a:normAutofit fontScale="92500" lnSpcReduction="10000"/>
          </a:bodyPr>
          <a:lstStyle/>
          <a:p>
            <a:pPr marL="273050" indent="-273050">
              <a:lnSpc>
                <a:spcPct val="125000"/>
              </a:lnSpc>
              <a:buClr>
                <a:srgbClr val="993300"/>
              </a:buClr>
            </a:pPr>
            <a:r>
              <a:rPr lang="zh-TW" altLang="en-US" sz="2400" b="1">
                <a:solidFill>
                  <a:srgbClr val="7030A0"/>
                </a:solidFill>
                <a:latin typeface="標楷體" pitchFamily="65" charset="-120"/>
              </a:rPr>
              <a:t>規模</a:t>
            </a:r>
            <a:r>
              <a:rPr lang="en-US" altLang="zh-TW" sz="2400" b="1">
                <a:solidFill>
                  <a:srgbClr val="7030A0"/>
                </a:solidFill>
                <a:latin typeface="標楷體" pitchFamily="65" charset="-120"/>
              </a:rPr>
              <a:t>9.0</a:t>
            </a:r>
            <a:r>
              <a:rPr lang="zh-TW" altLang="en-US" sz="2400" b="1">
                <a:solidFill>
                  <a:srgbClr val="7030A0"/>
                </a:solidFill>
                <a:latin typeface="標楷體" pitchFamily="65" charset="-120"/>
              </a:rPr>
              <a:t>地震已遠超過福島一廠之設計基準，但並未破壞設計安全系統功能 </a:t>
            </a:r>
            <a:r>
              <a:rPr lang="en-US" altLang="zh-TW" sz="2400" b="1">
                <a:solidFill>
                  <a:srgbClr val="7030A0"/>
                </a:solidFill>
                <a:latin typeface="標楷體" pitchFamily="65" charset="-120"/>
              </a:rPr>
              <a:t>--- </a:t>
            </a:r>
            <a:r>
              <a:rPr lang="zh-TW" altLang="en-US" sz="2400" b="1">
                <a:solidFill>
                  <a:srgbClr val="FF0000"/>
                </a:solidFill>
                <a:latin typeface="標楷體" pitchFamily="65" charset="-120"/>
              </a:rPr>
              <a:t>事故主因是海嘯防護不足</a:t>
            </a:r>
          </a:p>
          <a:p>
            <a:pPr marL="273050" indent="-273050">
              <a:lnSpc>
                <a:spcPct val="125000"/>
              </a:lnSpc>
              <a:buClr>
                <a:srgbClr val="993300"/>
              </a:buClr>
            </a:pPr>
            <a:r>
              <a:rPr lang="zh-TW" altLang="en-US" sz="2400" b="1">
                <a:solidFill>
                  <a:srgbClr val="7030A0"/>
                </a:solidFill>
                <a:latin typeface="標楷體" pitchFamily="65" charset="-120"/>
              </a:rPr>
              <a:t>日本過去三四十年未隨世界潮流從三哩島車諾比之後作安全改善，甚至認為</a:t>
            </a:r>
            <a:r>
              <a:rPr lang="en-US" altLang="zh-TW" sz="2400" b="1">
                <a:solidFill>
                  <a:srgbClr val="7030A0"/>
                </a:solidFill>
                <a:latin typeface="標楷體" pitchFamily="65" charset="-120"/>
              </a:rPr>
              <a:t>“</a:t>
            </a:r>
            <a:r>
              <a:rPr lang="zh-TW" altLang="en-US" sz="2400" b="1">
                <a:solidFill>
                  <a:srgbClr val="7030A0"/>
                </a:solidFill>
                <a:latin typeface="標楷體" pitchFamily="65" charset="-120"/>
              </a:rPr>
              <a:t>不會有嚴重事故發生</a:t>
            </a:r>
            <a:r>
              <a:rPr lang="en-US" altLang="zh-TW" sz="2400" b="1">
                <a:solidFill>
                  <a:srgbClr val="7030A0"/>
                </a:solidFill>
                <a:latin typeface="標楷體" pitchFamily="65" charset="-120"/>
              </a:rPr>
              <a:t>”</a:t>
            </a:r>
            <a:r>
              <a:rPr lang="zh-TW" altLang="en-US" sz="2400" b="1">
                <a:solidFill>
                  <a:srgbClr val="7030A0"/>
                </a:solidFill>
                <a:latin typeface="標楷體" pitchFamily="65" charset="-120"/>
              </a:rPr>
              <a:t>，車諾比事故後各國都在發展「嚴重事故指引」，唯獨日本未跟進，不只因而</a:t>
            </a:r>
            <a:r>
              <a:rPr lang="zh-TW" altLang="en-US" sz="2400" b="1">
                <a:solidFill>
                  <a:srgbClr val="FF0000"/>
                </a:solidFill>
                <a:latin typeface="標楷體" pitchFamily="65" charset="-120"/>
              </a:rPr>
              <a:t>喪失事故應變的能力</a:t>
            </a:r>
            <a:r>
              <a:rPr lang="zh-TW" altLang="en-US" sz="2400" b="1">
                <a:solidFill>
                  <a:srgbClr val="7030A0"/>
                </a:solidFill>
                <a:latin typeface="標楷體" pitchFamily="65" charset="-120"/>
              </a:rPr>
              <a:t>，也使運轉績效長期落在</a:t>
            </a:r>
            <a:r>
              <a:rPr lang="en-US" altLang="zh-TW" sz="2400" b="1">
                <a:solidFill>
                  <a:srgbClr val="7030A0"/>
                </a:solidFill>
                <a:latin typeface="標楷體" pitchFamily="65" charset="-120"/>
              </a:rPr>
              <a:t>“</a:t>
            </a:r>
            <a:r>
              <a:rPr lang="zh-TW" altLang="en-US" sz="2400" b="1">
                <a:solidFill>
                  <a:srgbClr val="7030A0"/>
                </a:solidFill>
                <a:latin typeface="標楷體" pitchFamily="65" charset="-120"/>
              </a:rPr>
              <a:t>後段班</a:t>
            </a:r>
            <a:r>
              <a:rPr lang="en-US" altLang="zh-TW" sz="2400" b="1">
                <a:solidFill>
                  <a:srgbClr val="7030A0"/>
                </a:solidFill>
                <a:latin typeface="標楷體" pitchFamily="65" charset="-120"/>
              </a:rPr>
              <a:t>”</a:t>
            </a:r>
          </a:p>
          <a:p>
            <a:pPr marL="273050" indent="-273050">
              <a:lnSpc>
                <a:spcPct val="125000"/>
              </a:lnSpc>
              <a:buClr>
                <a:srgbClr val="993300"/>
              </a:buClr>
            </a:pPr>
            <a:r>
              <a:rPr lang="zh-TW" altLang="en-US" sz="2400" b="1">
                <a:solidFill>
                  <a:srgbClr val="7030A0"/>
                </a:solidFill>
                <a:latin typeface="標楷體" pitchFamily="65" charset="-120"/>
              </a:rPr>
              <a:t>日本由上而下的管理文化，對長官意見不敢質疑，固守成規，團隊精神至上 </a:t>
            </a:r>
            <a:r>
              <a:rPr lang="en-US" altLang="zh-TW" sz="2400" b="1">
                <a:solidFill>
                  <a:srgbClr val="7030A0"/>
                </a:solidFill>
                <a:latin typeface="標楷體" pitchFamily="65" charset="-120"/>
              </a:rPr>
              <a:t>--- </a:t>
            </a:r>
            <a:r>
              <a:rPr lang="zh-TW" altLang="en-US" sz="2400" b="1">
                <a:solidFill>
                  <a:srgbClr val="7030A0"/>
                </a:solidFill>
                <a:latin typeface="標楷體" pitchFamily="65" charset="-120"/>
              </a:rPr>
              <a:t>不同於西方推行之</a:t>
            </a:r>
            <a:r>
              <a:rPr lang="zh-TW" altLang="en-US" sz="2400" b="1">
                <a:solidFill>
                  <a:srgbClr val="FF0000"/>
                </a:solidFill>
                <a:latin typeface="標楷體" pitchFamily="65" charset="-120"/>
              </a:rPr>
              <a:t>核安文化</a:t>
            </a:r>
          </a:p>
          <a:p>
            <a:pPr marL="273050" indent="-273050">
              <a:lnSpc>
                <a:spcPct val="125000"/>
              </a:lnSpc>
              <a:buClr>
                <a:srgbClr val="993300"/>
              </a:buClr>
            </a:pPr>
            <a:r>
              <a:rPr lang="zh-TW" altLang="en-US" sz="2400" b="1">
                <a:solidFill>
                  <a:srgbClr val="7030A0"/>
                </a:solidFill>
                <a:latin typeface="標楷體" pitchFamily="65" charset="-120"/>
              </a:rPr>
              <a:t>安全管制機關隸屬於能源開發機關</a:t>
            </a:r>
            <a:r>
              <a:rPr lang="en-US" altLang="zh-TW" sz="2400" b="1">
                <a:solidFill>
                  <a:srgbClr val="7030A0"/>
                </a:solidFill>
                <a:latin typeface="標楷體" pitchFamily="65" charset="-120"/>
              </a:rPr>
              <a:t>“</a:t>
            </a:r>
            <a:r>
              <a:rPr lang="zh-TW" altLang="en-US" sz="2400" b="1">
                <a:solidFill>
                  <a:srgbClr val="7030A0"/>
                </a:solidFill>
                <a:latin typeface="標楷體" pitchFamily="65" charset="-120"/>
              </a:rPr>
              <a:t>經產省</a:t>
            </a:r>
            <a:r>
              <a:rPr lang="en-US" altLang="zh-TW" sz="2400" b="1">
                <a:solidFill>
                  <a:srgbClr val="7030A0"/>
                </a:solidFill>
                <a:latin typeface="標楷體" pitchFamily="65" charset="-120"/>
              </a:rPr>
              <a:t>”</a:t>
            </a:r>
            <a:r>
              <a:rPr lang="zh-TW" altLang="en-US" sz="2400" b="1">
                <a:solidFill>
                  <a:srgbClr val="7030A0"/>
                </a:solidFill>
                <a:latin typeface="標楷體" pitchFamily="65" charset="-120"/>
              </a:rPr>
              <a:t>，且不夠專業，無法發揮</a:t>
            </a:r>
            <a:r>
              <a:rPr lang="zh-TW" altLang="en-US" sz="2400" b="1">
                <a:solidFill>
                  <a:srgbClr val="FF0000"/>
                </a:solidFill>
                <a:latin typeface="標楷體" pitchFamily="65" charset="-120"/>
              </a:rPr>
              <a:t>管制監督效能</a:t>
            </a:r>
          </a:p>
          <a:p>
            <a:pPr marL="273050" indent="-273050">
              <a:lnSpc>
                <a:spcPct val="125000"/>
              </a:lnSpc>
              <a:buClr>
                <a:srgbClr val="993300"/>
              </a:buClr>
            </a:pPr>
            <a:r>
              <a:rPr lang="zh-TW" altLang="en-US" sz="2400" b="1">
                <a:solidFill>
                  <a:srgbClr val="7030A0"/>
                </a:solidFill>
                <a:latin typeface="標楷體" pitchFamily="65" charset="-120"/>
              </a:rPr>
              <a:t>事故當時日本政府和東電公司</a:t>
            </a:r>
            <a:r>
              <a:rPr lang="zh-TW" altLang="en-US" sz="2400" b="1">
                <a:solidFill>
                  <a:srgbClr val="FF0000"/>
                </a:solidFill>
                <a:latin typeface="標楷體" pitchFamily="65" charset="-120"/>
              </a:rPr>
              <a:t>應變</a:t>
            </a:r>
            <a:r>
              <a:rPr lang="zh-TW" altLang="en-US" sz="2400" b="1">
                <a:solidFill>
                  <a:srgbClr val="7030A0"/>
                </a:solidFill>
                <a:latin typeface="標楷體" pitchFamily="65" charset="-120"/>
              </a:rPr>
              <a:t>體制和</a:t>
            </a:r>
            <a:r>
              <a:rPr lang="zh-TW" altLang="en-US" sz="2400" b="1">
                <a:solidFill>
                  <a:srgbClr val="FF0000"/>
                </a:solidFill>
                <a:latin typeface="標楷體" pitchFamily="65" charset="-120"/>
              </a:rPr>
              <a:t>指揮系統紊亂</a:t>
            </a:r>
          </a:p>
          <a:p>
            <a:pPr marL="273050" indent="-273050">
              <a:lnSpc>
                <a:spcPct val="125000"/>
              </a:lnSpc>
              <a:buNone/>
            </a:pPr>
            <a:endParaRPr lang="zh-TW" altLang="en-US" sz="2400" b="1">
              <a:solidFill>
                <a:srgbClr val="7030A0"/>
              </a:solidFill>
              <a:latin typeface="標楷體" pitchFamily="65" charset="-120"/>
            </a:endParaRPr>
          </a:p>
        </p:txBody>
      </p:sp>
      <p:pic>
        <p:nvPicPr>
          <p:cNvPr id="10" name="圖片 9" descr="201207062460081.1.jpg"/>
          <p:cNvPicPr>
            <a:picLocks noChangeAspect="1"/>
          </p:cNvPicPr>
          <p:nvPr/>
        </p:nvPicPr>
        <p:blipFill>
          <a:blip r:embed="rId3" cstate="print"/>
          <a:srcRect t="-3048" b="71195"/>
          <a:stretch>
            <a:fillRect/>
          </a:stretch>
        </p:blipFill>
        <p:spPr>
          <a:xfrm>
            <a:off x="2626989" y="3095021"/>
            <a:ext cx="7020272" cy="10801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8486" name="AutoShape 6"/>
          <p:cNvSpPr>
            <a:spLocks noChangeArrowheads="1"/>
          </p:cNvSpPr>
          <p:nvPr/>
        </p:nvSpPr>
        <p:spPr bwMode="auto">
          <a:xfrm>
            <a:off x="1631950" y="5441950"/>
            <a:ext cx="539750" cy="971550"/>
          </a:xfrm>
          <a:custGeom>
            <a:avLst/>
            <a:gdLst>
              <a:gd name="T0" fmla="*/ 404813 w 21600"/>
              <a:gd name="T1" fmla="*/ 0 h 21600"/>
              <a:gd name="T2" fmla="*/ 0 w 21600"/>
              <a:gd name="T3" fmla="*/ 485775 h 21600"/>
              <a:gd name="T4" fmla="*/ 404813 w 21600"/>
              <a:gd name="T5" fmla="*/ 971550 h 21600"/>
              <a:gd name="T6" fmla="*/ 539750 w 21600"/>
              <a:gd name="T7" fmla="*/ 4857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FFFF00"/>
              </a:gs>
              <a:gs pos="100000">
                <a:srgbClr val="FF0000"/>
              </a:gs>
            </a:gsLst>
            <a:lin ang="0" scaled="1"/>
          </a:gradFill>
          <a:ln w="9525">
            <a:solidFill>
              <a:srgbClr val="CCFFFF"/>
            </a:solidFill>
            <a:miter lim="800000"/>
            <a:headEnd/>
            <a:tailEnd/>
          </a:ln>
          <a:effectLst>
            <a:prstShdw prst="shdw17" dist="17961" dir="2700000">
              <a:srgbClr val="7A9999"/>
            </a:prstShdw>
          </a:effectLst>
        </p:spPr>
        <p:txBody>
          <a:bodyPr wrap="none" anchor="ctr"/>
          <a:lstStyle/>
          <a:p>
            <a:endParaRPr lang="zh-TW" altLang="en-US"/>
          </a:p>
        </p:txBody>
      </p:sp>
      <p:sp>
        <p:nvSpPr>
          <p:cNvPr id="148487" name="Text Box 7"/>
          <p:cNvSpPr txBox="1">
            <a:spLocks noChangeArrowheads="1"/>
          </p:cNvSpPr>
          <p:nvPr/>
        </p:nvSpPr>
        <p:spPr bwMode="auto">
          <a:xfrm>
            <a:off x="2208218" y="5445134"/>
            <a:ext cx="8351837" cy="108426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buFontTx/>
              <a:buChar char="•"/>
            </a:pPr>
            <a:r>
              <a:rPr lang="en-US" altLang="zh-TW" sz="2600" b="1">
                <a:solidFill>
                  <a:srgbClr val="FF0000"/>
                </a:solidFill>
                <a:latin typeface="Times New Roman" pitchFamily="18" charset="0"/>
                <a:ea typeface="標楷體" pitchFamily="65" charset="-120"/>
              </a:rPr>
              <a:t>IAEA</a:t>
            </a:r>
            <a:r>
              <a:rPr lang="zh-TW" altLang="en-US" sz="2600" b="1">
                <a:solidFill>
                  <a:srgbClr val="FF0000"/>
                </a:solidFill>
                <a:latin typeface="Times New Roman" pitchFamily="18" charset="0"/>
                <a:ea typeface="標楷體" pitchFamily="65" charset="-120"/>
              </a:rPr>
              <a:t>的調查結論：福島事故</a:t>
            </a:r>
            <a:r>
              <a:rPr lang="en-US" altLang="zh-TW" sz="2600" b="1">
                <a:solidFill>
                  <a:srgbClr val="FF0000"/>
                </a:solidFill>
                <a:latin typeface="標楷體" pitchFamily="65" charset="-120"/>
                <a:ea typeface="標楷體" pitchFamily="65" charset="-120"/>
              </a:rPr>
              <a:t>“</a:t>
            </a:r>
            <a:r>
              <a:rPr lang="zh-TW" altLang="en-US" sz="2600" b="1">
                <a:solidFill>
                  <a:srgbClr val="FF0000"/>
                </a:solidFill>
                <a:latin typeface="Tahoma" pitchFamily="34" charset="0"/>
                <a:ea typeface="標楷體" pitchFamily="65" charset="-120"/>
              </a:rPr>
              <a:t>不是不可避免的</a:t>
            </a:r>
            <a:r>
              <a:rPr lang="en-US" altLang="zh-TW" sz="2600" b="1">
                <a:solidFill>
                  <a:srgbClr val="FF0000"/>
                </a:solidFill>
                <a:latin typeface="標楷體" pitchFamily="65" charset="-120"/>
                <a:ea typeface="標楷體" pitchFamily="65" charset="-120"/>
              </a:rPr>
              <a:t>”</a:t>
            </a:r>
            <a:endParaRPr lang="en-US" altLang="zh-TW" sz="2600" b="1">
              <a:solidFill>
                <a:srgbClr val="FF0000"/>
              </a:solidFill>
              <a:latin typeface="Tahoma" pitchFamily="34" charset="0"/>
              <a:ea typeface="標楷體" pitchFamily="65" charset="-120"/>
            </a:endParaRPr>
          </a:p>
          <a:p>
            <a:pPr eaLnBrk="1" hangingPunct="1">
              <a:spcBef>
                <a:spcPct val="50000"/>
              </a:spcBef>
              <a:buFontTx/>
              <a:buChar char="•"/>
            </a:pPr>
            <a:r>
              <a:rPr lang="zh-TW" altLang="en-US" sz="2600" b="1">
                <a:solidFill>
                  <a:srgbClr val="FF0000"/>
                </a:solidFill>
                <a:latin typeface="Tahoma" pitchFamily="34" charset="0"/>
                <a:ea typeface="標楷體" pitchFamily="65" charset="-120"/>
              </a:rPr>
              <a:t>日本國會調查報告：福島事故</a:t>
            </a:r>
            <a:r>
              <a:rPr lang="zh-TW" altLang="en-US" sz="2600" b="1">
                <a:solidFill>
                  <a:srgbClr val="FF0000"/>
                </a:solidFill>
                <a:latin typeface="標楷體" pitchFamily="65" charset="-120"/>
                <a:ea typeface="標楷體" pitchFamily="65" charset="-120"/>
              </a:rPr>
              <a:t>是</a:t>
            </a:r>
            <a:r>
              <a:rPr lang="en-US" altLang="zh-TW" sz="2600" b="1">
                <a:solidFill>
                  <a:srgbClr val="FF0000"/>
                </a:solidFill>
                <a:latin typeface="標楷體" pitchFamily="65" charset="-120"/>
                <a:ea typeface="標楷體" pitchFamily="65" charset="-120"/>
              </a:rPr>
              <a:t>“Made in Japan”</a:t>
            </a:r>
            <a:endParaRPr lang="zh-TW" altLang="en-US" sz="2600" b="1">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520706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8487"/>
                                        </p:tgtEl>
                                        <p:attrNameLst>
                                          <p:attrName>style.visibility</p:attrName>
                                        </p:attrNameLst>
                                      </p:cBhvr>
                                      <p:to>
                                        <p:strVal val="visible"/>
                                      </p:to>
                                    </p:set>
                                    <p:animEffect transition="in" filter="blinds(horizontal)">
                                      <p:cBhvr>
                                        <p:cTn id="7" dur="1000"/>
                                        <p:tgtEl>
                                          <p:spTgt spid="14848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8486"/>
                                        </p:tgtEl>
                                        <p:attrNameLst>
                                          <p:attrName>style.visibility</p:attrName>
                                        </p:attrNameLst>
                                      </p:cBhvr>
                                      <p:to>
                                        <p:strVal val="visible"/>
                                      </p:to>
                                    </p:set>
                                    <p:animEffect transition="in" filter="blinds(horizontal)">
                                      <p:cBhvr>
                                        <p:cTn id="10" dur="1000"/>
                                        <p:tgtEl>
                                          <p:spTgt spid="14848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6" grpId="0" animBg="1"/>
      <p:bldP spid="14848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投影片編號版面配置區 5"/>
          <p:cNvSpPr>
            <a:spLocks noGrp="1"/>
          </p:cNvSpPr>
          <p:nvPr>
            <p:ph type="sldNum" sz="quarter" idx="12"/>
          </p:nvPr>
        </p:nvSpPr>
        <p:spPr/>
        <p:txBody>
          <a:bodyPr/>
          <a:lstStyle/>
          <a:p>
            <a:pPr>
              <a:defRPr/>
            </a:pPr>
            <a:fld id="{461C406F-A99A-4B83-A3F9-0F9719DBEFC3}" type="slidenum">
              <a:rPr lang="zh-TW" altLang="en-US"/>
              <a:pPr>
                <a:defRPr/>
              </a:pPr>
              <a:t>48</a:t>
            </a:fld>
            <a:endParaRPr lang="en-US" altLang="zh-TW"/>
          </a:p>
        </p:txBody>
      </p:sp>
      <p:sp>
        <p:nvSpPr>
          <p:cNvPr id="45059" name="Rectangle 2"/>
          <p:cNvSpPr>
            <a:spLocks noGrp="1"/>
          </p:cNvSpPr>
          <p:nvPr>
            <p:ph type="title" idx="4294967295"/>
          </p:nvPr>
        </p:nvSpPr>
        <p:spPr>
          <a:xfrm>
            <a:off x="2078038" y="417513"/>
            <a:ext cx="8132762" cy="785812"/>
          </a:xfrm>
        </p:spPr>
        <p:txBody>
          <a:bodyPr/>
          <a:lstStyle/>
          <a:p>
            <a:r>
              <a:rPr lang="zh-TW" altLang="en-US">
                <a:solidFill>
                  <a:schemeClr val="hlink"/>
                </a:solidFill>
                <a:latin typeface="標楷體" pitchFamily="65" charset="-120"/>
              </a:rPr>
              <a:t>核電廠安全防護總體檢</a:t>
            </a:r>
          </a:p>
        </p:txBody>
      </p:sp>
      <p:graphicFrame>
        <p:nvGraphicFramePr>
          <p:cNvPr id="203779" name="Group 3"/>
          <p:cNvGraphicFramePr>
            <a:graphicFrameLocks noGrp="1"/>
          </p:cNvGraphicFramePr>
          <p:nvPr>
            <p:extLst>
              <p:ext uri="{D42A27DB-BD31-4B8C-83A1-F6EECF244321}">
                <p14:modId xmlns:p14="http://schemas.microsoft.com/office/powerpoint/2010/main" val="1531175001"/>
              </p:ext>
            </p:extLst>
          </p:nvPr>
        </p:nvGraphicFramePr>
        <p:xfrm>
          <a:off x="1847850" y="1773244"/>
          <a:ext cx="7056438" cy="4468813"/>
        </p:xfrm>
        <a:graphic>
          <a:graphicData uri="http://schemas.openxmlformats.org/drawingml/2006/table">
            <a:tbl>
              <a:tblPr/>
              <a:tblGrid>
                <a:gridCol w="792163">
                  <a:extLst>
                    <a:ext uri="{9D8B030D-6E8A-4147-A177-3AD203B41FA5}">
                      <a16:colId xmlns:a16="http://schemas.microsoft.com/office/drawing/2014/main" val="20000"/>
                    </a:ext>
                  </a:extLst>
                </a:gridCol>
                <a:gridCol w="2376487">
                  <a:extLst>
                    <a:ext uri="{9D8B030D-6E8A-4147-A177-3AD203B41FA5}">
                      <a16:colId xmlns:a16="http://schemas.microsoft.com/office/drawing/2014/main" val="20001"/>
                    </a:ext>
                  </a:extLst>
                </a:gridCol>
                <a:gridCol w="1366838">
                  <a:extLst>
                    <a:ext uri="{9D8B030D-6E8A-4147-A177-3AD203B41FA5}">
                      <a16:colId xmlns:a16="http://schemas.microsoft.com/office/drawing/2014/main" val="20002"/>
                    </a:ext>
                  </a:extLst>
                </a:gridCol>
                <a:gridCol w="2520950">
                  <a:extLst>
                    <a:ext uri="{9D8B030D-6E8A-4147-A177-3AD203B41FA5}">
                      <a16:colId xmlns:a16="http://schemas.microsoft.com/office/drawing/2014/main" val="20003"/>
                    </a:ext>
                  </a:extLst>
                </a:gridCol>
              </a:tblGrid>
              <a:tr h="548718">
                <a:tc gridSpan="2">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dirty="0" smtClean="0">
                          <a:ln>
                            <a:noFill/>
                          </a:ln>
                          <a:solidFill>
                            <a:schemeClr val="tx1"/>
                          </a:solidFill>
                          <a:effectLst/>
                          <a:latin typeface="Calibri" pitchFamily="34" charset="0"/>
                          <a:ea typeface="新細明體" pitchFamily="18" charset="-120"/>
                        </a:rPr>
                        <a:t>比較項目</a:t>
                      </a:r>
                      <a:endParaRPr kumimoji="0" lang="en-US" altLang="zh-TW" sz="1800" b="1" i="0" u="none" strike="noStrike" cap="none" normalizeH="0" baseline="0" dirty="0" smtClean="0">
                        <a:ln>
                          <a:noFill/>
                        </a:ln>
                        <a:solidFill>
                          <a:schemeClr val="tx1"/>
                        </a:solidFill>
                        <a:effectLst/>
                        <a:latin typeface="Calibri" pitchFamily="34" charset="0"/>
                        <a:ea typeface="新細明體" pitchFamily="18" charset="-120"/>
                      </a:endParaRP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dirty="0" smtClean="0">
                          <a:ln>
                            <a:noFill/>
                          </a:ln>
                          <a:solidFill>
                            <a:schemeClr val="tx1"/>
                          </a:solidFill>
                          <a:effectLst/>
                          <a:latin typeface="Calibri" pitchFamily="34" charset="0"/>
                          <a:ea typeface="新細明體" pitchFamily="18" charset="-120"/>
                        </a:rPr>
                        <a:t>日本</a:t>
                      </a:r>
                      <a:endParaRPr kumimoji="0" lang="en-US" altLang="zh-TW" sz="1800" b="1" i="0" u="none" strike="noStrike" cap="none" normalizeH="0" baseline="0" dirty="0" smtClean="0">
                        <a:ln>
                          <a:noFill/>
                        </a:ln>
                        <a:solidFill>
                          <a:schemeClr val="tx1"/>
                        </a:solidFill>
                        <a:effectLst/>
                        <a:latin typeface="Calibri" pitchFamily="34" charset="0"/>
                        <a:ea typeface="新細明體" pitchFamily="18" charset="-120"/>
                      </a:endParaRPr>
                    </a:p>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dirty="0" smtClean="0">
                          <a:ln>
                            <a:noFill/>
                          </a:ln>
                          <a:solidFill>
                            <a:schemeClr val="tx1"/>
                          </a:solidFill>
                          <a:effectLst/>
                          <a:latin typeface="Calibri" pitchFamily="34" charset="0"/>
                          <a:ea typeface="新細明體" pitchFamily="18" charset="-120"/>
                        </a:rPr>
                        <a:t>福島一廠</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solidFill>
                      <a:srgbClr val="EFE62D"/>
                    </a:solid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chemeClr val="tx1"/>
                          </a:solidFill>
                          <a:effectLst/>
                          <a:latin typeface="Calibri" pitchFamily="34" charset="0"/>
                          <a:ea typeface="新細明體" pitchFamily="18" charset="-120"/>
                        </a:rPr>
                        <a:t>台灣核電廠</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solidFill>
                      <a:srgbClr val="66FF66"/>
                    </a:solidFill>
                  </a:tcPr>
                </a:tc>
                <a:extLst>
                  <a:ext uri="{0D108BD9-81ED-4DB2-BD59-A6C34878D82A}">
                    <a16:rowId xmlns:a16="http://schemas.microsoft.com/office/drawing/2014/main" val="10000"/>
                  </a:ext>
                </a:extLst>
              </a:tr>
              <a:tr h="473142">
                <a:tc gridSpan="2">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防海嘯設計水位高度</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n-US" altLang="zh-TW" sz="1800" b="1" i="0" u="none" strike="noStrike" cap="none" normalizeH="0" baseline="0" smtClean="0">
                          <a:ln>
                            <a:noFill/>
                          </a:ln>
                          <a:solidFill>
                            <a:srgbClr val="800000"/>
                          </a:solidFill>
                          <a:effectLst/>
                          <a:latin typeface="Calibri" pitchFamily="34" charset="0"/>
                          <a:ea typeface="新細明體" pitchFamily="18" charset="-120"/>
                        </a:rPr>
                        <a:t>5~7</a:t>
                      </a:r>
                      <a:r>
                        <a:rPr kumimoji="0" lang="zh-TW" altLang="en-US" sz="1800" b="1" i="0" u="none" strike="noStrike" cap="none" normalizeH="0" baseline="0" smtClean="0">
                          <a:ln>
                            <a:noFill/>
                          </a:ln>
                          <a:solidFill>
                            <a:srgbClr val="800000"/>
                          </a:solidFill>
                          <a:effectLst/>
                          <a:latin typeface="Calibri" pitchFamily="34" charset="0"/>
                          <a:ea typeface="新細明體" pitchFamily="18" charset="-120"/>
                        </a:rPr>
                        <a:t>公尺</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solidFill>
                      <a:srgbClr val="EFE62D"/>
                    </a:solid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en-US" altLang="zh-TW" sz="1800" b="1" i="0" u="none" strike="noStrike" cap="none" normalizeH="0" baseline="0" smtClean="0">
                          <a:ln>
                            <a:noFill/>
                          </a:ln>
                          <a:solidFill>
                            <a:srgbClr val="000099"/>
                          </a:solidFill>
                          <a:effectLst/>
                          <a:latin typeface="Calibri" pitchFamily="34" charset="0"/>
                          <a:ea typeface="新細明體" pitchFamily="18" charset="-120"/>
                        </a:rPr>
                        <a:t>12~15</a:t>
                      </a: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公尺</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solidFill>
                      <a:srgbClr val="66FF66"/>
                    </a:solidFill>
                  </a:tcPr>
                </a:tc>
                <a:extLst>
                  <a:ext uri="{0D108BD9-81ED-4DB2-BD59-A6C34878D82A}">
                    <a16:rowId xmlns:a16="http://schemas.microsoft.com/office/drawing/2014/main" val="10001"/>
                  </a:ext>
                </a:extLst>
              </a:tr>
              <a:tr h="539826">
                <a:tc gridSpan="2">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緊要海水泵</a:t>
                      </a:r>
                      <a:r>
                        <a:rPr kumimoji="0" lang="en-US" altLang="zh-TW" sz="1800" b="1" i="0" u="none" strike="noStrike" cap="none" normalizeH="0" baseline="0" smtClean="0">
                          <a:ln>
                            <a:noFill/>
                          </a:ln>
                          <a:solidFill>
                            <a:srgbClr val="000099"/>
                          </a:solidFill>
                          <a:effectLst/>
                          <a:latin typeface="Calibri" pitchFamily="34" charset="0"/>
                          <a:ea typeface="新細明體" pitchFamily="18" charset="-120"/>
                        </a:rPr>
                        <a:t>(</a:t>
                      </a: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提供最終熱沉</a:t>
                      </a:r>
                      <a:r>
                        <a:rPr kumimoji="0" lang="en-US" altLang="zh-TW" sz="1800" b="1" i="0" u="none" strike="noStrike" cap="none" normalizeH="0" baseline="0" smtClean="0">
                          <a:ln>
                            <a:noFill/>
                          </a:ln>
                          <a:solidFill>
                            <a:srgbClr val="000099"/>
                          </a:solidFill>
                          <a:effectLst/>
                          <a:latin typeface="Calibri" pitchFamily="34" charset="0"/>
                          <a:ea typeface="新細明體" pitchFamily="18" charset="-120"/>
                        </a:rPr>
                        <a:t>)</a:t>
                      </a:r>
                      <a:endParaRPr kumimoji="0" lang="zh-TW" altLang="zh-TW" sz="1800" b="1" i="0" u="none" strike="noStrike" cap="none" normalizeH="0" baseline="0" smtClean="0">
                        <a:ln>
                          <a:noFill/>
                        </a:ln>
                        <a:solidFill>
                          <a:srgbClr val="000099"/>
                        </a:solidFill>
                        <a:effectLst/>
                        <a:latin typeface="Calibri" pitchFamily="34" charset="0"/>
                        <a:ea typeface="新細明體" pitchFamily="18" charset="-120"/>
                      </a:endParaRP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800000"/>
                          </a:solidFill>
                          <a:effectLst/>
                          <a:latin typeface="Calibri" pitchFamily="34" charset="0"/>
                          <a:ea typeface="新細明體" pitchFamily="18" charset="-120"/>
                        </a:rPr>
                        <a:t>裸露在外</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solidFill>
                      <a:srgbClr val="EFE62D"/>
                    </a:solid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鋼筋混凝土建築保護</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solidFill>
                      <a:srgbClr val="66FF66"/>
                    </a:solidFill>
                  </a:tcPr>
                </a:tc>
                <a:extLst>
                  <a:ext uri="{0D108BD9-81ED-4DB2-BD59-A6C34878D82A}">
                    <a16:rowId xmlns:a16="http://schemas.microsoft.com/office/drawing/2014/main" val="10002"/>
                  </a:ext>
                </a:extLst>
              </a:tr>
              <a:tr h="697012">
                <a:tc gridSpan="2">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緊急柴油發電機</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800000"/>
                          </a:solidFill>
                          <a:effectLst/>
                          <a:latin typeface="Calibri" pitchFamily="34" charset="0"/>
                          <a:ea typeface="新細明體" pitchFamily="18" charset="-120"/>
                        </a:rPr>
                        <a:t>在地下層</a:t>
                      </a:r>
                      <a:endParaRPr kumimoji="0" lang="en-US" altLang="zh-TW" sz="1800" b="1" i="0" u="none" strike="noStrike" cap="none" normalizeH="0" baseline="0" smtClean="0">
                        <a:ln>
                          <a:noFill/>
                        </a:ln>
                        <a:solidFill>
                          <a:srgbClr val="800000"/>
                        </a:solidFill>
                        <a:effectLst/>
                        <a:latin typeface="Calibri" pitchFamily="34" charset="0"/>
                        <a:ea typeface="新細明體" pitchFamily="18" charset="-120"/>
                      </a:endParaRPr>
                    </a:p>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800000"/>
                          </a:solidFill>
                          <a:effectLst/>
                          <a:latin typeface="Calibri" pitchFamily="34" charset="0"/>
                          <a:ea typeface="新細明體" pitchFamily="18" charset="-120"/>
                        </a:rPr>
                        <a:t>容易被淹沒</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solidFill>
                      <a:srgbClr val="EFE62D"/>
                    </a:solid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每部機組各</a:t>
                      </a:r>
                      <a:r>
                        <a:rPr kumimoji="0" lang="en-US" altLang="zh-TW" sz="1800" b="1" i="0" u="none" strike="noStrike" cap="none" normalizeH="0" baseline="0" smtClean="0">
                          <a:ln>
                            <a:noFill/>
                          </a:ln>
                          <a:solidFill>
                            <a:srgbClr val="000099"/>
                          </a:solidFill>
                          <a:effectLst/>
                          <a:latin typeface="Calibri" pitchFamily="34" charset="0"/>
                          <a:ea typeface="新細明體" pitchFamily="18" charset="-120"/>
                        </a:rPr>
                        <a:t>2</a:t>
                      </a: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部</a:t>
                      </a:r>
                    </a:p>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共</a:t>
                      </a:r>
                      <a:r>
                        <a:rPr kumimoji="0" lang="en-US" altLang="zh-TW" sz="1800" b="1" i="0" u="none" strike="noStrike" cap="none" normalizeH="0" baseline="0" smtClean="0">
                          <a:ln>
                            <a:noFill/>
                          </a:ln>
                          <a:solidFill>
                            <a:srgbClr val="000099"/>
                          </a:solidFill>
                          <a:effectLst/>
                          <a:latin typeface="Calibri" pitchFamily="34" charset="0"/>
                          <a:ea typeface="新細明體" pitchFamily="18" charset="-120"/>
                        </a:rPr>
                        <a:t>4</a:t>
                      </a: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部在地面層</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solidFill>
                      <a:srgbClr val="66FF66"/>
                    </a:solidFill>
                  </a:tcPr>
                </a:tc>
                <a:extLst>
                  <a:ext uri="{0D108BD9-81ED-4DB2-BD59-A6C34878D82A}">
                    <a16:rowId xmlns:a16="http://schemas.microsoft.com/office/drawing/2014/main" val="10003"/>
                  </a:ext>
                </a:extLst>
              </a:tr>
              <a:tr h="697012">
                <a:tc rowSpan="2">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後備</a:t>
                      </a:r>
                      <a:endParaRPr kumimoji="0" lang="en-US" altLang="zh-TW" sz="1800" b="1" i="0" u="none" strike="noStrike" cap="none" normalizeH="0" baseline="0" smtClean="0">
                        <a:ln>
                          <a:noFill/>
                        </a:ln>
                        <a:solidFill>
                          <a:srgbClr val="000099"/>
                        </a:solidFill>
                        <a:effectLst/>
                        <a:latin typeface="Calibri" pitchFamily="34" charset="0"/>
                        <a:ea typeface="新細明體" pitchFamily="18" charset="-120"/>
                      </a:endParaRPr>
                    </a:p>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電源</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氣冷式緊急柴油發電機</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800000"/>
                          </a:solidFill>
                          <a:effectLst/>
                          <a:latin typeface="Calibri" pitchFamily="34" charset="0"/>
                          <a:ea typeface="新細明體" pitchFamily="18" charset="-120"/>
                        </a:rPr>
                        <a:t>無</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solidFill>
                      <a:srgbClr val="EFE62D"/>
                    </a:solid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配備</a:t>
                      </a:r>
                      <a:r>
                        <a:rPr kumimoji="0" lang="en-US" altLang="zh-TW" sz="1800" b="1" i="0" u="none" strike="noStrike" cap="none" normalizeH="0" baseline="0" smtClean="0">
                          <a:ln>
                            <a:noFill/>
                          </a:ln>
                          <a:solidFill>
                            <a:srgbClr val="000099"/>
                          </a:solidFill>
                          <a:effectLst/>
                          <a:latin typeface="Calibri" pitchFamily="34" charset="0"/>
                          <a:ea typeface="新細明體" pitchFamily="18" charset="-120"/>
                        </a:rPr>
                        <a:t>1</a:t>
                      </a: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部</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solidFill>
                      <a:srgbClr val="66FF66"/>
                    </a:solidFill>
                  </a:tcPr>
                </a:tc>
                <a:extLst>
                  <a:ext uri="{0D108BD9-81ED-4DB2-BD59-A6C34878D82A}">
                    <a16:rowId xmlns:a16="http://schemas.microsoft.com/office/drawing/2014/main" val="10004"/>
                  </a:ext>
                </a:extLst>
              </a:tr>
              <a:tr h="816091">
                <a:tc vMerge="1">
                  <a:txBody>
                    <a:bodyPr/>
                    <a:lstStyle/>
                    <a:p>
                      <a:endParaRPr lang="zh-TW" altLang="en-US"/>
                    </a:p>
                  </a:txBody>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氣冷式氣渦輪發電機</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800000"/>
                          </a:solidFill>
                          <a:effectLst/>
                          <a:latin typeface="Calibri" pitchFamily="34" charset="0"/>
                          <a:ea typeface="新細明體" pitchFamily="18" charset="-120"/>
                        </a:rPr>
                        <a:t>無</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solidFill>
                      <a:srgbClr val="EFE62D"/>
                    </a:solid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配備</a:t>
                      </a:r>
                      <a:r>
                        <a:rPr kumimoji="0" lang="en-US" altLang="zh-TW" sz="1800" b="1" i="0" u="none" strike="noStrike" cap="none" normalizeH="0" baseline="0" smtClean="0">
                          <a:ln>
                            <a:noFill/>
                          </a:ln>
                          <a:solidFill>
                            <a:srgbClr val="000099"/>
                          </a:solidFill>
                          <a:effectLst/>
                          <a:latin typeface="Calibri" pitchFamily="34" charset="0"/>
                          <a:ea typeface="新細明體" pitchFamily="18" charset="-120"/>
                        </a:rPr>
                        <a:t>2</a:t>
                      </a: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部</a:t>
                      </a:r>
                      <a:r>
                        <a:rPr kumimoji="0" lang="en-US" altLang="zh-TW" sz="1800" b="1" i="0" u="none" strike="noStrike" cap="none" normalizeH="0" baseline="0" smtClean="0">
                          <a:ln>
                            <a:noFill/>
                          </a:ln>
                          <a:solidFill>
                            <a:srgbClr val="000099"/>
                          </a:solidFill>
                          <a:effectLst/>
                          <a:latin typeface="Calibri" pitchFamily="34" charset="0"/>
                          <a:ea typeface="新細明體" pitchFamily="18" charset="-120"/>
                        </a:rPr>
                        <a:t/>
                      </a:r>
                      <a:br>
                        <a:rPr kumimoji="0" lang="en-US" altLang="zh-TW" sz="1800" b="1" i="0" u="none" strike="noStrike" cap="none" normalizeH="0" baseline="0" smtClean="0">
                          <a:ln>
                            <a:noFill/>
                          </a:ln>
                          <a:solidFill>
                            <a:srgbClr val="000099"/>
                          </a:solidFill>
                          <a:effectLst/>
                          <a:latin typeface="Calibri" pitchFamily="34" charset="0"/>
                          <a:ea typeface="新細明體" pitchFamily="18" charset="-120"/>
                        </a:rPr>
                      </a:b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高於海平面</a:t>
                      </a:r>
                      <a:r>
                        <a:rPr kumimoji="0" lang="en-US" altLang="zh-TW" sz="1800" b="1" i="0" u="none" strike="noStrike" cap="none" normalizeH="0" baseline="0" smtClean="0">
                          <a:ln>
                            <a:noFill/>
                          </a:ln>
                          <a:solidFill>
                            <a:srgbClr val="000099"/>
                          </a:solidFill>
                          <a:effectLst/>
                          <a:latin typeface="Calibri" pitchFamily="34" charset="0"/>
                          <a:ea typeface="新細明體" pitchFamily="18" charset="-120"/>
                        </a:rPr>
                        <a:t>22</a:t>
                      </a: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公尺以上</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solidFill>
                      <a:srgbClr val="66FF66"/>
                    </a:solidFill>
                  </a:tcPr>
                </a:tc>
                <a:extLst>
                  <a:ext uri="{0D108BD9-81ED-4DB2-BD59-A6C34878D82A}">
                    <a16:rowId xmlns:a16="http://schemas.microsoft.com/office/drawing/2014/main" val="10005"/>
                  </a:ext>
                </a:extLst>
              </a:tr>
              <a:tr h="697012">
                <a:tc gridSpan="2">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生水池</a:t>
                      </a:r>
                      <a:r>
                        <a:rPr kumimoji="0" lang="en-US" altLang="zh-TW" sz="1800" b="1" i="0" u="none" strike="noStrike" cap="none" normalizeH="0" baseline="0" smtClean="0">
                          <a:ln>
                            <a:noFill/>
                          </a:ln>
                          <a:solidFill>
                            <a:srgbClr val="000099"/>
                          </a:solidFill>
                          <a:effectLst/>
                          <a:latin typeface="Calibri" pitchFamily="34" charset="0"/>
                          <a:ea typeface="新細明體" pitchFamily="18" charset="-120"/>
                        </a:rPr>
                        <a:t>(</a:t>
                      </a:r>
                      <a:r>
                        <a:rPr kumimoji="0" lang="zh-TW" altLang="en-US" sz="1800" b="1" i="0" u="none" strike="noStrike" cap="none" normalizeH="0" baseline="0" smtClean="0">
                          <a:ln>
                            <a:noFill/>
                          </a:ln>
                          <a:solidFill>
                            <a:srgbClr val="000099"/>
                          </a:solidFill>
                          <a:effectLst/>
                          <a:latin typeface="Calibri" pitchFamily="34" charset="0"/>
                          <a:ea typeface="新細明體" pitchFamily="18" charset="-120"/>
                        </a:rPr>
                        <a:t>重力注水進入反應爐</a:t>
                      </a:r>
                      <a:r>
                        <a:rPr kumimoji="0" lang="en-US" altLang="zh-TW" sz="1800" b="1" i="0" u="none" strike="noStrike" cap="none" normalizeH="0" baseline="0" smtClean="0">
                          <a:ln>
                            <a:noFill/>
                          </a:ln>
                          <a:solidFill>
                            <a:srgbClr val="000099"/>
                          </a:solidFill>
                          <a:effectLst/>
                          <a:latin typeface="Calibri" pitchFamily="34" charset="0"/>
                          <a:ea typeface="新細明體" pitchFamily="18" charset="-120"/>
                        </a:rPr>
                        <a:t>)</a:t>
                      </a:r>
                      <a:endParaRPr kumimoji="0" lang="zh-TW" altLang="zh-TW" sz="1800" b="1" i="0" u="none" strike="noStrike" cap="none" normalizeH="0" baseline="0" smtClean="0">
                        <a:ln>
                          <a:noFill/>
                        </a:ln>
                        <a:solidFill>
                          <a:srgbClr val="000099"/>
                        </a:solidFill>
                        <a:effectLst/>
                        <a:latin typeface="Calibri" pitchFamily="34" charset="0"/>
                        <a:ea typeface="新細明體" pitchFamily="18" charset="-120"/>
                      </a:endParaRP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smtClean="0">
                          <a:ln>
                            <a:noFill/>
                          </a:ln>
                          <a:solidFill>
                            <a:srgbClr val="800000"/>
                          </a:solidFill>
                          <a:effectLst/>
                          <a:latin typeface="Calibri" pitchFamily="34" charset="0"/>
                          <a:ea typeface="新細明體" pitchFamily="18" charset="-120"/>
                        </a:rPr>
                        <a:t>無</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solidFill>
                      <a:srgbClr val="EFE62D"/>
                    </a:solidFill>
                  </a:tcPr>
                </a:tc>
                <a:tc>
                  <a:txBody>
                    <a:bodyPr/>
                    <a:lstStyle>
                      <a:lvl1pPr eaLnBrk="0" hangingPunct="0">
                        <a:spcBef>
                          <a:spcPct val="20000"/>
                        </a:spcBef>
                        <a:buFont typeface="Arial"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zh-TW" altLang="en-US" sz="1800" b="1" i="0" u="none" strike="noStrike" cap="none" normalizeH="0" baseline="0" dirty="0" smtClean="0">
                          <a:ln>
                            <a:noFill/>
                          </a:ln>
                          <a:solidFill>
                            <a:srgbClr val="000099"/>
                          </a:solidFill>
                          <a:effectLst/>
                          <a:latin typeface="Calibri" pitchFamily="34" charset="0"/>
                          <a:ea typeface="新細明體" pitchFamily="18" charset="-120"/>
                        </a:rPr>
                        <a:t>高於海平面</a:t>
                      </a:r>
                      <a:r>
                        <a:rPr kumimoji="0" lang="en-US" altLang="zh-TW" sz="1800" b="1" i="0" u="none" strike="noStrike" cap="none" normalizeH="0" baseline="0" dirty="0" smtClean="0">
                          <a:ln>
                            <a:noFill/>
                          </a:ln>
                          <a:solidFill>
                            <a:srgbClr val="000099"/>
                          </a:solidFill>
                          <a:effectLst/>
                          <a:latin typeface="Calibri" pitchFamily="34" charset="0"/>
                          <a:ea typeface="新細明體" pitchFamily="18" charset="-120"/>
                        </a:rPr>
                        <a:t>50</a:t>
                      </a:r>
                      <a:r>
                        <a:rPr kumimoji="0" lang="zh-TW" altLang="en-US" sz="1800" b="1" i="0" u="none" strike="noStrike" cap="none" normalizeH="0" baseline="0" dirty="0" smtClean="0">
                          <a:ln>
                            <a:noFill/>
                          </a:ln>
                          <a:solidFill>
                            <a:srgbClr val="000099"/>
                          </a:solidFill>
                          <a:effectLst/>
                          <a:latin typeface="Calibri" pitchFamily="34" charset="0"/>
                          <a:ea typeface="新細明體" pitchFamily="18" charset="-120"/>
                        </a:rPr>
                        <a:t>公尺以上設置</a:t>
                      </a:r>
                      <a:r>
                        <a:rPr kumimoji="0" lang="en-US" altLang="zh-TW" sz="1800" b="1" i="0" u="none" strike="noStrike" cap="none" normalizeH="0" baseline="0" dirty="0" smtClean="0">
                          <a:ln>
                            <a:noFill/>
                          </a:ln>
                          <a:solidFill>
                            <a:srgbClr val="000099"/>
                          </a:solidFill>
                          <a:effectLst/>
                          <a:latin typeface="Calibri" pitchFamily="34" charset="0"/>
                          <a:ea typeface="新細明體" pitchFamily="18" charset="-120"/>
                        </a:rPr>
                        <a:t>3.7~10.7</a:t>
                      </a:r>
                      <a:r>
                        <a:rPr kumimoji="0" lang="zh-TW" altLang="en-US" sz="1800" b="1" i="0" u="none" strike="noStrike" cap="none" normalizeH="0" baseline="0" dirty="0" smtClean="0">
                          <a:ln>
                            <a:noFill/>
                          </a:ln>
                          <a:solidFill>
                            <a:srgbClr val="000099"/>
                          </a:solidFill>
                          <a:effectLst/>
                          <a:latin typeface="Calibri" pitchFamily="34" charset="0"/>
                          <a:ea typeface="新細明體" pitchFamily="18" charset="-120"/>
                        </a:rPr>
                        <a:t>萬噸容量</a:t>
                      </a:r>
                    </a:p>
                  </a:txBody>
                  <a:tcPr marL="54178" marR="54178" marT="0" marB="0" anchor="ctr" horzOverflow="overflow">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lnTlToBr>
                      <a:noFill/>
                    </a:lnTlToBr>
                    <a:lnBlToTr>
                      <a:noFill/>
                    </a:lnBlToTr>
                    <a:solidFill>
                      <a:srgbClr val="66FF66"/>
                    </a:solidFill>
                  </a:tcPr>
                </a:tc>
                <a:extLst>
                  <a:ext uri="{0D108BD9-81ED-4DB2-BD59-A6C34878D82A}">
                    <a16:rowId xmlns:a16="http://schemas.microsoft.com/office/drawing/2014/main" val="10006"/>
                  </a:ext>
                </a:extLst>
              </a:tr>
            </a:tbl>
          </a:graphicData>
        </a:graphic>
      </p:graphicFrame>
      <p:sp>
        <p:nvSpPr>
          <p:cNvPr id="5" name="向右箭號圖說文字 4"/>
          <p:cNvSpPr/>
          <p:nvPr/>
        </p:nvSpPr>
        <p:spPr>
          <a:xfrm flipH="1">
            <a:off x="8688388" y="2132013"/>
            <a:ext cx="1873250" cy="576262"/>
          </a:xfrm>
          <a:prstGeom prst="rightArrowCallout">
            <a:avLst>
              <a:gd name="adj1" fmla="val 50000"/>
              <a:gd name="adj2" fmla="val 25000"/>
              <a:gd name="adj3" fmla="val 14922"/>
              <a:gd name="adj4" fmla="val 84772"/>
            </a:avLst>
          </a:prstGeom>
          <a:solidFill>
            <a:srgbClr val="FF0000"/>
          </a:solidFill>
        </p:spPr>
        <p:style>
          <a:lnRef idx="3">
            <a:schemeClr val="lt1"/>
          </a:lnRef>
          <a:fillRef idx="1">
            <a:schemeClr val="accent2"/>
          </a:fillRef>
          <a:effectRef idx="1">
            <a:schemeClr val="accent2"/>
          </a:effectRef>
          <a:fontRef idx="minor">
            <a:schemeClr val="lt1"/>
          </a:fontRef>
        </p:style>
        <p:txBody>
          <a:bodyPr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defRPr/>
            </a:pPr>
            <a:r>
              <a:rPr lang="zh-TW" altLang="en-US" b="1">
                <a:solidFill>
                  <a:srgbClr val="FFFFFF"/>
                </a:solidFill>
                <a:latin typeface="微軟正黑體" pitchFamily="34" charset="-120"/>
                <a:ea typeface="微軟正黑體" pitchFamily="34" charset="-120"/>
              </a:rPr>
              <a:t>增置海嘯牆</a:t>
            </a:r>
            <a:r>
              <a:rPr lang="en-US" altLang="zh-TW" b="1">
                <a:solidFill>
                  <a:srgbClr val="FFFFFF"/>
                </a:solidFill>
                <a:latin typeface="微軟正黑體" pitchFamily="34" charset="-120"/>
                <a:ea typeface="微軟正黑體" pitchFamily="34" charset="-120"/>
              </a:rPr>
              <a:t>14.5~19</a:t>
            </a:r>
            <a:r>
              <a:rPr lang="zh-TW" altLang="en-US" b="1">
                <a:solidFill>
                  <a:srgbClr val="FFFFFF"/>
                </a:solidFill>
                <a:latin typeface="微軟正黑體" pitchFamily="34" charset="-120"/>
                <a:ea typeface="微軟正黑體" pitchFamily="34" charset="-120"/>
              </a:rPr>
              <a:t>公尺</a:t>
            </a:r>
          </a:p>
        </p:txBody>
      </p:sp>
      <p:sp>
        <p:nvSpPr>
          <p:cNvPr id="6" name="向右箭號圖說文字 5"/>
          <p:cNvSpPr/>
          <p:nvPr/>
        </p:nvSpPr>
        <p:spPr>
          <a:xfrm flipH="1">
            <a:off x="8832850" y="2852747"/>
            <a:ext cx="1728788" cy="504825"/>
          </a:xfrm>
          <a:prstGeom prst="rightArrowCallout">
            <a:avLst>
              <a:gd name="adj1" fmla="val 50000"/>
              <a:gd name="adj2" fmla="val 25000"/>
              <a:gd name="adj3" fmla="val 14922"/>
              <a:gd name="adj4" fmla="val 84772"/>
            </a:avLst>
          </a:prstGeom>
          <a:solidFill>
            <a:srgbClr val="0070C0"/>
          </a:solidFill>
        </p:spPr>
        <p:style>
          <a:lnRef idx="3">
            <a:schemeClr val="lt1"/>
          </a:lnRef>
          <a:fillRef idx="1">
            <a:schemeClr val="accent2"/>
          </a:fillRef>
          <a:effectRef idx="1">
            <a:schemeClr val="accent2"/>
          </a:effectRef>
          <a:fontRef idx="minor">
            <a:schemeClr val="lt1"/>
          </a:fontRef>
        </p:style>
        <p:txBody>
          <a:bodyPr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defRPr/>
            </a:pPr>
            <a:r>
              <a:rPr lang="zh-TW" altLang="en-US" b="1">
                <a:solidFill>
                  <a:srgbClr val="FFFFFF"/>
                </a:solidFill>
                <a:latin typeface="微軟正黑體" pitchFamily="34" charset="-120"/>
                <a:ea typeface="微軟正黑體" pitchFamily="34" charset="-120"/>
              </a:rPr>
              <a:t>加強水密性</a:t>
            </a:r>
          </a:p>
        </p:txBody>
      </p:sp>
      <p:sp>
        <p:nvSpPr>
          <p:cNvPr id="7" name="向右箭號圖說文字 6"/>
          <p:cNvSpPr/>
          <p:nvPr/>
        </p:nvSpPr>
        <p:spPr>
          <a:xfrm flipH="1">
            <a:off x="8543925" y="4149725"/>
            <a:ext cx="2089150" cy="935038"/>
          </a:xfrm>
          <a:prstGeom prst="rightArrowCallout">
            <a:avLst>
              <a:gd name="adj1" fmla="val 50000"/>
              <a:gd name="adj2" fmla="val 25000"/>
              <a:gd name="adj3" fmla="val 14922"/>
              <a:gd name="adj4" fmla="val 84772"/>
            </a:avLst>
          </a:prstGeom>
          <a:solidFill>
            <a:srgbClr val="0070C0"/>
          </a:solidFill>
        </p:spPr>
        <p:style>
          <a:lnRef idx="3">
            <a:schemeClr val="lt1"/>
          </a:lnRef>
          <a:fillRef idx="1">
            <a:schemeClr val="accent2"/>
          </a:fillRef>
          <a:effectRef idx="1">
            <a:schemeClr val="accent2"/>
          </a:effectRef>
          <a:fontRef idx="minor">
            <a:schemeClr val="lt1"/>
          </a:fontRef>
        </p:style>
        <p:txBody>
          <a:bodyPr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defRPr/>
            </a:pPr>
            <a:r>
              <a:rPr lang="zh-TW" altLang="en-US" b="1">
                <a:solidFill>
                  <a:srgbClr val="FFFFFF"/>
                </a:solidFill>
                <a:latin typeface="微軟正黑體" pitchFamily="34" charset="-120"/>
                <a:ea typeface="微軟正黑體" pitchFamily="34" charset="-120"/>
              </a:rPr>
              <a:t>增加後備電源</a:t>
            </a:r>
            <a:r>
              <a:rPr lang="en-US" altLang="zh-TW" b="1">
                <a:solidFill>
                  <a:srgbClr val="FFFFFF"/>
                </a:solidFill>
                <a:latin typeface="微軟正黑體" pitchFamily="34" charset="-120"/>
                <a:ea typeface="微軟正黑體" pitchFamily="34" charset="-120"/>
              </a:rPr>
              <a:t/>
            </a:r>
            <a:br>
              <a:rPr lang="en-US" altLang="zh-TW" b="1">
                <a:solidFill>
                  <a:srgbClr val="FFFFFF"/>
                </a:solidFill>
                <a:latin typeface="微軟正黑體" pitchFamily="34" charset="-120"/>
                <a:ea typeface="微軟正黑體" pitchFamily="34" charset="-120"/>
              </a:rPr>
            </a:br>
            <a:r>
              <a:rPr lang="zh-TW" altLang="en-US" b="1">
                <a:solidFill>
                  <a:srgbClr val="FFFFFF"/>
                </a:solidFill>
                <a:latin typeface="微軟正黑體" pitchFamily="34" charset="-120"/>
                <a:ea typeface="微軟正黑體" pitchFamily="34" charset="-120"/>
              </a:rPr>
              <a:t>移動式電源車及蓄電池能力</a:t>
            </a:r>
          </a:p>
        </p:txBody>
      </p:sp>
      <p:sp>
        <p:nvSpPr>
          <p:cNvPr id="8" name="向右箭號圖說文字 7"/>
          <p:cNvSpPr/>
          <p:nvPr/>
        </p:nvSpPr>
        <p:spPr>
          <a:xfrm flipH="1">
            <a:off x="8832850" y="5661025"/>
            <a:ext cx="1728788" cy="503238"/>
          </a:xfrm>
          <a:prstGeom prst="rightArrowCallout">
            <a:avLst>
              <a:gd name="adj1" fmla="val 50000"/>
              <a:gd name="adj2" fmla="val 25000"/>
              <a:gd name="adj3" fmla="val 14922"/>
              <a:gd name="adj4" fmla="val 84772"/>
            </a:avLst>
          </a:prstGeom>
          <a:solidFill>
            <a:srgbClr val="0070C0"/>
          </a:solidFill>
        </p:spPr>
        <p:style>
          <a:lnRef idx="3">
            <a:schemeClr val="lt1"/>
          </a:lnRef>
          <a:fillRef idx="1">
            <a:schemeClr val="accent2"/>
          </a:fillRef>
          <a:effectRef idx="1">
            <a:schemeClr val="accent2"/>
          </a:effectRef>
          <a:fontRef idx="minor">
            <a:schemeClr val="lt1"/>
          </a:fontRef>
        </p:style>
        <p:txBody>
          <a:bodyPr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defRPr/>
            </a:pPr>
            <a:r>
              <a:rPr lang="zh-TW" altLang="en-US" b="1">
                <a:solidFill>
                  <a:srgbClr val="FFFFFF"/>
                </a:solidFill>
                <a:latin typeface="微軟正黑體" pitchFamily="34" charset="-120"/>
                <a:ea typeface="微軟正黑體" pitchFamily="34" charset="-120"/>
              </a:rPr>
              <a:t>加強耐震性</a:t>
            </a:r>
          </a:p>
        </p:txBody>
      </p:sp>
      <p:sp>
        <p:nvSpPr>
          <p:cNvPr id="2" name="向右箭號圖說文字 7"/>
          <p:cNvSpPr/>
          <p:nvPr/>
        </p:nvSpPr>
        <p:spPr>
          <a:xfrm flipH="1">
            <a:off x="8832850" y="5157797"/>
            <a:ext cx="1728788" cy="503237"/>
          </a:xfrm>
          <a:prstGeom prst="rightArrowCallout">
            <a:avLst>
              <a:gd name="adj1" fmla="val 50000"/>
              <a:gd name="adj2" fmla="val 25000"/>
              <a:gd name="adj3" fmla="val 14922"/>
              <a:gd name="adj4" fmla="val 84772"/>
            </a:avLst>
          </a:prstGeom>
          <a:solidFill>
            <a:srgbClr val="0070C0"/>
          </a:solidFill>
        </p:spPr>
        <p:style>
          <a:lnRef idx="3">
            <a:schemeClr val="lt1"/>
          </a:lnRef>
          <a:fillRef idx="1">
            <a:schemeClr val="accent2"/>
          </a:fillRef>
          <a:effectRef idx="1">
            <a:schemeClr val="accent2"/>
          </a:effectRef>
          <a:fontRef idx="minor">
            <a:schemeClr val="lt1"/>
          </a:fontRef>
        </p:style>
        <p:txBody>
          <a:bodyPr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defRPr/>
            </a:pPr>
            <a:r>
              <a:rPr lang="zh-TW" altLang="en-US" b="1">
                <a:solidFill>
                  <a:srgbClr val="FFFFFF"/>
                </a:solidFill>
                <a:latin typeface="微軟正黑體" pitchFamily="34" charset="-120"/>
                <a:ea typeface="微軟正黑體" pitchFamily="34" charset="-120"/>
              </a:rPr>
              <a:t>加強耐震性</a:t>
            </a:r>
          </a:p>
        </p:txBody>
      </p:sp>
      <p:sp>
        <p:nvSpPr>
          <p:cNvPr id="11" name="文字方塊 10"/>
          <p:cNvSpPr txBox="1">
            <a:spLocks noChangeArrowheads="1"/>
          </p:cNvSpPr>
          <p:nvPr/>
        </p:nvSpPr>
        <p:spPr bwMode="auto">
          <a:xfrm>
            <a:off x="8940801" y="1268413"/>
            <a:ext cx="1476375" cy="369332"/>
          </a:xfrm>
          <a:prstGeom prst="rect">
            <a:avLst/>
          </a:prstGeom>
          <a:solidFill>
            <a:srgbClr val="000080"/>
          </a:solidFill>
          <a:ln w="38100" algn="ctr">
            <a:solidFill>
              <a:schemeClr val="bg1"/>
            </a:solidFill>
            <a:miter lim="800000"/>
            <a:headEnd/>
            <a:tailEnd/>
          </a:ln>
          <a:effectLst>
            <a:outerShdw dist="20000" dir="5400000" rotWithShape="0">
              <a:srgbClr val="000000">
                <a:alpha val="37999"/>
              </a:srgbClr>
            </a:outerShdw>
          </a:effec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FFFFFF"/>
                </a:solidFill>
                <a:latin typeface="微軟正黑體" pitchFamily="34" charset="-120"/>
                <a:ea typeface="微軟正黑體" pitchFamily="34" charset="-120"/>
              </a:rPr>
              <a:t>福島事故後</a:t>
            </a:r>
          </a:p>
        </p:txBody>
      </p:sp>
      <p:sp>
        <p:nvSpPr>
          <p:cNvPr id="45102" name="文字方塊 10"/>
          <p:cNvSpPr txBox="1">
            <a:spLocks noChangeArrowheads="1"/>
          </p:cNvSpPr>
          <p:nvPr/>
        </p:nvSpPr>
        <p:spPr bwMode="auto">
          <a:xfrm>
            <a:off x="6888165" y="1268413"/>
            <a:ext cx="1476375" cy="369332"/>
          </a:xfrm>
          <a:prstGeom prst="rect">
            <a:avLst/>
          </a:prstGeom>
          <a:solidFill>
            <a:srgbClr val="000080"/>
          </a:solidFill>
          <a:ln w="38100" algn="ctr">
            <a:solidFill>
              <a:schemeClr val="bg1"/>
            </a:solidFill>
            <a:miter lim="800000"/>
            <a:headEnd/>
            <a:tailEnd/>
          </a:ln>
          <a:effectLst>
            <a:outerShdw dist="20000" dir="5400000" rotWithShape="0">
              <a:srgbClr val="000000">
                <a:alpha val="37999"/>
              </a:srgbClr>
            </a:outerShdw>
          </a:effec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a:solidFill>
                  <a:srgbClr val="FFFFFF"/>
                </a:solidFill>
                <a:latin typeface="微軟正黑體" pitchFamily="34" charset="-120"/>
                <a:ea typeface="微軟正黑體" pitchFamily="34" charset="-120"/>
              </a:rPr>
              <a:t>福島事故前</a:t>
            </a:r>
          </a:p>
        </p:txBody>
      </p:sp>
    </p:spTree>
    <p:extLst>
      <p:ext uri="{BB962C8B-B14F-4D97-AF65-F5344CB8AC3E}">
        <p14:creationId xmlns:p14="http://schemas.microsoft.com/office/powerpoint/2010/main" val="355063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1+#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988B3B1D-AF58-4182-84DE-BEFABF68B8D5}" type="slidenum">
              <a:rPr lang="zh-TW" altLang="en-US"/>
              <a:pPr>
                <a:defRPr/>
              </a:pPr>
              <a:t>49</a:t>
            </a:fld>
            <a:endParaRPr lang="en-US" altLang="zh-TW"/>
          </a:p>
        </p:txBody>
      </p:sp>
      <p:sp>
        <p:nvSpPr>
          <p:cNvPr id="35843" name="Rectangle 2"/>
          <p:cNvSpPr>
            <a:spLocks noGrp="1"/>
          </p:cNvSpPr>
          <p:nvPr>
            <p:ph type="title" idx="4294967295"/>
          </p:nvPr>
        </p:nvSpPr>
        <p:spPr>
          <a:xfrm>
            <a:off x="1545771" y="274638"/>
            <a:ext cx="9677400" cy="1143000"/>
          </a:xfrm>
        </p:spPr>
        <p:txBody>
          <a:bodyPr>
            <a:normAutofit fontScale="90000"/>
          </a:bodyPr>
          <a:lstStyle/>
          <a:p>
            <a:r>
              <a:rPr lang="en-US" altLang="zh-TW" i="1" dirty="0">
                <a:solidFill>
                  <a:schemeClr val="hlink"/>
                </a:solidFill>
                <a:latin typeface="微軟正黑體" pitchFamily="34" charset="-120"/>
                <a:ea typeface="微軟正黑體" pitchFamily="34" charset="-120"/>
              </a:rPr>
              <a:t>Nature</a:t>
            </a:r>
            <a:r>
              <a:rPr lang="zh-TW" altLang="en-US" dirty="0">
                <a:solidFill>
                  <a:schemeClr val="hlink"/>
                </a:solidFill>
                <a:latin typeface="微軟正黑體" pitchFamily="34" charset="-120"/>
                <a:ea typeface="微軟正黑體" pitchFamily="34" charset="-120"/>
              </a:rPr>
              <a:t>：台灣國聖和金山電廠為高危險電廠</a:t>
            </a:r>
          </a:p>
        </p:txBody>
      </p:sp>
      <p:sp>
        <p:nvSpPr>
          <p:cNvPr id="35844" name="Rectangle 3"/>
          <p:cNvSpPr>
            <a:spLocks noGrp="1"/>
          </p:cNvSpPr>
          <p:nvPr>
            <p:ph type="body" idx="4294967295"/>
          </p:nvPr>
        </p:nvSpPr>
        <p:spPr>
          <a:xfrm>
            <a:off x="1839686" y="1484313"/>
            <a:ext cx="9198428" cy="5040312"/>
          </a:xfrm>
        </p:spPr>
        <p:txBody>
          <a:bodyPr>
            <a:normAutofit lnSpcReduction="10000"/>
          </a:bodyPr>
          <a:lstStyle/>
          <a:p>
            <a:pPr>
              <a:lnSpc>
                <a:spcPct val="80000"/>
              </a:lnSpc>
            </a:pPr>
            <a:r>
              <a:rPr lang="en-US" altLang="zh-TW" sz="1800" dirty="0"/>
              <a:t>Published online 21 April 2011 | </a:t>
            </a:r>
            <a:r>
              <a:rPr lang="en-US" altLang="zh-TW" sz="1800" b="1" i="1" dirty="0"/>
              <a:t>Nature</a:t>
            </a:r>
            <a:r>
              <a:rPr lang="en-US" altLang="zh-TW" sz="1800" dirty="0"/>
              <a:t> |  </a:t>
            </a:r>
          </a:p>
          <a:p>
            <a:pPr>
              <a:lnSpc>
                <a:spcPct val="80000"/>
              </a:lnSpc>
            </a:pPr>
            <a:r>
              <a:rPr lang="en-US" altLang="zh-TW" sz="2000" b="1" dirty="0"/>
              <a:t>Reactors, residents and risk</a:t>
            </a:r>
          </a:p>
          <a:p>
            <a:pPr>
              <a:lnSpc>
                <a:spcPct val="80000"/>
              </a:lnSpc>
            </a:pPr>
            <a:r>
              <a:rPr lang="en-US" altLang="zh-TW" sz="1800" dirty="0">
                <a:solidFill>
                  <a:srgbClr val="FF0000"/>
                </a:solidFill>
              </a:rPr>
              <a:t>A world population analysis reveals the locations that could put the most people in danger should a nuclear accident occur.</a:t>
            </a:r>
          </a:p>
          <a:p>
            <a:pPr>
              <a:lnSpc>
                <a:spcPct val="80000"/>
              </a:lnSpc>
            </a:pPr>
            <a:r>
              <a:rPr lang="en-US" altLang="zh-TW" sz="1800" dirty="0"/>
              <a:t>For much of the world's population, distance offers no comfort. An analysis carried out by </a:t>
            </a:r>
            <a:r>
              <a:rPr lang="en-US" altLang="zh-TW" sz="1800" b="1" i="1" dirty="0"/>
              <a:t>Nature</a:t>
            </a:r>
            <a:r>
              <a:rPr lang="en-US" altLang="zh-TW" sz="1800" dirty="0"/>
              <a:t> and Columbia University, New York, shows that two-thirds of the world's 211 power plants have more people living within a 30-kilometre radius than the 172,000 people living within </a:t>
            </a:r>
            <a:r>
              <a:rPr lang="en-US" altLang="zh-TW" sz="2400" b="1" u="sng" dirty="0">
                <a:solidFill>
                  <a:srgbClr val="FF0000"/>
                </a:solidFill>
              </a:rPr>
              <a:t>30 </a:t>
            </a:r>
            <a:r>
              <a:rPr lang="en-US" altLang="zh-TW" sz="2400" b="1" u="sng" dirty="0" err="1">
                <a:solidFill>
                  <a:srgbClr val="FF0000"/>
                </a:solidFill>
              </a:rPr>
              <a:t>kilometres</a:t>
            </a:r>
            <a:r>
              <a:rPr lang="en-US" altLang="zh-TW" sz="1800" dirty="0"/>
              <a:t> of the Fukushima Daiichi plant, who have been forced or advised to leave. </a:t>
            </a:r>
            <a:r>
              <a:rPr lang="en-US" altLang="zh-TW" sz="1800" dirty="0">
                <a:solidFill>
                  <a:srgbClr val="FF0000"/>
                </a:solidFill>
              </a:rPr>
              <a:t>Some 21 plants have populations larger than 1 million within that radius, and </a:t>
            </a:r>
            <a:r>
              <a:rPr lang="en-US" altLang="zh-TW" sz="1800" b="1" u="sng" dirty="0">
                <a:solidFill>
                  <a:srgbClr val="FF0000"/>
                </a:solidFill>
              </a:rPr>
              <a:t>six have populations larger than 3 million</a:t>
            </a:r>
            <a:r>
              <a:rPr lang="en-US" altLang="zh-TW" sz="1800" dirty="0">
                <a:solidFill>
                  <a:srgbClr val="FF0000"/>
                </a:solidFill>
              </a:rPr>
              <a:t>. </a:t>
            </a:r>
          </a:p>
          <a:p>
            <a:pPr>
              <a:lnSpc>
                <a:spcPct val="80000"/>
              </a:lnSpc>
            </a:pPr>
            <a:r>
              <a:rPr lang="en-US" altLang="zh-TW" sz="1800" b="1" dirty="0">
                <a:solidFill>
                  <a:srgbClr val="000099"/>
                </a:solidFill>
              </a:rPr>
              <a:t>Population size was just one of the factors that </a:t>
            </a:r>
            <a:r>
              <a:rPr lang="en-US" altLang="zh-TW" sz="1800" b="1" i="1" dirty="0">
                <a:solidFill>
                  <a:srgbClr val="000099"/>
                </a:solidFill>
              </a:rPr>
              <a:t>Nature</a:t>
            </a:r>
            <a:r>
              <a:rPr lang="en-US" altLang="zh-TW" sz="1800" b="1" dirty="0">
                <a:solidFill>
                  <a:srgbClr val="000099"/>
                </a:solidFill>
              </a:rPr>
              <a:t> set out to explore in a bid to map reactor hazards around the world.</a:t>
            </a:r>
            <a:r>
              <a:rPr lang="en-US" altLang="zh-TW" sz="1800" dirty="0"/>
              <a:t> Nuclear experts say that an objective 'danger' ranking is almost impossible because each reactor has its own unique risk profile, …</a:t>
            </a:r>
          </a:p>
          <a:p>
            <a:pPr>
              <a:lnSpc>
                <a:spcPct val="80000"/>
              </a:lnSpc>
            </a:pPr>
            <a:r>
              <a:rPr lang="en-US" altLang="zh-TW" sz="1800" dirty="0">
                <a:solidFill>
                  <a:srgbClr val="FF0000"/>
                </a:solidFill>
              </a:rPr>
              <a:t>Taiwan’s 1,933-megawatt </a:t>
            </a:r>
            <a:r>
              <a:rPr lang="en-US" altLang="zh-TW" sz="1800" b="1" u="sng" dirty="0" err="1">
                <a:solidFill>
                  <a:srgbClr val="FF0000"/>
                </a:solidFill>
              </a:rPr>
              <a:t>Kuosheng</a:t>
            </a:r>
            <a:r>
              <a:rPr lang="en-US" altLang="zh-TW" sz="1800" b="1" u="sng" dirty="0">
                <a:solidFill>
                  <a:srgbClr val="FF0000"/>
                </a:solidFill>
              </a:rPr>
              <a:t> plant</a:t>
            </a:r>
            <a:r>
              <a:rPr lang="en-US" altLang="zh-TW" sz="1800" dirty="0">
                <a:solidFill>
                  <a:srgbClr val="FF0000"/>
                </a:solidFill>
              </a:rPr>
              <a:t> with 5.5 million people within a 30 km radius and the 1,208-megawatt </a:t>
            </a:r>
            <a:r>
              <a:rPr lang="en-US" altLang="zh-TW" sz="1800" b="1" u="sng" dirty="0">
                <a:solidFill>
                  <a:srgbClr val="FF0000"/>
                </a:solidFill>
              </a:rPr>
              <a:t>Chin Shan plant</a:t>
            </a:r>
            <a:r>
              <a:rPr lang="en-US" altLang="zh-TW" sz="1800" dirty="0">
                <a:solidFill>
                  <a:srgbClr val="FF0000"/>
                </a:solidFill>
              </a:rPr>
              <a:t> with 4.7 million; both zones include the capital city of Taipei.</a:t>
            </a:r>
          </a:p>
          <a:p>
            <a:pPr>
              <a:lnSpc>
                <a:spcPct val="80000"/>
              </a:lnSpc>
            </a:pPr>
            <a:r>
              <a:rPr lang="en-US" altLang="zh-TW" sz="1800" dirty="0"/>
              <a:t>The findings of </a:t>
            </a:r>
            <a:r>
              <a:rPr lang="en-US" altLang="zh-TW" sz="1800" b="1" i="1" dirty="0"/>
              <a:t>Nature</a:t>
            </a:r>
            <a:r>
              <a:rPr lang="en-US" altLang="zh-TW" sz="1800" dirty="0"/>
              <a:t>’s population analysis are “scary”, says Ed Lyman, a nuclear expert with the Union of Concerned Scientists in Washington DC.</a:t>
            </a:r>
          </a:p>
        </p:txBody>
      </p:sp>
      <p:sp>
        <p:nvSpPr>
          <p:cNvPr id="175108" name="Text Box 4"/>
          <p:cNvSpPr txBox="1">
            <a:spLocks noChangeArrowheads="1"/>
          </p:cNvSpPr>
          <p:nvPr/>
        </p:nvSpPr>
        <p:spPr bwMode="auto">
          <a:xfrm>
            <a:off x="1545771" y="2064657"/>
            <a:ext cx="9328555" cy="144655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4400" b="1" dirty="0">
                <a:solidFill>
                  <a:srgbClr val="FF0000"/>
                </a:solidFill>
                <a:latin typeface="標楷體" pitchFamily="65" charset="-120"/>
                <a:ea typeface="標楷體" pitchFamily="65" charset="-120"/>
              </a:rPr>
              <a:t>是否應該使用“</a:t>
            </a:r>
            <a:r>
              <a:rPr lang="en-US" altLang="zh-TW" sz="4400" b="1" dirty="0" smtClean="0">
                <a:solidFill>
                  <a:srgbClr val="FF0000"/>
                </a:solidFill>
                <a:latin typeface="標楷體" pitchFamily="65" charset="-120"/>
                <a:ea typeface="標楷體" pitchFamily="65" charset="-120"/>
              </a:rPr>
              <a:t>30</a:t>
            </a:r>
            <a:r>
              <a:rPr lang="zh-TW" altLang="en-US" sz="4400" b="1" dirty="0">
                <a:solidFill>
                  <a:srgbClr val="FF0000"/>
                </a:solidFill>
                <a:latin typeface="標楷體" pitchFamily="65" charset="-120"/>
                <a:ea typeface="標楷體" pitchFamily="65" charset="-120"/>
              </a:rPr>
              <a:t>公里”範圍當作所有</a:t>
            </a:r>
            <a:r>
              <a:rPr lang="zh-TW" altLang="en-US" sz="4400" b="1" dirty="0" smtClean="0">
                <a:solidFill>
                  <a:srgbClr val="FF0000"/>
                </a:solidFill>
                <a:latin typeface="標楷體" pitchFamily="65" charset="-120"/>
                <a:ea typeface="標楷體" pitchFamily="65" charset="-120"/>
              </a:rPr>
              <a:t>核電廠事故影響區域</a:t>
            </a:r>
            <a:r>
              <a:rPr lang="zh-TW" altLang="en-US" sz="4400" b="1" dirty="0">
                <a:solidFill>
                  <a:srgbClr val="FF0000"/>
                </a:solidFill>
                <a:latin typeface="標楷體" pitchFamily="65" charset="-120"/>
                <a:ea typeface="標楷體" pitchFamily="65" charset="-120"/>
              </a:rPr>
              <a:t>的</a:t>
            </a:r>
            <a:r>
              <a:rPr lang="zh-TW" altLang="en-US" sz="4400" b="1" dirty="0" smtClean="0">
                <a:solidFill>
                  <a:srgbClr val="FF0000"/>
                </a:solidFill>
                <a:latin typeface="標楷體" pitchFamily="65" charset="-120"/>
                <a:ea typeface="標楷體" pitchFamily="65" charset="-120"/>
              </a:rPr>
              <a:t>共同標準</a:t>
            </a:r>
            <a:r>
              <a:rPr lang="zh-TW" altLang="en-US" sz="4400" b="1" dirty="0">
                <a:solidFill>
                  <a:srgbClr val="FF0000"/>
                </a:solidFill>
                <a:latin typeface="標楷體" pitchFamily="65" charset="-120"/>
                <a:ea typeface="標楷體" pitchFamily="65" charset="-120"/>
              </a:rPr>
              <a:t>？</a:t>
            </a:r>
            <a:endParaRPr lang="en-US" altLang="zh-TW" sz="4400" b="1" dirty="0">
              <a:solidFill>
                <a:srgbClr val="FF0000"/>
              </a:solidFill>
              <a:latin typeface="標楷體" pitchFamily="65" charset="-120"/>
              <a:ea typeface="標楷體" pitchFamily="65" charset="-120"/>
            </a:endParaRPr>
          </a:p>
        </p:txBody>
      </p:sp>
      <p:sp>
        <p:nvSpPr>
          <p:cNvPr id="175109" name="Text Box 5"/>
          <p:cNvSpPr txBox="1">
            <a:spLocks noChangeArrowheads="1"/>
          </p:cNvSpPr>
          <p:nvPr/>
        </p:nvSpPr>
        <p:spPr bwMode="auto">
          <a:xfrm>
            <a:off x="1839686" y="4362164"/>
            <a:ext cx="8528203" cy="144655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4400" b="1" dirty="0">
                <a:solidFill>
                  <a:srgbClr val="FF0000"/>
                </a:solidFill>
                <a:latin typeface="標楷體" pitchFamily="65" charset="-120"/>
                <a:ea typeface="標楷體" pitchFamily="65" charset="-120"/>
              </a:rPr>
              <a:t>是否可以單單使用“人口數”作為“</a:t>
            </a:r>
            <a:r>
              <a:rPr lang="zh-TW" altLang="en-US" sz="4400" b="1" dirty="0" smtClean="0">
                <a:solidFill>
                  <a:srgbClr val="FF0000"/>
                </a:solidFill>
                <a:latin typeface="標楷體" pitchFamily="65" charset="-120"/>
                <a:ea typeface="標楷體" pitchFamily="65" charset="-120"/>
              </a:rPr>
              <a:t>風險”高</a:t>
            </a:r>
            <a:r>
              <a:rPr lang="zh-TW" altLang="en-US" sz="4400" b="1" dirty="0">
                <a:solidFill>
                  <a:srgbClr val="FF0000"/>
                </a:solidFill>
                <a:latin typeface="標楷體" pitchFamily="65" charset="-120"/>
                <a:ea typeface="標楷體" pitchFamily="65" charset="-120"/>
              </a:rPr>
              <a:t>低</a:t>
            </a:r>
            <a:r>
              <a:rPr lang="zh-TW" altLang="en-US" sz="4400" b="1" dirty="0" smtClean="0">
                <a:solidFill>
                  <a:srgbClr val="FF0000"/>
                </a:solidFill>
                <a:latin typeface="標楷體" pitchFamily="65" charset="-120"/>
                <a:ea typeface="標楷體" pitchFamily="65" charset="-120"/>
              </a:rPr>
              <a:t>的</a:t>
            </a:r>
            <a:r>
              <a:rPr lang="zh-TW" altLang="en-US" sz="4400" b="1" dirty="0">
                <a:solidFill>
                  <a:srgbClr val="FF0000"/>
                </a:solidFill>
                <a:latin typeface="標楷體" pitchFamily="65" charset="-120"/>
                <a:ea typeface="標楷體" pitchFamily="65" charset="-120"/>
              </a:rPr>
              <a:t>比較基準？ </a:t>
            </a:r>
            <a:endParaRPr lang="en-US" altLang="zh-TW" sz="4400" b="1"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3705711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5108"/>
                                        </p:tgtEl>
                                        <p:attrNameLst>
                                          <p:attrName>style.visibility</p:attrName>
                                        </p:attrNameLst>
                                      </p:cBhvr>
                                      <p:to>
                                        <p:strVal val="visible"/>
                                      </p:to>
                                    </p:set>
                                    <p:anim calcmode="lin" valueType="num">
                                      <p:cBhvr additive="base">
                                        <p:cTn id="7" dur="500" fill="hold"/>
                                        <p:tgtEl>
                                          <p:spTgt spid="175108"/>
                                        </p:tgtEl>
                                        <p:attrNameLst>
                                          <p:attrName>ppt_x</p:attrName>
                                        </p:attrNameLst>
                                      </p:cBhvr>
                                      <p:tavLst>
                                        <p:tav tm="0">
                                          <p:val>
                                            <p:strVal val="1+#ppt_w/2"/>
                                          </p:val>
                                        </p:tav>
                                        <p:tav tm="100000">
                                          <p:val>
                                            <p:strVal val="#ppt_x"/>
                                          </p:val>
                                        </p:tav>
                                      </p:tavLst>
                                    </p:anim>
                                    <p:anim calcmode="lin" valueType="num">
                                      <p:cBhvr additive="base">
                                        <p:cTn id="8" dur="500" fill="hold"/>
                                        <p:tgtEl>
                                          <p:spTgt spid="17510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5109"/>
                                        </p:tgtEl>
                                        <p:attrNameLst>
                                          <p:attrName>style.visibility</p:attrName>
                                        </p:attrNameLst>
                                      </p:cBhvr>
                                      <p:to>
                                        <p:strVal val="visible"/>
                                      </p:to>
                                    </p:set>
                                    <p:anim calcmode="lin" valueType="num">
                                      <p:cBhvr additive="base">
                                        <p:cTn id="13" dur="500" fill="hold"/>
                                        <p:tgtEl>
                                          <p:spTgt spid="175109"/>
                                        </p:tgtEl>
                                        <p:attrNameLst>
                                          <p:attrName>ppt_x</p:attrName>
                                        </p:attrNameLst>
                                      </p:cBhvr>
                                      <p:tavLst>
                                        <p:tav tm="0">
                                          <p:val>
                                            <p:strVal val="1+#ppt_w/2"/>
                                          </p:val>
                                        </p:tav>
                                        <p:tav tm="100000">
                                          <p:val>
                                            <p:strVal val="#ppt_x"/>
                                          </p:val>
                                        </p:tav>
                                      </p:tavLst>
                                    </p:anim>
                                    <p:anim calcmode="lin" valueType="num">
                                      <p:cBhvr additive="base">
                                        <p:cTn id="14" dur="500" fill="hold"/>
                                        <p:tgtEl>
                                          <p:spTgt spid="1751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8" grpId="0" animBg="1"/>
      <p:bldP spid="17510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21348681">
            <a:off x="645470" y="709705"/>
            <a:ext cx="5215772" cy="541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4800">
            <a:off x="6701990" y="707333"/>
            <a:ext cx="4989385" cy="54128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文字方塊 6"/>
          <p:cNvSpPr txBox="1"/>
          <p:nvPr/>
        </p:nvSpPr>
        <p:spPr>
          <a:xfrm rot="21369680">
            <a:off x="710447" y="6275301"/>
            <a:ext cx="5336349" cy="338554"/>
          </a:xfrm>
          <a:prstGeom prst="rect">
            <a:avLst/>
          </a:prstGeom>
          <a:noFill/>
        </p:spPr>
        <p:txBody>
          <a:bodyPr wrap="square" rtlCol="0">
            <a:spAutoFit/>
          </a:bodyPr>
          <a:lstStyle/>
          <a:p>
            <a:r>
              <a:rPr kumimoji="1" lang="zh-TW" altLang="en-US" sz="1600" dirty="0" smtClean="0">
                <a:solidFill>
                  <a:prstClr val="black"/>
                </a:solidFill>
                <a:latin typeface="Microsoft JhengHei" charset="-120"/>
                <a:ea typeface="Microsoft JhengHei" charset="-120"/>
                <a:cs typeface="Microsoft JhengHei" charset="-120"/>
              </a:rPr>
              <a:t>資料來源：</a:t>
            </a:r>
            <a:r>
              <a:rPr kumimoji="1" lang="en-US" altLang="zh-TW" sz="1600" dirty="0" smtClean="0">
                <a:solidFill>
                  <a:prstClr val="black"/>
                </a:solidFill>
                <a:latin typeface="Microsoft JhengHei" charset="-120"/>
                <a:ea typeface="Microsoft JhengHei" charset="-120"/>
                <a:cs typeface="Microsoft JhengHei" charset="-120"/>
              </a:rPr>
              <a:t>1050521</a:t>
            </a:r>
            <a:r>
              <a:rPr kumimoji="1" lang="zh-TW" altLang="en-US" sz="1600" dirty="0" smtClean="0">
                <a:solidFill>
                  <a:prstClr val="black"/>
                </a:solidFill>
                <a:latin typeface="Microsoft JhengHei" charset="-120"/>
                <a:ea typeface="Microsoft JhengHei" charset="-120"/>
                <a:cs typeface="Microsoft JhengHei" charset="-120"/>
              </a:rPr>
              <a:t>蘋果即時新聞</a:t>
            </a:r>
            <a:r>
              <a:rPr kumimoji="1" lang="en-US" altLang="zh-TW" sz="1600" dirty="0" smtClean="0">
                <a:solidFill>
                  <a:prstClr val="black"/>
                </a:solidFill>
                <a:latin typeface="Microsoft JhengHei" charset="-120"/>
                <a:ea typeface="Microsoft JhengHei" charset="-120"/>
                <a:cs typeface="Microsoft JhengHei" charset="-120"/>
              </a:rPr>
              <a:t>(</a:t>
            </a:r>
            <a:r>
              <a:rPr kumimoji="1" lang="zh-TW" altLang="en-US" sz="1600" dirty="0" smtClean="0">
                <a:solidFill>
                  <a:prstClr val="black"/>
                </a:solidFill>
                <a:latin typeface="Microsoft JhengHei" charset="-120"/>
                <a:ea typeface="Microsoft JhengHei" charset="-120"/>
                <a:cs typeface="Microsoft JhengHei" charset="-120"/>
              </a:rPr>
              <a:t>引用英國</a:t>
            </a:r>
            <a:r>
              <a:rPr kumimoji="1" lang="en-US" altLang="zh-TW" sz="1600" dirty="0" smtClean="0">
                <a:solidFill>
                  <a:prstClr val="black"/>
                </a:solidFill>
                <a:latin typeface="Microsoft JhengHei" charset="-120"/>
                <a:ea typeface="Microsoft JhengHei" charset="-120"/>
                <a:cs typeface="Microsoft JhengHei" charset="-120"/>
              </a:rPr>
              <a:t>&lt;</a:t>
            </a:r>
            <a:r>
              <a:rPr kumimoji="1" lang="zh-TW" altLang="en-US" sz="1600" dirty="0" smtClean="0">
                <a:solidFill>
                  <a:prstClr val="black"/>
                </a:solidFill>
                <a:latin typeface="Microsoft JhengHei" charset="-120"/>
                <a:ea typeface="Microsoft JhengHei" charset="-120"/>
                <a:cs typeface="Microsoft JhengHei" charset="-120"/>
              </a:rPr>
              <a:t>每日郵報</a:t>
            </a:r>
            <a:r>
              <a:rPr kumimoji="1" lang="en-US" altLang="zh-TW" sz="1600" dirty="0" smtClean="0">
                <a:solidFill>
                  <a:prstClr val="black"/>
                </a:solidFill>
                <a:latin typeface="Microsoft JhengHei" charset="-120"/>
                <a:ea typeface="Microsoft JhengHei" charset="-120"/>
                <a:cs typeface="Microsoft JhengHei" charset="-120"/>
              </a:rPr>
              <a:t>&gt;)</a:t>
            </a:r>
            <a:endParaRPr kumimoji="1" lang="zh-TW" altLang="en-US" sz="1600" dirty="0">
              <a:solidFill>
                <a:prstClr val="black"/>
              </a:solidFill>
              <a:latin typeface="Microsoft JhengHei" charset="-120"/>
              <a:ea typeface="Microsoft JhengHei" charset="-120"/>
              <a:cs typeface="Microsoft JhengHei" charset="-120"/>
            </a:endParaRPr>
          </a:p>
        </p:txBody>
      </p:sp>
      <p:sp>
        <p:nvSpPr>
          <p:cNvPr id="8" name="文字方塊 7"/>
          <p:cNvSpPr txBox="1"/>
          <p:nvPr/>
        </p:nvSpPr>
        <p:spPr>
          <a:xfrm rot="261968">
            <a:off x="8795536" y="6326100"/>
            <a:ext cx="3170658" cy="338554"/>
          </a:xfrm>
          <a:prstGeom prst="rect">
            <a:avLst/>
          </a:prstGeom>
          <a:noFill/>
        </p:spPr>
        <p:txBody>
          <a:bodyPr wrap="square" rtlCol="0">
            <a:spAutoFit/>
          </a:bodyPr>
          <a:lstStyle/>
          <a:p>
            <a:r>
              <a:rPr kumimoji="1" lang="zh-TW" altLang="en-US" sz="1600" dirty="0" smtClean="0">
                <a:solidFill>
                  <a:prstClr val="black"/>
                </a:solidFill>
                <a:latin typeface="Microsoft JhengHei" charset="-120"/>
                <a:ea typeface="Microsoft JhengHei" charset="-120"/>
                <a:cs typeface="Microsoft JhengHei" charset="-120"/>
              </a:rPr>
              <a:t>資料來源：</a:t>
            </a:r>
            <a:r>
              <a:rPr kumimoji="1" lang="en-US" altLang="zh-TW" sz="1600" dirty="0" smtClean="0">
                <a:solidFill>
                  <a:prstClr val="black"/>
                </a:solidFill>
                <a:latin typeface="Microsoft JhengHei" charset="-120"/>
                <a:ea typeface="Microsoft JhengHei" charset="-120"/>
                <a:cs typeface="Microsoft JhengHei" charset="-120"/>
              </a:rPr>
              <a:t>1050620</a:t>
            </a:r>
            <a:r>
              <a:rPr kumimoji="1" lang="zh-TW" altLang="en-US" sz="1600" dirty="0" smtClean="0">
                <a:solidFill>
                  <a:prstClr val="black"/>
                </a:solidFill>
                <a:latin typeface="Microsoft JhengHei" charset="-120"/>
                <a:ea typeface="Microsoft JhengHei" charset="-120"/>
                <a:cs typeface="Microsoft JhengHei" charset="-120"/>
              </a:rPr>
              <a:t>蘋果日報</a:t>
            </a:r>
            <a:endParaRPr kumimoji="1" lang="zh-TW" altLang="en-US" sz="1600" dirty="0">
              <a:solidFill>
                <a:prstClr val="black"/>
              </a:solidFill>
              <a:latin typeface="Microsoft JhengHei" charset="-120"/>
              <a:ea typeface="Microsoft JhengHei" charset="-120"/>
              <a:cs typeface="Microsoft JhengHei" charset="-120"/>
            </a:endParaRPr>
          </a:p>
        </p:txBody>
      </p:sp>
      <p:sp>
        <p:nvSpPr>
          <p:cNvPr id="3" name="投影片編號版面配置區 2"/>
          <p:cNvSpPr>
            <a:spLocks noGrp="1"/>
          </p:cNvSpPr>
          <p:nvPr>
            <p:ph type="sldNum" sz="quarter" idx="12"/>
          </p:nvPr>
        </p:nvSpPr>
        <p:spPr/>
        <p:txBody>
          <a:bodyPr/>
          <a:lstStyle/>
          <a:p>
            <a:fld id="{C2CFC4E7-F001-2345-8ED3-FB07577322E5}" type="slidenum">
              <a:rPr kumimoji="1" lang="zh-TW" altLang="en-US" smtClean="0">
                <a:solidFill>
                  <a:prstClr val="black">
                    <a:tint val="75000"/>
                  </a:prstClr>
                </a:solidFill>
              </a:rPr>
              <a:pPr/>
              <a:t>5</a:t>
            </a:fld>
            <a:endParaRPr kumimoji="1" lang="zh-TW" altLang="en-US">
              <a:solidFill>
                <a:prstClr val="black">
                  <a:tint val="75000"/>
                </a:prstClr>
              </a:solidFill>
            </a:endParaRPr>
          </a:p>
        </p:txBody>
      </p:sp>
      <p:pic>
        <p:nvPicPr>
          <p:cNvPr id="1026" name="Picture 2"/>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00000">
            <a:off x="6516984" y="5221474"/>
            <a:ext cx="3895984"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橢圓 1"/>
          <p:cNvSpPr/>
          <p:nvPr/>
        </p:nvSpPr>
        <p:spPr>
          <a:xfrm>
            <a:off x="2657203" y="914400"/>
            <a:ext cx="698558" cy="57150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solidFill>
                <a:prstClr val="black"/>
              </a:solidFill>
            </a:endParaRPr>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4973" y="620713"/>
            <a:ext cx="89058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圖片 9"/>
          <p:cNvPicPr>
            <a:picLocks noChangeAspect="1"/>
          </p:cNvPicPr>
          <p:nvPr/>
        </p:nvPicPr>
        <p:blipFill rotWithShape="1">
          <a:blip r:embed="rId4">
            <a:extLst>
              <a:ext uri="{28A0092B-C50C-407E-A947-70E740481C1C}">
                <a14:useLocalDpi xmlns:a14="http://schemas.microsoft.com/office/drawing/2010/main" val="0"/>
              </a:ext>
            </a:extLst>
          </a:blip>
          <a:srcRect t="6193" r="58770" b="87907"/>
          <a:stretch/>
        </p:blipFill>
        <p:spPr>
          <a:xfrm rot="274800">
            <a:off x="6316598" y="1410774"/>
            <a:ext cx="5886007" cy="10906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5129" y="1417804"/>
            <a:ext cx="1075745" cy="841308"/>
          </a:xfrm>
          <a:prstGeom prst="rect">
            <a:avLst/>
          </a:prstGeom>
          <a:noFill/>
          <a:ln w="9525">
            <a:solidFill>
              <a:srgbClr val="7030A0"/>
            </a:solidFill>
            <a:miter lim="800000"/>
            <a:headEnd/>
            <a:tailEnd/>
          </a:ln>
          <a:effectLst/>
        </p:spPr>
      </p:pic>
    </p:spTree>
    <p:extLst>
      <p:ext uri="{BB962C8B-B14F-4D97-AF65-F5344CB8AC3E}">
        <p14:creationId xmlns:p14="http://schemas.microsoft.com/office/powerpoint/2010/main" val="170789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barn(inVertical)">
                                      <p:cBhvr>
                                        <p:cTn id="11" dur="500"/>
                                        <p:tgtEl>
                                          <p:spTgt spid="102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800" y="440273"/>
            <a:ext cx="10820400" cy="1293028"/>
          </a:xfrm>
        </p:spPr>
        <p:txBody>
          <a:bodyPr/>
          <a:lstStyle/>
          <a:p>
            <a:r>
              <a:rPr lang="zh-TW" altLang="en-US" dirty="0" smtClean="0"/>
              <a:t>福島電廠事故造成的輻射汙染･･･</a:t>
            </a:r>
            <a:endParaRPr lang="zh-TW" altLang="en-US" dirty="0"/>
          </a:p>
        </p:txBody>
      </p:sp>
      <p:sp>
        <p:nvSpPr>
          <p:cNvPr id="3" name="內容版面配置區 2"/>
          <p:cNvSpPr>
            <a:spLocks noGrp="1"/>
          </p:cNvSpPr>
          <p:nvPr>
            <p:ph idx="1"/>
          </p:nvPr>
        </p:nvSpPr>
        <p:spPr>
          <a:xfrm>
            <a:off x="593200" y="5359080"/>
            <a:ext cx="6729679" cy="1392055"/>
          </a:xfrm>
        </p:spPr>
        <p:txBody>
          <a:bodyPr>
            <a:normAutofit fontScale="92500" lnSpcReduction="10000"/>
          </a:bodyPr>
          <a:lstStyle/>
          <a:p>
            <a:r>
              <a:rPr lang="zh-TW" altLang="en-US" dirty="0" smtClean="0">
                <a:solidFill>
                  <a:srgbClr val="FF0000"/>
                </a:solidFill>
              </a:rPr>
              <a:t>氫爆外釋之輻射物質</a:t>
            </a:r>
            <a:r>
              <a:rPr lang="en-US" altLang="zh-TW" dirty="0" smtClean="0">
                <a:solidFill>
                  <a:srgbClr val="FF0000"/>
                </a:solidFill>
              </a:rPr>
              <a:t>(</a:t>
            </a:r>
            <a:r>
              <a:rPr lang="zh-TW" altLang="en-US" dirty="0" smtClean="0">
                <a:solidFill>
                  <a:srgbClr val="FF0000"/>
                </a:solidFill>
              </a:rPr>
              <a:t>碘</a:t>
            </a:r>
            <a:r>
              <a:rPr lang="en-US" altLang="zh-TW" dirty="0" smtClean="0">
                <a:solidFill>
                  <a:srgbClr val="FF0000"/>
                </a:solidFill>
              </a:rPr>
              <a:t>131</a:t>
            </a:r>
            <a:r>
              <a:rPr lang="zh-TW" altLang="en-US" dirty="0" smtClean="0">
                <a:solidFill>
                  <a:srgbClr val="FF0000"/>
                </a:solidFill>
                <a:latin typeface="Microsoft JhengHei"/>
                <a:ea typeface="Microsoft JhengHei"/>
              </a:rPr>
              <a:t>、銫</a:t>
            </a:r>
            <a:r>
              <a:rPr lang="en-US" altLang="zh-TW" dirty="0" smtClean="0">
                <a:solidFill>
                  <a:srgbClr val="FF0000"/>
                </a:solidFill>
                <a:latin typeface="Microsoft JhengHei"/>
                <a:ea typeface="Microsoft JhengHei"/>
              </a:rPr>
              <a:t>137</a:t>
            </a:r>
            <a:r>
              <a:rPr lang="zh-TW" altLang="en-US" dirty="0" smtClean="0">
                <a:solidFill>
                  <a:srgbClr val="FF0000"/>
                </a:solidFill>
                <a:latin typeface="Microsoft JhengHei"/>
                <a:ea typeface="Microsoft JhengHei"/>
              </a:rPr>
              <a:t>、鍶</a:t>
            </a:r>
            <a:r>
              <a:rPr lang="en-US" altLang="zh-TW" dirty="0" smtClean="0">
                <a:solidFill>
                  <a:srgbClr val="FF0000"/>
                </a:solidFill>
                <a:latin typeface="Microsoft JhengHei"/>
                <a:ea typeface="Microsoft JhengHei"/>
              </a:rPr>
              <a:t>90…)</a:t>
            </a:r>
          </a:p>
          <a:p>
            <a:r>
              <a:rPr lang="zh-TW" altLang="en-US" dirty="0" smtClean="0">
                <a:solidFill>
                  <a:srgbClr val="FF0000"/>
                </a:solidFill>
                <a:latin typeface="Microsoft JhengHei"/>
                <a:ea typeface="Microsoft JhengHei"/>
              </a:rPr>
              <a:t>洩漏排入海洋之輻射汙染廢水</a:t>
            </a:r>
            <a:endParaRPr lang="zh-TW" altLang="en-US" dirty="0">
              <a:solidFill>
                <a:srgbClr val="FF0000"/>
              </a:solidFill>
            </a:endParaRPr>
          </a:p>
        </p:txBody>
      </p:sp>
      <p:sp>
        <p:nvSpPr>
          <p:cNvPr id="4" name="投影片編號版面配置區 3"/>
          <p:cNvSpPr>
            <a:spLocks noGrp="1"/>
          </p:cNvSpPr>
          <p:nvPr>
            <p:ph type="sldNum" sz="quarter" idx="12"/>
          </p:nvPr>
        </p:nvSpPr>
        <p:spPr/>
        <p:txBody>
          <a:bodyPr/>
          <a:lstStyle/>
          <a:p>
            <a:fld id="{C2CFC4E7-F001-2345-8ED3-FB07577322E5}" type="slidenum">
              <a:rPr kumimoji="1" lang="zh-TW" altLang="en-US" smtClean="0"/>
              <a:pPr/>
              <a:t>50</a:t>
            </a:fld>
            <a:endParaRPr kumimoji="1" lang="zh-TW" altLang="en-US" dirty="0"/>
          </a:p>
        </p:txBody>
      </p:sp>
      <p:pic>
        <p:nvPicPr>
          <p:cNvPr id="5" name="Picture 2" descr="%E7%A4%BA%E6%84%8F%E5%9C%96%20fukushima%201-6%20&amp;%20fuel%20fac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122735" y="1439543"/>
            <a:ext cx="6015230" cy="377694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2"/>
          <p:cNvPicPr>
            <a:picLocks noChangeAspect="1" noChangeArrowheads="1"/>
          </p:cNvPicPr>
          <p:nvPr/>
        </p:nvPicPr>
        <p:blipFill>
          <a:blip r:embed="rId4">
            <a:extLst>
              <a:ext uri="{28A0092B-C50C-407E-A947-70E740481C1C}">
                <a14:useLocalDpi xmlns:a14="http://schemas.microsoft.com/office/drawing/2010/main" val="0"/>
              </a:ext>
            </a:extLst>
          </a:blip>
          <a:srcRect l="48137" t="10814" b="1868"/>
          <a:stretch>
            <a:fillRect/>
          </a:stretch>
        </p:blipFill>
        <p:spPr bwMode="auto">
          <a:xfrm>
            <a:off x="7322879" y="1439547"/>
            <a:ext cx="38957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9081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
          <p:cNvSpPr>
            <a:spLocks noGrp="1" noChangeArrowheads="1"/>
          </p:cNvSpPr>
          <p:nvPr>
            <p:ph type="sldNum" sz="quarter" idx="12"/>
          </p:nvPr>
        </p:nvSpPr>
        <p:spPr>
          <a:ln/>
        </p:spPr>
        <p:txBody>
          <a:bodyPr/>
          <a:lstStyle/>
          <a:p>
            <a:pPr>
              <a:defRPr/>
            </a:pPr>
            <a:fld id="{39F87F45-3F27-43C0-96E7-744B28515359}" type="slidenum">
              <a:rPr lang="en-US" altLang="zh-TW"/>
              <a:pPr>
                <a:defRPr/>
              </a:pPr>
              <a:t>51</a:t>
            </a:fld>
            <a:endParaRPr lang="en-US" altLang="zh-TW"/>
          </a:p>
        </p:txBody>
      </p:sp>
      <p:graphicFrame>
        <p:nvGraphicFramePr>
          <p:cNvPr id="659459" name="Group 3"/>
          <p:cNvGraphicFramePr>
            <a:graphicFrameLocks noGrp="1"/>
          </p:cNvGraphicFramePr>
          <p:nvPr>
            <p:ph idx="4294967295"/>
            <p:extLst/>
          </p:nvPr>
        </p:nvGraphicFramePr>
        <p:xfrm>
          <a:off x="239184" y="1310739"/>
          <a:ext cx="11808883" cy="5300663"/>
        </p:xfrm>
        <a:graphic>
          <a:graphicData uri="http://schemas.openxmlformats.org/drawingml/2006/table">
            <a:tbl>
              <a:tblPr/>
              <a:tblGrid>
                <a:gridCol w="2923116">
                  <a:extLst>
                    <a:ext uri="{9D8B030D-6E8A-4147-A177-3AD203B41FA5}">
                      <a16:colId xmlns:a16="http://schemas.microsoft.com/office/drawing/2014/main" val="20000"/>
                    </a:ext>
                  </a:extLst>
                </a:gridCol>
                <a:gridCol w="2880784">
                  <a:extLst>
                    <a:ext uri="{9D8B030D-6E8A-4147-A177-3AD203B41FA5}">
                      <a16:colId xmlns:a16="http://schemas.microsoft.com/office/drawing/2014/main" val="20001"/>
                    </a:ext>
                  </a:extLst>
                </a:gridCol>
                <a:gridCol w="6004983">
                  <a:extLst>
                    <a:ext uri="{9D8B030D-6E8A-4147-A177-3AD203B41FA5}">
                      <a16:colId xmlns:a16="http://schemas.microsoft.com/office/drawing/2014/main" val="20002"/>
                    </a:ext>
                  </a:extLst>
                </a:gridCol>
              </a:tblGrid>
              <a:tr h="576263">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標楷體" pitchFamily="65"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標楷體" pitchFamily="65"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標楷體" pitchFamily="65"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標楷體" pitchFamily="65"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zh-TW" sz="22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rPr>
                        <a:t>WHO</a:t>
                      </a:r>
                      <a:r>
                        <a:rPr kumimoji="1" lang="zh-TW" altLang="en-US" sz="22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rPr>
                        <a:t>報告</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標楷體" pitchFamily="65"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標楷體" pitchFamily="65"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標楷體" pitchFamily="65"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標楷體" pitchFamily="65"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22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rPr>
                        <a:t>研究目的</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標楷體" pitchFamily="65"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標楷體" pitchFamily="65"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標楷體" pitchFamily="65"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標楷體" pitchFamily="65"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22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rPr>
                        <a:t>研究結果</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482725">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標楷體" pitchFamily="65"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標楷體" pitchFamily="65"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標楷體" pitchFamily="65"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標楷體" pitchFamily="65"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zh-TW" sz="24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zh-TW" sz="24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zh-TW" sz="16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zh-TW" sz="16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zh-TW" sz="16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en-US" altLang="zh-TW" sz="16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 </a:t>
                      </a: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zh-TW" sz="1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en-US" altLang="zh-TW" sz="1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2012</a:t>
                      </a:r>
                      <a:r>
                        <a:rPr kumimoji="1" lang="zh-TW" altLang="en-US" sz="1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年</a:t>
                      </a:r>
                      <a:r>
                        <a:rPr kumimoji="1" lang="en-US" altLang="zh-TW" sz="1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5</a:t>
                      </a:r>
                      <a:r>
                        <a:rPr kumimoji="1" lang="zh-TW" altLang="en-US" sz="1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月出版</a:t>
                      </a:r>
                      <a:endParaRPr kumimoji="1" lang="en-US" altLang="zh-TW" sz="1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標楷體" pitchFamily="65"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標楷體" pitchFamily="65"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標楷體" pitchFamily="65"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標楷體" pitchFamily="65"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評估日本福島電廠發生核子事故的第一年，</a:t>
                      </a:r>
                      <a:r>
                        <a:rPr kumimoji="1" lang="zh-TW" altLang="en-US" sz="2000" b="0"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全世界民眾</a:t>
                      </a: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因輻射曝露所造成的劑量</a:t>
                      </a:r>
                      <a:endPar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標楷體" pitchFamily="65"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標楷體" pitchFamily="65"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標楷體" pitchFamily="65"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標楷體" pitchFamily="65"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日本福島縣影響最大的區域</a:t>
                      </a:r>
                      <a:r>
                        <a:rPr kumimoji="1" lang="en-US" altLang="zh-TW"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zh-TW" altLang="en-US"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浪江町、飯館村</a:t>
                      </a:r>
                      <a:r>
                        <a:rPr kumimoji="1" lang="en-US" altLang="zh-TW"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a:t>
                      </a:r>
                      <a:r>
                        <a:rPr kumimoji="1" lang="zh-TW" altLang="en-US"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假設民眾續住四個月才撤離，接受劑量約</a:t>
                      </a:r>
                      <a:r>
                        <a:rPr kumimoji="1" lang="en-US" altLang="zh-TW"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10~50</a:t>
                      </a:r>
                      <a:r>
                        <a:rPr kumimoji="1" lang="zh-TW" altLang="en-US"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毫西弗</a:t>
                      </a:r>
                      <a:r>
                        <a:rPr kumimoji="1" lang="zh-TW" altLang="zh-TW" sz="2000" b="0" i="0" u="none" strike="noStrike" cap="none" normalizeH="0" baseline="0" smtClean="0">
                          <a:ln>
                            <a:noFill/>
                          </a:ln>
                          <a:solidFill>
                            <a:schemeClr val="tx1"/>
                          </a:solidFill>
                          <a:effectLst/>
                          <a:latin typeface="Tahoma" pitchFamily="34" charset="0"/>
                          <a:ea typeface="標楷體" pitchFamily="65" charset="-120"/>
                          <a:cs typeface="Times New Roman" pitchFamily="18" charset="0"/>
                        </a:rPr>
                        <a:t>；</a:t>
                      </a:r>
                      <a:r>
                        <a:rPr kumimoji="1" lang="zh-TW" altLang="en-US" sz="2000" b="0" i="0" u="none" strike="noStrike" cap="none" normalizeH="0" baseline="0" smtClean="0">
                          <a:ln>
                            <a:noFill/>
                          </a:ln>
                          <a:solidFill>
                            <a:schemeClr val="tx1"/>
                          </a:solidFill>
                          <a:effectLst/>
                          <a:latin typeface="Tahoma" pitchFamily="34" charset="0"/>
                          <a:ea typeface="標楷體" pitchFamily="65" charset="-120"/>
                          <a:cs typeface="Times New Roman" pitchFamily="18" charset="0"/>
                        </a:rPr>
                        <a:t>福島縣其他區域民眾劑量約</a:t>
                      </a:r>
                      <a:r>
                        <a:rPr kumimoji="1" lang="en-US" altLang="zh-TW"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1~10</a:t>
                      </a:r>
                      <a:r>
                        <a:rPr kumimoji="1" lang="zh-TW" altLang="en-US"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毫西弗</a:t>
                      </a:r>
                      <a:r>
                        <a:rPr kumimoji="1" lang="zh-TW" altLang="zh-TW" sz="2000" b="0" i="0" u="none" strike="noStrike" cap="none" normalizeH="0" baseline="0" smtClean="0">
                          <a:ln>
                            <a:noFill/>
                          </a:ln>
                          <a:solidFill>
                            <a:schemeClr val="tx1"/>
                          </a:solidFill>
                          <a:effectLst/>
                          <a:latin typeface="Tahoma" pitchFamily="34" charset="0"/>
                          <a:ea typeface="標楷體" pitchFamily="65" charset="-120"/>
                          <a:cs typeface="Times New Roman" pitchFamily="18" charset="0"/>
                        </a:rPr>
                        <a:t>；</a:t>
                      </a:r>
                      <a:r>
                        <a:rPr kumimoji="1" lang="zh-TW" altLang="en-US" sz="2000" b="0" i="0" u="none" strike="noStrike" cap="none" normalizeH="0" baseline="0" smtClean="0">
                          <a:ln>
                            <a:noFill/>
                          </a:ln>
                          <a:solidFill>
                            <a:schemeClr val="tx1"/>
                          </a:solidFill>
                          <a:effectLst/>
                          <a:latin typeface="Tahoma" pitchFamily="34" charset="0"/>
                          <a:ea typeface="標楷體" pitchFamily="65" charset="-120"/>
                          <a:cs typeface="Times New Roman" pitchFamily="18" charset="0"/>
                        </a:rPr>
                        <a:t>臨縣民眾</a:t>
                      </a:r>
                      <a:r>
                        <a:rPr kumimoji="1" lang="zh-TW" altLang="en-US"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約</a:t>
                      </a:r>
                      <a:r>
                        <a:rPr kumimoji="1" lang="en-US" altLang="zh-TW"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0.1~10</a:t>
                      </a:r>
                      <a:r>
                        <a:rPr kumimoji="1" lang="zh-TW" altLang="en-US"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毫西弗</a:t>
                      </a:r>
                      <a:r>
                        <a:rPr kumimoji="1" lang="zh-TW" altLang="zh-TW" sz="2000" b="0" i="0" u="none" strike="noStrike" cap="none" normalizeH="0" baseline="0" smtClean="0">
                          <a:ln>
                            <a:noFill/>
                          </a:ln>
                          <a:solidFill>
                            <a:schemeClr val="tx1"/>
                          </a:solidFill>
                          <a:effectLst/>
                          <a:latin typeface="Tahoma" pitchFamily="34" charset="0"/>
                          <a:ea typeface="標楷體" pitchFamily="65" charset="-120"/>
                          <a:cs typeface="Times New Roman" pitchFamily="18" charset="0"/>
                        </a:rPr>
                        <a:t>；</a:t>
                      </a:r>
                      <a:r>
                        <a:rPr kumimoji="1" lang="zh-TW" altLang="en-US" sz="2000" b="0" i="0" u="none" strike="noStrike" cap="none" normalizeH="0" baseline="0" smtClean="0">
                          <a:ln>
                            <a:noFill/>
                          </a:ln>
                          <a:solidFill>
                            <a:schemeClr val="tx1"/>
                          </a:solidFill>
                          <a:effectLst/>
                          <a:latin typeface="Tahoma" pitchFamily="34" charset="0"/>
                          <a:ea typeface="標楷體" pitchFamily="65" charset="-120"/>
                          <a:cs typeface="Times New Roman" pitchFamily="18" charset="0"/>
                        </a:rPr>
                        <a:t>日本其他縣</a:t>
                      </a:r>
                      <a:r>
                        <a:rPr kumimoji="1" lang="zh-TW" altLang="en-US"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約</a:t>
                      </a:r>
                      <a:r>
                        <a:rPr kumimoji="1" lang="en-US" altLang="zh-TW"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0.1~1</a:t>
                      </a:r>
                      <a:r>
                        <a:rPr kumimoji="1" lang="zh-TW" altLang="en-US"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毫西弗</a:t>
                      </a:r>
                      <a:r>
                        <a:rPr kumimoji="1" lang="zh-TW" altLang="zh-TW" sz="2000" b="0" i="0" u="none" strike="noStrike" cap="none" normalizeH="0" baseline="0" smtClean="0">
                          <a:ln>
                            <a:noFill/>
                          </a:ln>
                          <a:solidFill>
                            <a:schemeClr val="tx1"/>
                          </a:solidFill>
                          <a:effectLst/>
                          <a:latin typeface="Tahoma" pitchFamily="34" charset="0"/>
                          <a:ea typeface="標楷體" pitchFamily="65" charset="-120"/>
                          <a:cs typeface="Times New Roman" pitchFamily="18" charset="0"/>
                        </a:rPr>
                        <a:t>；</a:t>
                      </a: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日本境外國家接受到有效劑量小於</a:t>
                      </a:r>
                      <a:r>
                        <a:rPr kumimoji="1" lang="en-US" altLang="zh-TW"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0.01</a:t>
                      </a:r>
                      <a:r>
                        <a:rPr kumimoji="1" lang="zh-TW" altLang="en-US"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毫</a:t>
                      </a: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西弗</a:t>
                      </a:r>
                      <a:r>
                        <a:rPr kumimoji="1" lang="zh-TW" altLang="zh-TW" sz="2000" b="0" i="0" u="none" strike="noStrike" cap="none" normalizeH="0" baseline="0" smtClean="0">
                          <a:ln>
                            <a:noFill/>
                          </a:ln>
                          <a:solidFill>
                            <a:schemeClr val="tx1"/>
                          </a:solidFill>
                          <a:effectLst/>
                          <a:latin typeface="Tahoma" pitchFamily="34" charset="0"/>
                          <a:ea typeface="標楷體" pitchFamily="65" charset="-120"/>
                          <a:cs typeface="Times New Roman" pitchFamily="18" charset="0"/>
                        </a:rPr>
                        <a:t>。</a:t>
                      </a:r>
                      <a:endParaRPr kumimoji="1" lang="en-US" altLang="zh-TW" sz="2000" b="0" i="0" u="none" strike="noStrike" cap="none" normalizeH="0" baseline="0" smtClean="0">
                        <a:ln>
                          <a:noFill/>
                        </a:ln>
                        <a:solidFill>
                          <a:schemeClr val="tx1"/>
                        </a:solidFill>
                        <a:effectLst/>
                        <a:latin typeface="Tahoma" pitchFamily="34" charset="0"/>
                        <a:ea typeface="標楷體" pitchFamily="65" charset="-120"/>
                        <a:cs typeface="Times New Roman"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1"/>
                  </a:ext>
                </a:extLst>
              </a:tr>
              <a:tr h="1958975">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標楷體" pitchFamily="65"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標楷體" pitchFamily="65"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標楷體" pitchFamily="65"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標楷體" pitchFamily="65"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endParaRPr kumimoji="1" lang="zh-TW" altLang="en-US" sz="24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endParaRPr kumimoji="1" lang="zh-TW" altLang="en-US" sz="24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endParaRPr kumimoji="1" lang="zh-TW" altLang="en-US" sz="24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endParaRPr kumimoji="1" lang="zh-TW" altLang="en-US" sz="24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zh-TW" sz="18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en-US" altLang="zh-TW" sz="1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2013</a:t>
                      </a:r>
                      <a:r>
                        <a:rPr kumimoji="1" lang="zh-TW" altLang="en-US" sz="1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年</a:t>
                      </a:r>
                      <a:r>
                        <a:rPr kumimoji="1" lang="en-US" altLang="zh-TW" sz="1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2</a:t>
                      </a:r>
                      <a:r>
                        <a:rPr kumimoji="1" lang="zh-TW" altLang="en-US" sz="1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rPr>
                        <a:t>月出版</a:t>
                      </a:r>
                      <a:endParaRPr kumimoji="1" lang="en-US" altLang="zh-TW" sz="1800" b="1"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標楷體" pitchFamily="65"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標楷體" pitchFamily="65"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標楷體" pitchFamily="65"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標楷體" pitchFamily="65"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日本福島電廠核子事故中</a:t>
                      </a:r>
                      <a:r>
                        <a:rPr kumimoji="1" lang="zh-TW"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輻射曝露造成</a:t>
                      </a:r>
                      <a:r>
                        <a:rPr kumimoji="1" lang="zh-TW" altLang="en-US" sz="2000" b="0" i="0" u="none" strike="noStrike" cap="none" normalizeH="0" baseline="0" smtClean="0">
                          <a:ln>
                            <a:noFill/>
                          </a:ln>
                          <a:solidFill>
                            <a:srgbClr val="FF0000"/>
                          </a:solidFill>
                          <a:effectLst/>
                          <a:latin typeface="Times New Roman" pitchFamily="18" charset="0"/>
                          <a:ea typeface="標楷體" pitchFamily="65" charset="-120"/>
                          <a:cs typeface="Times New Roman" pitchFamily="18" charset="0"/>
                        </a:rPr>
                        <a:t>民眾及搶救人員</a:t>
                      </a: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健康風險評估</a:t>
                      </a: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(HRA)</a:t>
                      </a:r>
                      <a:endParaRPr kumimoji="1" lang="zh-TW" altLang="en-US"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buClr>
                          <a:schemeClr val="folHlink"/>
                        </a:buClr>
                        <a:buSzPct val="60000"/>
                        <a:buFont typeface="Wingdings" pitchFamily="2" charset="2"/>
                        <a:defRPr kumimoji="1" sz="2800">
                          <a:solidFill>
                            <a:schemeClr val="tx1"/>
                          </a:solidFill>
                          <a:latin typeface="Tahoma" pitchFamily="34" charset="0"/>
                          <a:ea typeface="標楷體" pitchFamily="65" charset="-120"/>
                        </a:defRPr>
                      </a:lvl1pPr>
                      <a:lvl2pPr marL="742950" indent="-285750" eaLnBrk="0" hangingPunct="0">
                        <a:spcBef>
                          <a:spcPct val="20000"/>
                        </a:spcBef>
                        <a:buClr>
                          <a:schemeClr val="hlink"/>
                        </a:buClr>
                        <a:buSzPct val="55000"/>
                        <a:buFont typeface="Wingdings" pitchFamily="2" charset="2"/>
                        <a:defRPr kumimoji="1" sz="2400">
                          <a:solidFill>
                            <a:schemeClr val="tx1"/>
                          </a:solidFill>
                          <a:latin typeface="Tahoma" pitchFamily="34" charset="0"/>
                          <a:ea typeface="標楷體" pitchFamily="65" charset="-120"/>
                        </a:defRPr>
                      </a:lvl2pPr>
                      <a:lvl3pPr marL="1143000" indent="-228600" eaLnBrk="0" hangingPunct="0">
                        <a:spcBef>
                          <a:spcPct val="20000"/>
                        </a:spcBef>
                        <a:buClr>
                          <a:schemeClr val="folHlink"/>
                        </a:buClr>
                        <a:buSzPct val="50000"/>
                        <a:buFont typeface="Wingdings" pitchFamily="2" charset="2"/>
                        <a:defRPr kumimoji="1" sz="2000">
                          <a:solidFill>
                            <a:schemeClr val="tx1"/>
                          </a:solidFill>
                          <a:latin typeface="Tahoma" pitchFamily="34" charset="0"/>
                          <a:ea typeface="標楷體" pitchFamily="65" charset="-120"/>
                        </a:defRPr>
                      </a:lvl3pPr>
                      <a:lvl4pPr marL="1600200" indent="-228600" eaLnBrk="0" hangingPunct="0">
                        <a:spcBef>
                          <a:spcPct val="20000"/>
                        </a:spcBef>
                        <a:buClr>
                          <a:schemeClr val="accent2"/>
                        </a:buClr>
                        <a:buSzPct val="55000"/>
                        <a:buFont typeface="Wingdings" pitchFamily="2" charset="2"/>
                        <a:defRPr kumimoji="1">
                          <a:solidFill>
                            <a:schemeClr val="tx1"/>
                          </a:solidFill>
                          <a:latin typeface="Tahoma" pitchFamily="34" charset="0"/>
                          <a:ea typeface="標楷體" pitchFamily="65" charset="-120"/>
                        </a:defRPr>
                      </a:lvl4pPr>
                      <a:lvl5pPr marL="2057400" indent="-228600" eaLnBrk="0" hangingPunct="0">
                        <a:spcBef>
                          <a:spcPct val="20000"/>
                        </a:spcBef>
                        <a:buClr>
                          <a:schemeClr val="accent1"/>
                        </a:buClr>
                        <a:buSzPct val="50000"/>
                        <a:buFont typeface="Wingdings" pitchFamily="2" charset="2"/>
                        <a:defRPr kumimoji="1">
                          <a:solidFill>
                            <a:schemeClr val="tx1"/>
                          </a:solidFill>
                          <a:latin typeface="Tahoma" pitchFamily="34" charset="0"/>
                          <a:ea typeface="標楷體" pitchFamily="65" charset="-120"/>
                        </a:defRPr>
                      </a:lvl5pPr>
                      <a:lvl6pPr marL="25146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6pPr>
                      <a:lvl7pPr marL="29718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7pPr>
                      <a:lvl8pPr marL="34290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8pPr>
                      <a:lvl9pPr marL="3886200" indent="-228600" eaLnBrk="0" fontAlgn="base" hangingPunct="0">
                        <a:spcBef>
                          <a:spcPct val="20000"/>
                        </a:spcBef>
                        <a:spcAft>
                          <a:spcPct val="0"/>
                        </a:spcAft>
                        <a:buClr>
                          <a:schemeClr val="accent1"/>
                        </a:buClr>
                        <a:buSzPct val="50000"/>
                        <a:buFont typeface="Wingdings" pitchFamily="2" charset="2"/>
                        <a:defRPr kumimoji="1">
                          <a:solidFill>
                            <a:schemeClr val="tx1"/>
                          </a:solidFill>
                          <a:latin typeface="Tahoma"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2000" b="0"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搶救人員</a:t>
                      </a:r>
                      <a:r>
                        <a:rPr kumimoji="1"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a:t>
                      </a:r>
                      <a:r>
                        <a:rPr kumimoji="1"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1</a:t>
                      </a:r>
                      <a:r>
                        <a:rPr kumimoji="1"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6000</a:t>
                      </a:r>
                      <a:r>
                        <a:rPr kumimoji="1"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人中</a:t>
                      </a:r>
                      <a:r>
                        <a:rPr kumimoji="1"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99%</a:t>
                      </a:r>
                      <a:r>
                        <a:rPr kumimoji="1"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劑量小於</a:t>
                      </a:r>
                      <a:r>
                        <a:rPr kumimoji="1"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30</a:t>
                      </a:r>
                      <a:r>
                        <a:rPr kumimoji="1"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毫西弗，約</a:t>
                      </a:r>
                      <a:r>
                        <a:rPr kumimoji="1"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200</a:t>
                      </a:r>
                      <a:r>
                        <a:rPr kumimoji="1"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人高於</a:t>
                      </a:r>
                      <a:r>
                        <a:rPr kumimoji="1"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200</a:t>
                      </a:r>
                      <a:r>
                        <a:rPr kumimoji="1"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毫西弗搶救人員中，</a:t>
                      </a:r>
                      <a:r>
                        <a:rPr kumimoji="1"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20</a:t>
                      </a:r>
                      <a:r>
                        <a:rPr kumimoji="1"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歲者罹患血癌及甲狀腺癌風險較基準風險增加</a:t>
                      </a:r>
                      <a:r>
                        <a:rPr kumimoji="1"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28%</a:t>
                      </a:r>
                      <a:r>
                        <a:rPr kumimoji="1" lang="zh-TW" altLang="zh-TW" sz="2000" b="0" i="0" u="none" strike="noStrike" cap="none" normalizeH="0" baseline="0" dirty="0" smtClean="0">
                          <a:ln>
                            <a:noFill/>
                          </a:ln>
                          <a:solidFill>
                            <a:schemeClr val="tx1"/>
                          </a:solidFill>
                          <a:effectLst/>
                          <a:latin typeface="Tahoma" pitchFamily="34" charset="0"/>
                          <a:ea typeface="標楷體" pitchFamily="65" charset="-120"/>
                          <a:cs typeface="Times New Roman" pitchFamily="18" charset="0"/>
                        </a:rPr>
                        <a:t>。</a:t>
                      </a:r>
                      <a:endParaRPr kumimoji="1" lang="zh-TW" altLang="en-US" sz="2000" b="0" i="0" u="none" strike="noStrike" cap="none" normalizeH="0" baseline="0" dirty="0" smtClean="0">
                        <a:ln>
                          <a:noFill/>
                        </a:ln>
                        <a:solidFill>
                          <a:schemeClr val="tx1"/>
                        </a:solidFill>
                        <a:effectLst/>
                        <a:latin typeface="Tahoma" pitchFamily="34"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2000" b="0" i="0" u="none" strike="noStrike" cap="none" normalizeH="0" baseline="0" dirty="0" smtClean="0">
                          <a:ln>
                            <a:noFill/>
                          </a:ln>
                          <a:solidFill>
                            <a:srgbClr val="FF0000"/>
                          </a:solidFill>
                          <a:effectLst/>
                          <a:latin typeface="Tahoma" pitchFamily="34" charset="0"/>
                          <a:ea typeface="標楷體" pitchFamily="65" charset="-120"/>
                          <a:cs typeface="Times New Roman" pitchFamily="18" charset="0"/>
                        </a:rPr>
                        <a:t>一般民眾</a:t>
                      </a:r>
                      <a:r>
                        <a:rPr kumimoji="1" lang="zh-TW" altLang="zh-TW" sz="2000" b="0" i="0" u="none" strike="noStrike" cap="none" normalizeH="0" baseline="0" dirty="0" smtClean="0">
                          <a:ln>
                            <a:noFill/>
                          </a:ln>
                          <a:solidFill>
                            <a:schemeClr val="tx1"/>
                          </a:solidFill>
                          <a:effectLst/>
                          <a:latin typeface="Tahoma" pitchFamily="34" charset="0"/>
                          <a:ea typeface="標楷體" pitchFamily="65" charset="-120"/>
                          <a:cs typeface="Times New Roman" pitchFamily="18" charset="0"/>
                        </a:rPr>
                        <a:t>：</a:t>
                      </a:r>
                      <a:r>
                        <a:rPr kumimoji="1"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除浪江町外，不會觀察到高於癌症正常風險的增加，即使在福島縣內其他區域也是如此</a:t>
                      </a:r>
                      <a:r>
                        <a:rPr kumimoji="1" lang="zh-TW" altLang="zh-TW" sz="2000" b="0" i="0" u="none" strike="noStrike" cap="none" normalizeH="0" baseline="0" dirty="0" smtClean="0">
                          <a:ln>
                            <a:noFill/>
                          </a:ln>
                          <a:solidFill>
                            <a:schemeClr val="tx1"/>
                          </a:solidFill>
                          <a:effectLst/>
                          <a:latin typeface="Tahoma" pitchFamily="34" charset="0"/>
                          <a:ea typeface="標楷體" pitchFamily="65" charset="-120"/>
                          <a:cs typeface="Times New Roman" pitchFamily="18" charset="0"/>
                        </a:rPr>
                        <a:t>。</a:t>
                      </a:r>
                      <a:endParaRPr kumimoji="1" lang="en-US" altLang="zh-TW" sz="2000" b="0" i="0" u="none" strike="noStrike" cap="none" normalizeH="0" baseline="0" dirty="0" smtClean="0">
                        <a:ln>
                          <a:noFill/>
                        </a:ln>
                        <a:solidFill>
                          <a:schemeClr val="tx1"/>
                        </a:solidFill>
                        <a:effectLst/>
                        <a:latin typeface="Tahoma" pitchFamily="34" charset="0"/>
                        <a:ea typeface="標楷體" pitchFamily="65" charset="-120"/>
                        <a:cs typeface="Times New Roman"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2"/>
                  </a:ext>
                </a:extLst>
              </a:tr>
            </a:tbl>
          </a:graphicData>
        </a:graphic>
      </p:graphicFrame>
      <p:pic>
        <p:nvPicPr>
          <p:cNvPr id="659477" name="Picture 4">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667" y="1844676"/>
            <a:ext cx="182456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59478" name="Object 9"/>
          <p:cNvGraphicFramePr>
            <a:graphicFrameLocks noChangeAspect="1"/>
          </p:cNvGraphicFramePr>
          <p:nvPr/>
        </p:nvGraphicFramePr>
        <p:xfrm>
          <a:off x="719667" y="4221164"/>
          <a:ext cx="1799167" cy="1800225"/>
        </p:xfrm>
        <a:graphic>
          <a:graphicData uri="http://schemas.openxmlformats.org/presentationml/2006/ole">
            <mc:AlternateContent xmlns:mc="http://schemas.openxmlformats.org/markup-compatibility/2006">
              <mc:Choice xmlns:v="urn:schemas-microsoft-com:vml" Requires="v">
                <p:oleObj spid="_x0000_s5147" name="點陣圖影像" r:id="rId6" imgW="6304762" imgH="8419048" progId="Paint.Picture">
                  <p:embed/>
                </p:oleObj>
              </mc:Choice>
              <mc:Fallback>
                <p:oleObj name="點陣圖影像" r:id="rId6" imgW="6304762" imgH="8419048" progId="Paint.Picture">
                  <p:embed/>
                  <p:pic>
                    <p:nvPicPr>
                      <p:cNvPr id="659478"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667" y="4221164"/>
                        <a:ext cx="1799167"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9480" name="標題 1"/>
          <p:cNvSpPr>
            <a:spLocks/>
          </p:cNvSpPr>
          <p:nvPr/>
        </p:nvSpPr>
        <p:spPr bwMode="auto">
          <a:xfrm>
            <a:off x="2345709" y="339389"/>
            <a:ext cx="7654832" cy="839787"/>
          </a:xfrm>
          <a:prstGeom prst="rect">
            <a:avLst/>
          </a:prstGeom>
          <a:gradFill rotWithShape="1">
            <a:gsLst>
              <a:gs pos="0">
                <a:schemeClr val="tx1"/>
              </a:gs>
              <a:gs pos="100000">
                <a:srgbClr val="33CCFF"/>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kumimoji="1" sz="4400">
                <a:solidFill>
                  <a:srgbClr val="FFC000"/>
                </a:solidFill>
                <a:latin typeface="Tahoma" pitchFamily="34" charset="0"/>
                <a:ea typeface="標楷體" pitchFamily="65" charset="-120"/>
              </a:defRPr>
            </a:lvl1pPr>
            <a:lvl2pPr eaLnBrk="0" hangingPunct="0">
              <a:defRPr kumimoji="1" sz="4400">
                <a:solidFill>
                  <a:srgbClr val="FFC000"/>
                </a:solidFill>
                <a:latin typeface="Tahoma" pitchFamily="34" charset="0"/>
                <a:ea typeface="標楷體" pitchFamily="65" charset="-120"/>
              </a:defRPr>
            </a:lvl2pPr>
            <a:lvl3pPr eaLnBrk="0" hangingPunct="0">
              <a:defRPr kumimoji="1" sz="4400">
                <a:solidFill>
                  <a:srgbClr val="FFC000"/>
                </a:solidFill>
                <a:latin typeface="Tahoma" pitchFamily="34" charset="0"/>
                <a:ea typeface="標楷體" pitchFamily="65" charset="-120"/>
              </a:defRPr>
            </a:lvl3pPr>
            <a:lvl4pPr eaLnBrk="0" hangingPunct="0">
              <a:defRPr kumimoji="1" sz="4400">
                <a:solidFill>
                  <a:srgbClr val="FFC000"/>
                </a:solidFill>
                <a:latin typeface="Tahoma" pitchFamily="34" charset="0"/>
                <a:ea typeface="標楷體" pitchFamily="65" charset="-120"/>
              </a:defRPr>
            </a:lvl4pPr>
            <a:lvl5pPr eaLnBrk="0" hangingPunct="0">
              <a:defRPr kumimoji="1" sz="4400">
                <a:solidFill>
                  <a:srgbClr val="FFC000"/>
                </a:solidFill>
                <a:latin typeface="Tahoma" pitchFamily="34" charset="0"/>
                <a:ea typeface="標楷體" pitchFamily="65" charset="-120"/>
              </a:defRPr>
            </a:lvl5pPr>
            <a:lvl6pPr marL="457200" eaLnBrk="0" fontAlgn="base" hangingPunct="0">
              <a:spcBef>
                <a:spcPct val="0"/>
              </a:spcBef>
              <a:spcAft>
                <a:spcPct val="0"/>
              </a:spcAft>
              <a:defRPr kumimoji="1" sz="4400">
                <a:solidFill>
                  <a:srgbClr val="FFC000"/>
                </a:solidFill>
                <a:latin typeface="Tahoma" pitchFamily="34" charset="0"/>
                <a:ea typeface="標楷體" pitchFamily="65" charset="-120"/>
              </a:defRPr>
            </a:lvl6pPr>
            <a:lvl7pPr marL="914400" eaLnBrk="0" fontAlgn="base" hangingPunct="0">
              <a:spcBef>
                <a:spcPct val="0"/>
              </a:spcBef>
              <a:spcAft>
                <a:spcPct val="0"/>
              </a:spcAft>
              <a:defRPr kumimoji="1" sz="4400">
                <a:solidFill>
                  <a:srgbClr val="FFC000"/>
                </a:solidFill>
                <a:latin typeface="Tahoma" pitchFamily="34" charset="0"/>
                <a:ea typeface="標楷體" pitchFamily="65" charset="-120"/>
              </a:defRPr>
            </a:lvl7pPr>
            <a:lvl8pPr marL="1371600" eaLnBrk="0" fontAlgn="base" hangingPunct="0">
              <a:spcBef>
                <a:spcPct val="0"/>
              </a:spcBef>
              <a:spcAft>
                <a:spcPct val="0"/>
              </a:spcAft>
              <a:defRPr kumimoji="1" sz="4400">
                <a:solidFill>
                  <a:srgbClr val="FFC000"/>
                </a:solidFill>
                <a:latin typeface="Tahoma" pitchFamily="34" charset="0"/>
                <a:ea typeface="標楷體" pitchFamily="65" charset="-120"/>
              </a:defRPr>
            </a:lvl8pPr>
            <a:lvl9pPr marL="1828800" eaLnBrk="0" fontAlgn="base" hangingPunct="0">
              <a:spcBef>
                <a:spcPct val="0"/>
              </a:spcBef>
              <a:spcAft>
                <a:spcPct val="0"/>
              </a:spcAft>
              <a:defRPr kumimoji="1" sz="4400">
                <a:solidFill>
                  <a:srgbClr val="FFC000"/>
                </a:solidFill>
                <a:latin typeface="Tahoma" pitchFamily="34" charset="0"/>
                <a:ea typeface="標楷體" pitchFamily="65" charset="-120"/>
              </a:defRPr>
            </a:lvl9pPr>
          </a:lstStyle>
          <a:p>
            <a:r>
              <a:rPr lang="zh-TW" altLang="en-US" sz="4000" b="1">
                <a:solidFill>
                  <a:srgbClr val="FFCC00"/>
                </a:solidFill>
                <a:latin typeface="標楷體" pitchFamily="65" charset="-120"/>
              </a:rPr>
              <a:t>日本福島事故對全球健康影響</a:t>
            </a:r>
          </a:p>
        </p:txBody>
      </p:sp>
      <p:grpSp>
        <p:nvGrpSpPr>
          <p:cNvPr id="8" name="群組 7"/>
          <p:cNvGrpSpPr/>
          <p:nvPr/>
        </p:nvGrpSpPr>
        <p:grpSpPr>
          <a:xfrm>
            <a:off x="158160" y="127322"/>
            <a:ext cx="11952816" cy="6643467"/>
            <a:chOff x="130626" y="1357990"/>
            <a:chExt cx="5974604" cy="5500009"/>
          </a:xfrm>
        </p:grpSpPr>
        <p:sp>
          <p:nvSpPr>
            <p:cNvPr id="9" name="矩形 8"/>
            <p:cNvSpPr/>
            <p:nvPr/>
          </p:nvSpPr>
          <p:spPr>
            <a:xfrm>
              <a:off x="130626" y="1357990"/>
              <a:ext cx="5974604" cy="550000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zh-TW" altLang="en-US"/>
            </a:p>
          </p:txBody>
        </p:sp>
        <p:sp>
          <p:nvSpPr>
            <p:cNvPr id="13" name="矩形 12"/>
            <p:cNvSpPr/>
            <p:nvPr/>
          </p:nvSpPr>
          <p:spPr>
            <a:xfrm>
              <a:off x="130626" y="1453927"/>
              <a:ext cx="5974604" cy="4764812"/>
            </a:xfrm>
            <a:prstGeom prst="rect">
              <a:avLst/>
            </a:prstGeom>
          </p:spPr>
          <p:txBody>
            <a:bodyPr wrap="square">
              <a:spAutoFit/>
            </a:bodyPr>
            <a:lstStyle/>
            <a:p>
              <a:pPr algn="ctr"/>
              <a:r>
                <a:rPr kumimoji="1" lang="en-US" altLang="zh-TW" sz="3200" b="1" dirty="0">
                  <a:latin typeface="Microsoft JhengHei" charset="-120"/>
                  <a:ea typeface="Microsoft JhengHei" charset="-120"/>
                  <a:cs typeface="Microsoft JhengHei" charset="-120"/>
                </a:rPr>
                <a:t>Fukushima </a:t>
              </a:r>
              <a:r>
                <a:rPr kumimoji="1" lang="en-US" altLang="zh-TW" sz="3200" b="1" dirty="0" smtClean="0">
                  <a:latin typeface="Microsoft JhengHei" charset="-120"/>
                  <a:ea typeface="Microsoft JhengHei" charset="-120"/>
                  <a:cs typeface="Microsoft JhengHei" charset="-120"/>
                </a:rPr>
                <a:t>2016 </a:t>
              </a:r>
              <a:r>
                <a:rPr kumimoji="1" lang="en-US" altLang="zh-TW" sz="3200" b="1" dirty="0">
                  <a:latin typeface="Microsoft JhengHei" charset="-120"/>
                  <a:ea typeface="Microsoft JhengHei" charset="-120"/>
                  <a:cs typeface="Microsoft JhengHei" charset="-120"/>
                </a:rPr>
                <a:t>White Paper</a:t>
              </a:r>
            </a:p>
            <a:p>
              <a:r>
                <a:rPr kumimoji="1" lang="en-US" altLang="zh-TW" sz="2000" dirty="0" smtClean="0">
                  <a:latin typeface="Microsoft JhengHei" charset="-120"/>
                  <a:ea typeface="Microsoft JhengHei" charset="-120"/>
                  <a:cs typeface="Microsoft JhengHei" charset="-120"/>
                </a:rPr>
                <a:t>(Developments </a:t>
              </a:r>
              <a:r>
                <a:rPr kumimoji="1" lang="en-US" altLang="zh-TW" sz="2000" dirty="0">
                  <a:latin typeface="Microsoft JhengHei" charset="-120"/>
                  <a:ea typeface="Microsoft JhengHei" charset="-120"/>
                  <a:cs typeface="Microsoft JhengHei" charset="-120"/>
                </a:rPr>
                <a:t>since the 2013 UNSCEAR Report on the levels and effects of radiation exposure due to the nuclear accident following the great east-Japan earthquake and </a:t>
              </a:r>
              <a:r>
                <a:rPr kumimoji="1" lang="en-US" altLang="zh-TW" sz="2000" dirty="0" smtClean="0">
                  <a:latin typeface="Microsoft JhengHei" charset="-120"/>
                  <a:ea typeface="Microsoft JhengHei" charset="-120"/>
                  <a:cs typeface="Microsoft JhengHei" charset="-120"/>
                </a:rPr>
                <a:t>tsunami)</a:t>
              </a:r>
              <a:endParaRPr kumimoji="1" lang="en-US" altLang="zh-TW" sz="2000" dirty="0">
                <a:latin typeface="Microsoft JhengHei" charset="-120"/>
                <a:ea typeface="Microsoft JhengHei" charset="-120"/>
                <a:cs typeface="Microsoft JhengHei" charset="-120"/>
              </a:endParaRPr>
            </a:p>
            <a:p>
              <a:endParaRPr kumimoji="1" lang="en-US" altLang="zh-TW" sz="3200" dirty="0">
                <a:latin typeface="Microsoft JhengHei" charset="-120"/>
                <a:ea typeface="Microsoft JhengHei" charset="-120"/>
                <a:cs typeface="Microsoft JhengHei" charset="-120"/>
              </a:endParaRPr>
            </a:p>
            <a:p>
              <a:r>
                <a:rPr kumimoji="1" lang="en-US" altLang="zh-TW" sz="2400" dirty="0">
                  <a:latin typeface="Microsoft JhengHei" charset="-120"/>
                  <a:ea typeface="Microsoft JhengHei" charset="-120"/>
                  <a:cs typeface="Microsoft JhengHei" charset="-120"/>
                </a:rPr>
                <a:t>The Committee continued to identify further information that had become </a:t>
              </a:r>
              <a:r>
                <a:rPr kumimoji="1" lang="en-US" altLang="zh-TW" sz="2400" dirty="0" smtClean="0">
                  <a:latin typeface="Microsoft JhengHei" charset="-120"/>
                  <a:ea typeface="Microsoft JhengHei" charset="-120"/>
                  <a:cs typeface="Microsoft JhengHei" charset="-120"/>
                </a:rPr>
                <a:t>available up </a:t>
              </a:r>
              <a:r>
                <a:rPr kumimoji="1" lang="en-US" altLang="zh-TW" sz="2400" dirty="0">
                  <a:latin typeface="Microsoft JhengHei" charset="-120"/>
                  <a:ea typeface="Microsoft JhengHei" charset="-120"/>
                  <a:cs typeface="Microsoft JhengHei" charset="-120"/>
                </a:rPr>
                <a:t>to the end of 2015, and systematically appraised relevant new publications to assess </a:t>
              </a:r>
              <a:r>
                <a:rPr kumimoji="1" lang="en-US" altLang="zh-TW" sz="2400" dirty="0" smtClean="0">
                  <a:latin typeface="Microsoft JhengHei" charset="-120"/>
                  <a:ea typeface="Microsoft JhengHei" charset="-120"/>
                  <a:cs typeface="Microsoft JhengHei" charset="-120"/>
                </a:rPr>
                <a:t>their implications </a:t>
              </a:r>
              <a:r>
                <a:rPr kumimoji="1" lang="en-US" altLang="zh-TW" sz="2400" dirty="0">
                  <a:latin typeface="Microsoft JhengHei" charset="-120"/>
                  <a:ea typeface="Microsoft JhengHei" charset="-120"/>
                  <a:cs typeface="Microsoft JhengHei" charset="-120"/>
                </a:rPr>
                <a:t>for its 2013 report. A notable publication was the report by the </a:t>
              </a:r>
              <a:r>
                <a:rPr kumimoji="1" lang="en-US" altLang="zh-TW" sz="2400" dirty="0" smtClean="0">
                  <a:latin typeface="Microsoft JhengHei" charset="-120"/>
                  <a:ea typeface="Microsoft JhengHei" charset="-120"/>
                  <a:cs typeface="Microsoft JhengHei" charset="-120"/>
                </a:rPr>
                <a:t>International Atomic </a:t>
              </a:r>
              <a:r>
                <a:rPr kumimoji="1" lang="en-US" altLang="zh-TW" sz="2400" dirty="0">
                  <a:latin typeface="Microsoft JhengHei" charset="-120"/>
                  <a:ea typeface="Microsoft JhengHei" charset="-120"/>
                  <a:cs typeface="Microsoft JhengHei" charset="-120"/>
                </a:rPr>
                <a:t>Energy Agency (IAEA) on the accident at the Fukushima Daiichi nuclear </a:t>
              </a:r>
              <a:r>
                <a:rPr kumimoji="1" lang="en-US" altLang="zh-TW" sz="2400" dirty="0" smtClean="0">
                  <a:latin typeface="Microsoft JhengHei" charset="-120"/>
                  <a:ea typeface="Microsoft JhengHei" charset="-120"/>
                  <a:cs typeface="Microsoft JhengHei" charset="-120"/>
                </a:rPr>
                <a:t>power station. </a:t>
              </a:r>
              <a:r>
                <a:rPr kumimoji="1" lang="en-US" altLang="zh-TW" sz="2400" dirty="0">
                  <a:latin typeface="Microsoft JhengHei" charset="-120"/>
                  <a:ea typeface="Microsoft JhengHei" charset="-120"/>
                  <a:cs typeface="Microsoft JhengHei" charset="-120"/>
                </a:rPr>
                <a:t>It describes the accident and its causes, evolution and consequences based on </a:t>
              </a:r>
              <a:r>
                <a:rPr kumimoji="1" lang="en-US" altLang="zh-TW" sz="2400" dirty="0" smtClean="0">
                  <a:latin typeface="Microsoft JhengHei" charset="-120"/>
                  <a:ea typeface="Microsoft JhengHei" charset="-120"/>
                  <a:cs typeface="Microsoft JhengHei" charset="-120"/>
                </a:rPr>
                <a:t>an evaluation </a:t>
              </a:r>
              <a:r>
                <a:rPr kumimoji="1" lang="en-US" altLang="zh-TW" sz="2400" dirty="0">
                  <a:latin typeface="Microsoft JhengHei" charset="-120"/>
                  <a:ea typeface="Microsoft JhengHei" charset="-120"/>
                  <a:cs typeface="Microsoft JhengHei" charset="-120"/>
                </a:rPr>
                <a:t>of data and information from a large number of sources available at the time </a:t>
              </a:r>
              <a:r>
                <a:rPr kumimoji="1" lang="en-US" altLang="zh-TW" sz="2400" dirty="0" smtClean="0">
                  <a:latin typeface="Microsoft JhengHei" charset="-120"/>
                  <a:ea typeface="Microsoft JhengHei" charset="-120"/>
                  <a:cs typeface="Microsoft JhengHei" charset="-120"/>
                </a:rPr>
                <a:t>it was </a:t>
              </a:r>
              <a:r>
                <a:rPr kumimoji="1" lang="en-US" altLang="zh-TW" sz="2400" dirty="0">
                  <a:latin typeface="Microsoft JhengHei" charset="-120"/>
                  <a:ea typeface="Microsoft JhengHei" charset="-120"/>
                  <a:cs typeface="Microsoft JhengHei" charset="-120"/>
                </a:rPr>
                <a:t>written. </a:t>
              </a:r>
              <a:r>
                <a:rPr kumimoji="1" lang="en-US" altLang="zh-TW" sz="2400" b="1" dirty="0">
                  <a:solidFill>
                    <a:srgbClr val="FF0000"/>
                  </a:solidFill>
                  <a:latin typeface="Microsoft JhengHei" charset="-120"/>
                  <a:ea typeface="Microsoft JhengHei" charset="-120"/>
                  <a:cs typeface="Microsoft JhengHei" charset="-120"/>
                </a:rPr>
                <a:t>That report and a large proportion of the new publications again confirmed the</a:t>
              </a:r>
            </a:p>
            <a:p>
              <a:r>
                <a:rPr kumimoji="1" lang="en-US" altLang="zh-TW" sz="2400" b="1" dirty="0">
                  <a:solidFill>
                    <a:srgbClr val="FF0000"/>
                  </a:solidFill>
                  <a:latin typeface="Microsoft JhengHei" charset="-120"/>
                  <a:ea typeface="Microsoft JhengHei" charset="-120"/>
                  <a:cs typeface="Microsoft JhengHei" charset="-120"/>
                </a:rPr>
                <a:t>main assumptions and findings in the Committee’s 2013 report. None of the </a:t>
              </a:r>
              <a:r>
                <a:rPr kumimoji="1" lang="en-US" altLang="zh-TW" sz="2400" b="1" dirty="0" smtClean="0">
                  <a:solidFill>
                    <a:srgbClr val="FF0000"/>
                  </a:solidFill>
                  <a:latin typeface="Microsoft JhengHei" charset="-120"/>
                  <a:ea typeface="Microsoft JhengHei" charset="-120"/>
                  <a:cs typeface="Microsoft JhengHei" charset="-120"/>
                </a:rPr>
                <a:t>publications materially </a:t>
              </a:r>
              <a:r>
                <a:rPr kumimoji="1" lang="en-US" altLang="zh-TW" sz="2400" b="1" dirty="0">
                  <a:solidFill>
                    <a:srgbClr val="FF0000"/>
                  </a:solidFill>
                  <a:latin typeface="Microsoft JhengHei" charset="-120"/>
                  <a:ea typeface="Microsoft JhengHei" charset="-120"/>
                  <a:cs typeface="Microsoft JhengHei" charset="-120"/>
                </a:rPr>
                <a:t>affected the main findings in the 2013 report or challenged its major assumptions. </a:t>
              </a:r>
              <a:endParaRPr kumimoji="1" lang="zh-TW" altLang="en-US" sz="2400" b="1" dirty="0" smtClean="0">
                <a:solidFill>
                  <a:srgbClr val="FF0000"/>
                </a:solidFill>
                <a:latin typeface="Microsoft JhengHei" charset="-120"/>
                <a:ea typeface="Microsoft JhengHei" charset="-120"/>
                <a:cs typeface="Microsoft JhengHei" charset="-120"/>
              </a:endParaRPr>
            </a:p>
          </p:txBody>
        </p:sp>
        <p:sp>
          <p:nvSpPr>
            <p:cNvPr id="14" name="文字方塊 13"/>
            <p:cNvSpPr txBox="1"/>
            <p:nvPr/>
          </p:nvSpPr>
          <p:spPr>
            <a:xfrm>
              <a:off x="3290404" y="6149602"/>
              <a:ext cx="2734058" cy="535086"/>
            </a:xfrm>
            <a:prstGeom prst="rect">
              <a:avLst/>
            </a:prstGeom>
            <a:noFill/>
          </p:spPr>
          <p:txBody>
            <a:bodyPr wrap="square" rtlCol="0">
              <a:spAutoFit/>
            </a:bodyPr>
            <a:lstStyle/>
            <a:p>
              <a:r>
                <a:rPr kumimoji="1" lang="en-US" altLang="zh-TW" dirty="0">
                  <a:latin typeface="Microsoft JhengHei" charset="-120"/>
                  <a:ea typeface="Microsoft JhengHei" charset="-120"/>
                  <a:cs typeface="Microsoft JhengHei" charset="-120"/>
                </a:rPr>
                <a:t>http://www.unscear.org/docs/publications/2016/UNSCEAR_WP_2016.pdf</a:t>
              </a:r>
            </a:p>
          </p:txBody>
        </p:sp>
      </p:grpSp>
      <p:sp>
        <p:nvSpPr>
          <p:cNvPr id="16" name="投影片編號版面配置區 3"/>
          <p:cNvSpPr txBox="1">
            <a:spLocks/>
          </p:cNvSpPr>
          <p:nvPr/>
        </p:nvSpPr>
        <p:spPr>
          <a:xfrm>
            <a:off x="9448800" y="6384041"/>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icrosoft JhengHei" charset="-120"/>
                <a:ea typeface="Microsoft JhengHei" charset="-120"/>
                <a:cs typeface="Microsoft JhengHei" charset="-12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dirty="0" smtClean="0"/>
              <a:t>51</a:t>
            </a:r>
            <a:endParaRPr kumimoji="1" lang="zh-TW" altLang="en-US" dirty="0"/>
          </a:p>
        </p:txBody>
      </p:sp>
    </p:spTree>
    <p:extLst>
      <p:ext uri="{BB962C8B-B14F-4D97-AF65-F5344CB8AC3E}">
        <p14:creationId xmlns:p14="http://schemas.microsoft.com/office/powerpoint/2010/main" val="3168793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CCA40D27-7F09-4CEA-A89A-3915AE6AD9BC}" type="slidenum">
              <a:rPr lang="en-US" altLang="zh-TW"/>
              <a:pPr/>
              <a:t>52</a:t>
            </a:fld>
            <a:endParaRPr lang="en-US" altLang="zh-TW"/>
          </a:p>
        </p:txBody>
      </p:sp>
      <p:sp>
        <p:nvSpPr>
          <p:cNvPr id="30721" name="標題 5"/>
          <p:cNvSpPr>
            <a:spLocks noGrp="1"/>
          </p:cNvSpPr>
          <p:nvPr>
            <p:ph type="title"/>
          </p:nvPr>
        </p:nvSpPr>
        <p:spPr>
          <a:xfrm>
            <a:off x="-620483" y="1108758"/>
            <a:ext cx="8315695" cy="1293028"/>
          </a:xfrm>
        </p:spPr>
        <p:txBody>
          <a:bodyPr/>
          <a:lstStyle/>
          <a:p>
            <a:r>
              <a:rPr lang="zh-TW" altLang="en-US" sz="3600" dirty="0" smtClean="0">
                <a:latin typeface="標楷體" panose="03000509000000000000" pitchFamily="65" charset="-120"/>
                <a:ea typeface="標楷體" panose="03000509000000000000" pitchFamily="65" charset="-120"/>
              </a:rPr>
              <a:t>嚴重</a:t>
            </a:r>
            <a:r>
              <a:rPr lang="zh-TW" altLang="en-US" sz="3600" dirty="0">
                <a:latin typeface="標楷體" panose="03000509000000000000" pitchFamily="65" charset="-120"/>
                <a:ea typeface="標楷體" panose="03000509000000000000" pitchFamily="65" charset="-120"/>
              </a:rPr>
              <a:t>事故緊急應變民眾防護措施</a:t>
            </a:r>
          </a:p>
        </p:txBody>
      </p:sp>
      <p:graphicFrame>
        <p:nvGraphicFramePr>
          <p:cNvPr id="30778" name="Group 58"/>
          <p:cNvGraphicFramePr>
            <a:graphicFrameLocks noGrp="1"/>
          </p:cNvGraphicFramePr>
          <p:nvPr>
            <p:ph idx="1"/>
            <p:extLst>
              <p:ext uri="{D42A27DB-BD31-4B8C-83A1-F6EECF244321}">
                <p14:modId xmlns:p14="http://schemas.microsoft.com/office/powerpoint/2010/main" val="3057967631"/>
              </p:ext>
            </p:extLst>
          </p:nvPr>
        </p:nvGraphicFramePr>
        <p:xfrm>
          <a:off x="19242" y="2758019"/>
          <a:ext cx="7711597" cy="3749927"/>
        </p:xfrm>
        <a:graphic>
          <a:graphicData uri="http://schemas.openxmlformats.org/drawingml/2006/table">
            <a:tbl>
              <a:tblPr/>
              <a:tblGrid>
                <a:gridCol w="849961">
                  <a:extLst>
                    <a:ext uri="{9D8B030D-6E8A-4147-A177-3AD203B41FA5}">
                      <a16:colId xmlns:a16="http://schemas.microsoft.com/office/drawing/2014/main" val="342809066"/>
                    </a:ext>
                  </a:extLst>
                </a:gridCol>
                <a:gridCol w="2417348">
                  <a:extLst>
                    <a:ext uri="{9D8B030D-6E8A-4147-A177-3AD203B41FA5}">
                      <a16:colId xmlns:a16="http://schemas.microsoft.com/office/drawing/2014/main" val="3984176318"/>
                    </a:ext>
                  </a:extLst>
                </a:gridCol>
                <a:gridCol w="587769">
                  <a:extLst>
                    <a:ext uri="{9D8B030D-6E8A-4147-A177-3AD203B41FA5}">
                      <a16:colId xmlns:a16="http://schemas.microsoft.com/office/drawing/2014/main" val="369772430"/>
                    </a:ext>
                  </a:extLst>
                </a:gridCol>
                <a:gridCol w="589210">
                  <a:extLst>
                    <a:ext uri="{9D8B030D-6E8A-4147-A177-3AD203B41FA5}">
                      <a16:colId xmlns:a16="http://schemas.microsoft.com/office/drawing/2014/main" val="1688831428"/>
                    </a:ext>
                  </a:extLst>
                </a:gridCol>
                <a:gridCol w="652598">
                  <a:extLst>
                    <a:ext uri="{9D8B030D-6E8A-4147-A177-3AD203B41FA5}">
                      <a16:colId xmlns:a16="http://schemas.microsoft.com/office/drawing/2014/main" val="572585535"/>
                    </a:ext>
                  </a:extLst>
                </a:gridCol>
                <a:gridCol w="2614711">
                  <a:extLst>
                    <a:ext uri="{9D8B030D-6E8A-4147-A177-3AD203B41FA5}">
                      <a16:colId xmlns:a16="http://schemas.microsoft.com/office/drawing/2014/main" val="1749529650"/>
                    </a:ext>
                  </a:extLst>
                </a:gridCol>
              </a:tblGrid>
              <a:tr h="504129">
                <a:tc gridSpan="2">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zh-TW" altLang="en-US"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規劃範圍</a:t>
                      </a:r>
                    </a:p>
                  </a:txBody>
                  <a:tcPr marL="88553" marR="8855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tc hMerge="1">
                  <a:txBody>
                    <a:bodyPr/>
                    <a:lstStyle/>
                    <a:p>
                      <a:endParaRPr lang="zh-TW" altLang="en-US"/>
                    </a:p>
                  </a:txBody>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zh-TW" altLang="en-US"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掩蔽</a:t>
                      </a:r>
                    </a:p>
                  </a:txBody>
                  <a:tcPr marL="88553" marR="885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zh-TW" altLang="en-US"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碘片</a:t>
                      </a:r>
                    </a:p>
                  </a:txBody>
                  <a:tcPr marL="88553" marR="885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zh-TW" altLang="en-US"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疏散</a:t>
                      </a:r>
                    </a:p>
                  </a:txBody>
                  <a:tcPr marL="88553" marR="885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zh-TW" altLang="en-US" sz="16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備註</a:t>
                      </a:r>
                    </a:p>
                  </a:txBody>
                  <a:tcPr marL="88553" marR="8855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EF"/>
                    </a:solidFill>
                  </a:tcPr>
                </a:tc>
                <a:extLst>
                  <a:ext uri="{0D108BD9-81ED-4DB2-BD59-A6C34878D82A}">
                    <a16:rowId xmlns:a16="http://schemas.microsoft.com/office/drawing/2014/main" val="4136292211"/>
                  </a:ext>
                </a:extLst>
              </a:tr>
              <a:tr h="799939">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zh-TW" altLang="en-US" sz="1600" b="1" i="0" u="none" strike="noStrike" cap="none" normalizeH="0" baseline="0" dirty="0" smtClean="0">
                          <a:ln>
                            <a:noFill/>
                          </a:ln>
                          <a:solidFill>
                            <a:srgbClr val="002060"/>
                          </a:solidFill>
                          <a:effectLst/>
                          <a:latin typeface="微軟正黑體" panose="020B0604030504040204" pitchFamily="34" charset="-120"/>
                          <a:ea typeface="微軟正黑體" panose="020B0604030504040204" pitchFamily="34" charset="-120"/>
                        </a:rPr>
                        <a:t>福島</a:t>
                      </a:r>
                      <a:r>
                        <a:rPr kumimoji="1" lang="en-US" altLang="zh-TW" sz="1600" b="1" i="0" u="none" strike="noStrike" cap="none" normalizeH="0" baseline="0" dirty="0" smtClean="0">
                          <a:ln>
                            <a:noFill/>
                          </a:ln>
                          <a:solidFill>
                            <a:srgbClr val="002060"/>
                          </a:solidFill>
                          <a:effectLst/>
                          <a:latin typeface="微軟正黑體" panose="020B0604030504040204" pitchFamily="34" charset="-120"/>
                          <a:ea typeface="微軟正黑體" panose="020B0604030504040204" pitchFamily="34" charset="-120"/>
                        </a:rPr>
                        <a:t/>
                      </a:r>
                      <a:br>
                        <a:rPr kumimoji="1" lang="en-US" altLang="zh-TW" sz="1600" b="1" i="0" u="none" strike="noStrike" cap="none" normalizeH="0" baseline="0" dirty="0" smtClean="0">
                          <a:ln>
                            <a:noFill/>
                          </a:ln>
                          <a:solidFill>
                            <a:srgbClr val="002060"/>
                          </a:solidFill>
                          <a:effectLst/>
                          <a:latin typeface="微軟正黑體" panose="020B0604030504040204" pitchFamily="34" charset="-120"/>
                          <a:ea typeface="微軟正黑體" panose="020B0604030504040204" pitchFamily="34" charset="-120"/>
                        </a:rPr>
                      </a:br>
                      <a:r>
                        <a:rPr kumimoji="1" lang="zh-TW" altLang="en-US" sz="1600" b="1" i="0" u="none" strike="noStrike" cap="none" normalizeH="0" baseline="0" dirty="0" smtClean="0">
                          <a:ln>
                            <a:noFill/>
                          </a:ln>
                          <a:solidFill>
                            <a:srgbClr val="002060"/>
                          </a:solidFill>
                          <a:effectLst/>
                          <a:latin typeface="微軟正黑體" panose="020B0604030504040204" pitchFamily="34" charset="-120"/>
                          <a:ea typeface="微軟正黑體" panose="020B0604030504040204" pitchFamily="34" charset="-120"/>
                        </a:rPr>
                        <a:t>事故前</a:t>
                      </a:r>
                      <a:endParaRPr kumimoji="1" lang="en-US" altLang="zh-TW" sz="1600" b="1" i="0" u="none" strike="noStrike" cap="none" normalizeH="0" baseline="0" dirty="0" smtClean="0">
                        <a:ln>
                          <a:noFill/>
                        </a:ln>
                        <a:solidFill>
                          <a:srgbClr val="002060"/>
                        </a:solidFill>
                        <a:effectLst/>
                        <a:latin typeface="微軟正黑體" panose="020B0604030504040204" pitchFamily="34" charset="-120"/>
                        <a:ea typeface="微軟正黑體" panose="020B0604030504040204" pitchFamily="34" charset="-120"/>
                      </a:endParaRPr>
                    </a:p>
                  </a:txBody>
                  <a:tcPr marL="88553" marR="8855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1600" b="1" i="0" u="none" strike="noStrike" cap="none" normalizeH="0" baseline="0" dirty="0" smtClean="0">
                          <a:ln>
                            <a:noFill/>
                          </a:ln>
                          <a:solidFill>
                            <a:srgbClr val="002060"/>
                          </a:solidFill>
                          <a:effectLst/>
                          <a:latin typeface="微軟正黑體" panose="020B0604030504040204" pitchFamily="34" charset="-120"/>
                          <a:ea typeface="微軟正黑體" panose="020B0604030504040204" pitchFamily="34" charset="-120"/>
                        </a:rPr>
                        <a:t>緊急應變計畫區：</a:t>
                      </a:r>
                      <a:r>
                        <a:rPr kumimoji="0" lang="en-US" altLang="zh-TW" sz="1600" b="1" i="0" u="none" strike="noStrike" cap="none" normalizeH="0" baseline="0" dirty="0" smtClean="0">
                          <a:ln>
                            <a:noFill/>
                          </a:ln>
                          <a:solidFill>
                            <a:srgbClr val="002060"/>
                          </a:solidFill>
                          <a:effectLst/>
                          <a:latin typeface="微軟正黑體" panose="020B0604030504040204" pitchFamily="34" charset="-120"/>
                          <a:ea typeface="微軟正黑體" panose="020B0604030504040204" pitchFamily="34" charset="-120"/>
                        </a:rPr>
                        <a:t>5</a:t>
                      </a:r>
                      <a:r>
                        <a:rPr kumimoji="0" lang="zh-TW" altLang="en-US" sz="1600" b="1" i="0" u="none" strike="noStrike" cap="none" normalizeH="0" baseline="0" dirty="0" smtClean="0">
                          <a:ln>
                            <a:noFill/>
                          </a:ln>
                          <a:solidFill>
                            <a:srgbClr val="002060"/>
                          </a:solidFill>
                          <a:effectLst/>
                          <a:latin typeface="微軟正黑體" panose="020B0604030504040204" pitchFamily="34" charset="-120"/>
                          <a:ea typeface="微軟正黑體" panose="020B0604030504040204" pitchFamily="34" charset="-120"/>
                        </a:rPr>
                        <a:t>公里</a:t>
                      </a:r>
                    </a:p>
                  </a:txBody>
                  <a:tcPr marL="88553" marR="885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en-US" altLang="zh-TW" sz="1600" b="1" i="0" u="none" strike="noStrike" cap="none" normalizeH="0" baseline="0" dirty="0" smtClean="0">
                          <a:ln>
                            <a:noFill/>
                          </a:ln>
                          <a:solidFill>
                            <a:srgbClr val="002060"/>
                          </a:solidFill>
                          <a:effectLst/>
                          <a:latin typeface="微軟正黑體" panose="020B0604030504040204" pitchFamily="34" charset="-120"/>
                          <a:ea typeface="微軟正黑體" panose="020B0604030504040204" pitchFamily="34" charset="-120"/>
                          <a:sym typeface="Symbol" panose="05050102010706020507" pitchFamily="18" charset="2"/>
                        </a:rPr>
                        <a:t>V</a:t>
                      </a:r>
                      <a:endParaRPr kumimoji="1" lang="zh-TW" altLang="en-US" sz="1600" b="1" i="0" u="none" strike="noStrike" cap="none" normalizeH="0" baseline="0" dirty="0" smtClean="0">
                        <a:ln>
                          <a:noFill/>
                        </a:ln>
                        <a:solidFill>
                          <a:srgbClr val="002060"/>
                        </a:solidFill>
                        <a:effectLst/>
                        <a:latin typeface="微軟正黑體" panose="020B0604030504040204" pitchFamily="34" charset="-120"/>
                        <a:ea typeface="微軟正黑體" panose="020B0604030504040204" pitchFamily="34" charset="-120"/>
                        <a:sym typeface="Symbol" panose="05050102010706020507" pitchFamily="18" charset="2"/>
                      </a:endParaRPr>
                    </a:p>
                  </a:txBody>
                  <a:tcPr marL="88553" marR="885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en-US" altLang="zh-TW" sz="1600" b="1" i="0" u="none" strike="noStrike" cap="none" normalizeH="0" baseline="0" dirty="0" smtClean="0">
                          <a:ln>
                            <a:noFill/>
                          </a:ln>
                          <a:solidFill>
                            <a:srgbClr val="002060"/>
                          </a:solidFill>
                          <a:effectLst/>
                          <a:latin typeface="微軟正黑體" panose="020B0604030504040204" pitchFamily="34" charset="-120"/>
                          <a:ea typeface="微軟正黑體" panose="020B0604030504040204" pitchFamily="34" charset="-120"/>
                          <a:sym typeface="Symbol" panose="05050102010706020507" pitchFamily="18" charset="2"/>
                        </a:rPr>
                        <a:t>V</a:t>
                      </a:r>
                      <a:endParaRPr kumimoji="1" lang="zh-TW" altLang="en-US" sz="1600" b="1" i="0" u="none" strike="noStrike" cap="none" normalizeH="0" baseline="0" dirty="0" smtClean="0">
                        <a:ln>
                          <a:noFill/>
                        </a:ln>
                        <a:solidFill>
                          <a:srgbClr val="002060"/>
                        </a:solidFill>
                        <a:effectLst/>
                        <a:latin typeface="微軟正黑體" panose="020B0604030504040204" pitchFamily="34" charset="-120"/>
                        <a:ea typeface="微軟正黑體" panose="020B0604030504040204" pitchFamily="34" charset="-120"/>
                        <a:sym typeface="Symbol" panose="05050102010706020507" pitchFamily="18" charset="2"/>
                      </a:endParaRPr>
                    </a:p>
                  </a:txBody>
                  <a:tcPr marL="88553" marR="885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en-US" altLang="zh-TW" sz="1600" b="1" i="0" u="none" strike="noStrike" cap="none" normalizeH="0" baseline="0" dirty="0" smtClean="0">
                          <a:ln>
                            <a:noFill/>
                          </a:ln>
                          <a:solidFill>
                            <a:srgbClr val="002060"/>
                          </a:solidFill>
                          <a:effectLst/>
                          <a:latin typeface="微軟正黑體" panose="020B0604030504040204" pitchFamily="34" charset="-120"/>
                          <a:ea typeface="微軟正黑體" panose="020B0604030504040204" pitchFamily="34" charset="-120"/>
                          <a:sym typeface="Symbol" panose="05050102010706020507" pitchFamily="18" charset="2"/>
                        </a:rPr>
                        <a:t>V</a:t>
                      </a:r>
                      <a:endParaRPr kumimoji="1" lang="zh-TW" altLang="en-US" sz="1600" b="1" i="0" u="none" strike="noStrike" cap="none" normalizeH="0" baseline="0" dirty="0" smtClean="0">
                        <a:ln>
                          <a:noFill/>
                        </a:ln>
                        <a:solidFill>
                          <a:srgbClr val="002060"/>
                        </a:solidFill>
                        <a:effectLst/>
                        <a:latin typeface="微軟正黑體" panose="020B0604030504040204" pitchFamily="34" charset="-120"/>
                        <a:ea typeface="微軟正黑體" panose="020B0604030504040204" pitchFamily="34" charset="-120"/>
                        <a:sym typeface="Symbol" panose="05050102010706020507" pitchFamily="18" charset="2"/>
                      </a:endParaRPr>
                    </a:p>
                  </a:txBody>
                  <a:tcPr marL="88553" marR="885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271463" indent="-271463">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271463" marR="0" lvl="0" indent="-271463" algn="l" defTabSz="914400" rtl="0" eaLnBrk="1" fontAlgn="base" latinLnBrk="0" hangingPunct="1">
                        <a:lnSpc>
                          <a:spcPct val="150000"/>
                        </a:lnSpc>
                        <a:spcBef>
                          <a:spcPct val="0"/>
                        </a:spcBef>
                        <a:spcAft>
                          <a:spcPct val="0"/>
                        </a:spcAft>
                        <a:buClrTx/>
                        <a:buSzTx/>
                        <a:buFont typeface="Wingdings" panose="05000000000000000000" pitchFamily="2" charset="2"/>
                        <a:buNone/>
                        <a:tabLst/>
                      </a:pPr>
                      <a:r>
                        <a:rPr kumimoji="1" lang="zh-TW" altLang="en-US" sz="1600" b="1" i="0" u="none" strike="noStrike" cap="none" normalizeH="0" baseline="0" dirty="0" smtClean="0">
                          <a:ln>
                            <a:noFill/>
                          </a:ln>
                          <a:solidFill>
                            <a:srgbClr val="002060"/>
                          </a:solidFill>
                          <a:effectLst/>
                          <a:latin typeface="微軟正黑體" panose="020B0604030504040204" pitchFamily="34" charset="-120"/>
                          <a:ea typeface="微軟正黑體" panose="020B0604030504040204" pitchFamily="34" charset="-120"/>
                        </a:rPr>
                        <a:t>依事故演變進行</a:t>
                      </a:r>
                      <a:endParaRPr kumimoji="1" lang="en-US" altLang="zh-TW" sz="1600" b="1" i="0" u="none" strike="noStrike" cap="none" normalizeH="0" baseline="0" dirty="0" smtClean="0">
                        <a:ln>
                          <a:noFill/>
                        </a:ln>
                        <a:solidFill>
                          <a:srgbClr val="002060"/>
                        </a:solidFill>
                        <a:effectLst/>
                        <a:latin typeface="微軟正黑體" panose="020B0604030504040204" pitchFamily="34" charset="-120"/>
                        <a:ea typeface="微軟正黑體" panose="020B0604030504040204" pitchFamily="34" charset="-120"/>
                      </a:endParaRPr>
                    </a:p>
                    <a:p>
                      <a:pPr marL="271463" marR="0" lvl="0" indent="-271463" algn="l" defTabSz="914400" rtl="0" eaLnBrk="1" fontAlgn="base" latinLnBrk="0" hangingPunct="1">
                        <a:lnSpc>
                          <a:spcPct val="150000"/>
                        </a:lnSpc>
                        <a:spcBef>
                          <a:spcPct val="0"/>
                        </a:spcBef>
                        <a:spcAft>
                          <a:spcPct val="0"/>
                        </a:spcAft>
                        <a:buClrTx/>
                        <a:buSzTx/>
                        <a:buFont typeface="Wingdings" panose="05000000000000000000" pitchFamily="2" charset="2"/>
                        <a:buNone/>
                        <a:tabLst/>
                      </a:pPr>
                      <a:r>
                        <a:rPr kumimoji="1" lang="zh-TW" altLang="en-US" sz="1600" b="1" i="0" u="none" strike="noStrike" cap="none" normalizeH="0" baseline="0" dirty="0" smtClean="0">
                          <a:ln>
                            <a:noFill/>
                          </a:ln>
                          <a:solidFill>
                            <a:srgbClr val="002060"/>
                          </a:solidFill>
                          <a:effectLst/>
                          <a:latin typeface="微軟正黑體" panose="020B0604030504040204" pitchFamily="34" charset="-120"/>
                          <a:ea typeface="微軟正黑體" panose="020B0604030504040204" pitchFamily="34" charset="-120"/>
                        </a:rPr>
                        <a:t>各項防護措施</a:t>
                      </a:r>
                    </a:p>
                  </a:txBody>
                  <a:tcPr marL="88553" marR="8855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85037677"/>
                  </a:ext>
                </a:extLst>
              </a:tr>
              <a:tr h="799939">
                <a:tc rowSpan="3">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zh-TW" altLang="en-US" sz="1600" b="1" i="0" u="none" strike="noStrike" cap="none" normalizeH="0" baseline="0" smtClean="0">
                          <a:ln>
                            <a:noFill/>
                          </a:ln>
                          <a:solidFill>
                            <a:srgbClr val="C00000"/>
                          </a:solidFill>
                          <a:effectLst/>
                          <a:latin typeface="微軟正黑體" panose="020B0604030504040204" pitchFamily="34" charset="-120"/>
                          <a:ea typeface="微軟正黑體" panose="020B0604030504040204" pitchFamily="34" charset="-120"/>
                        </a:rPr>
                        <a:t>福島</a:t>
                      </a:r>
                      <a:r>
                        <a:rPr kumimoji="1" lang="en-US" altLang="zh-TW" sz="1600" b="1" i="0" u="none" strike="noStrike" cap="none" normalizeH="0" baseline="0" smtClean="0">
                          <a:ln>
                            <a:noFill/>
                          </a:ln>
                          <a:solidFill>
                            <a:srgbClr val="C00000"/>
                          </a:solidFill>
                          <a:effectLst/>
                          <a:latin typeface="微軟正黑體" panose="020B0604030504040204" pitchFamily="34" charset="-120"/>
                          <a:ea typeface="微軟正黑體" panose="020B0604030504040204" pitchFamily="34" charset="-120"/>
                        </a:rPr>
                        <a:t/>
                      </a:r>
                      <a:br>
                        <a:rPr kumimoji="1" lang="en-US" altLang="zh-TW" sz="1600" b="1" i="0" u="none" strike="noStrike" cap="none" normalizeH="0" baseline="0" smtClean="0">
                          <a:ln>
                            <a:noFill/>
                          </a:ln>
                          <a:solidFill>
                            <a:srgbClr val="C00000"/>
                          </a:solidFill>
                          <a:effectLst/>
                          <a:latin typeface="微軟正黑體" panose="020B0604030504040204" pitchFamily="34" charset="-120"/>
                          <a:ea typeface="微軟正黑體" panose="020B0604030504040204" pitchFamily="34" charset="-120"/>
                        </a:rPr>
                      </a:br>
                      <a:r>
                        <a:rPr kumimoji="1" lang="zh-TW" altLang="en-US" sz="1600" b="1" i="0" u="none" strike="noStrike" cap="none" normalizeH="0" baseline="0" smtClean="0">
                          <a:ln>
                            <a:noFill/>
                          </a:ln>
                          <a:solidFill>
                            <a:srgbClr val="C00000"/>
                          </a:solidFill>
                          <a:effectLst/>
                          <a:latin typeface="微軟正黑體" panose="020B0604030504040204" pitchFamily="34" charset="-120"/>
                          <a:ea typeface="微軟正黑體" panose="020B0604030504040204" pitchFamily="34" charset="-120"/>
                        </a:rPr>
                        <a:t>事故後</a:t>
                      </a:r>
                    </a:p>
                  </a:txBody>
                  <a:tcPr marL="88553" marR="8855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zh-TW" altLang="en-US" sz="1600" b="1"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預防疏散區：</a:t>
                      </a:r>
                      <a:r>
                        <a:rPr kumimoji="1" lang="en-US" altLang="zh-TW" sz="1600" b="1"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3</a:t>
                      </a:r>
                      <a:r>
                        <a:rPr kumimoji="1" lang="zh-TW" altLang="en-US" sz="1600" b="1"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公里</a:t>
                      </a:r>
                      <a:endParaRPr kumimoji="1" lang="en-US" altLang="zh-TW" sz="1600" b="1"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endParaRPr>
                    </a:p>
                  </a:txBody>
                  <a:tcPr marL="88553" marR="885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en-US" altLang="zh-TW" sz="1600" b="1" i="0" u="none" strike="noStrike" cap="none" normalizeH="0" baseline="0" smtClean="0">
                          <a:ln>
                            <a:noFill/>
                          </a:ln>
                          <a:solidFill>
                            <a:srgbClr val="C00000"/>
                          </a:solidFill>
                          <a:effectLst/>
                          <a:latin typeface="微軟正黑體" panose="020B0604030504040204" pitchFamily="34" charset="-120"/>
                          <a:ea typeface="微軟正黑體" panose="020B0604030504040204" pitchFamily="34" charset="-120"/>
                          <a:sym typeface="Symbol" panose="05050102010706020507" pitchFamily="18" charset="2"/>
                        </a:rPr>
                        <a:t>V</a:t>
                      </a:r>
                      <a:endParaRPr kumimoji="1" lang="zh-TW" altLang="en-US" sz="1600" b="1" i="0" u="none" strike="noStrike" cap="none" normalizeH="0" baseline="0" smtClean="0">
                        <a:ln>
                          <a:noFill/>
                        </a:ln>
                        <a:solidFill>
                          <a:srgbClr val="C00000"/>
                        </a:solidFill>
                        <a:effectLst/>
                        <a:latin typeface="微軟正黑體" panose="020B0604030504040204" pitchFamily="34" charset="-120"/>
                        <a:ea typeface="微軟正黑體" panose="020B0604030504040204" pitchFamily="34" charset="-120"/>
                      </a:endParaRPr>
                    </a:p>
                  </a:txBody>
                  <a:tcPr marL="88553" marR="885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en-US" altLang="zh-TW" sz="1600" b="1" i="0" u="none" strike="noStrike" cap="none" normalizeH="0" baseline="0" smtClean="0">
                          <a:ln>
                            <a:noFill/>
                          </a:ln>
                          <a:solidFill>
                            <a:srgbClr val="C00000"/>
                          </a:solidFill>
                          <a:effectLst/>
                          <a:latin typeface="微軟正黑體" panose="020B0604030504040204" pitchFamily="34" charset="-120"/>
                          <a:ea typeface="微軟正黑體" panose="020B0604030504040204" pitchFamily="34" charset="-120"/>
                          <a:sym typeface="Symbol" panose="05050102010706020507" pitchFamily="18" charset="2"/>
                        </a:rPr>
                        <a:t>V</a:t>
                      </a:r>
                      <a:endParaRPr kumimoji="1" lang="zh-TW" altLang="en-US" sz="1600" b="1" i="0" u="none" strike="noStrike" cap="none" normalizeH="0" baseline="0" smtClean="0">
                        <a:ln>
                          <a:noFill/>
                        </a:ln>
                        <a:solidFill>
                          <a:srgbClr val="C00000"/>
                        </a:solidFill>
                        <a:effectLst/>
                        <a:latin typeface="微軟正黑體" panose="020B0604030504040204" pitchFamily="34" charset="-120"/>
                        <a:ea typeface="微軟正黑體" panose="020B0604030504040204" pitchFamily="34" charset="-120"/>
                      </a:endParaRPr>
                    </a:p>
                  </a:txBody>
                  <a:tcPr marL="88553" marR="885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en-US" altLang="zh-TW" sz="1600" b="1" i="0" u="none" strike="noStrike" cap="none" normalizeH="0" baseline="0" smtClean="0">
                          <a:ln>
                            <a:noFill/>
                          </a:ln>
                          <a:solidFill>
                            <a:srgbClr val="C00000"/>
                          </a:solidFill>
                          <a:effectLst/>
                          <a:latin typeface="微軟正黑體" panose="020B0604030504040204" pitchFamily="34" charset="-120"/>
                          <a:ea typeface="微軟正黑體" panose="020B0604030504040204" pitchFamily="34" charset="-120"/>
                          <a:sym typeface="Symbol" panose="05050102010706020507" pitchFamily="18" charset="2"/>
                        </a:rPr>
                        <a:t>V</a:t>
                      </a:r>
                      <a:endParaRPr kumimoji="1" lang="zh-TW" altLang="en-US" sz="1600" b="1" i="0" u="none" strike="noStrike" cap="none" normalizeH="0" baseline="0" smtClean="0">
                        <a:ln>
                          <a:noFill/>
                        </a:ln>
                        <a:solidFill>
                          <a:srgbClr val="C00000"/>
                        </a:solidFill>
                        <a:effectLst/>
                        <a:latin typeface="微軟正黑體" panose="020B0604030504040204" pitchFamily="34" charset="-120"/>
                        <a:ea typeface="微軟正黑體" panose="020B0604030504040204" pitchFamily="34" charset="-120"/>
                      </a:endParaRPr>
                    </a:p>
                  </a:txBody>
                  <a:tcPr marL="88553" marR="885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0" lang="zh-TW" altLang="en-US" sz="1600" b="1"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rPr>
                        <a:t>當事故機組無法有效冷卻時，即進行預防性疏散。</a:t>
                      </a:r>
                      <a:endParaRPr kumimoji="1" lang="zh-TW" altLang="en-US" sz="1600" b="1" i="0" u="none" strike="noStrike" cap="none" normalizeH="0" baseline="0" dirty="0" smtClean="0">
                        <a:ln>
                          <a:noFill/>
                        </a:ln>
                        <a:solidFill>
                          <a:srgbClr val="C00000"/>
                        </a:solidFill>
                        <a:effectLst/>
                        <a:latin typeface="微軟正黑體" panose="020B0604030504040204" pitchFamily="34" charset="-120"/>
                        <a:ea typeface="微軟正黑體" panose="020B0604030504040204" pitchFamily="34" charset="-120"/>
                      </a:endParaRPr>
                    </a:p>
                  </a:txBody>
                  <a:tcPr marL="88553" marR="8855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27531273"/>
                  </a:ext>
                </a:extLst>
              </a:tr>
              <a:tr h="799939">
                <a:tc vMerge="1">
                  <a:txBody>
                    <a:bodyPr/>
                    <a:lstStyle/>
                    <a:p>
                      <a:endParaRPr lang="zh-TW" altLang="en-US"/>
                    </a:p>
                  </a:txBody>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zh-TW" altLang="en-US" sz="1600" b="1" i="0" u="none" strike="noStrike" cap="none" normalizeH="0" baseline="0" dirty="0" smtClean="0">
                          <a:ln>
                            <a:noFill/>
                          </a:ln>
                          <a:solidFill>
                            <a:srgbClr val="7030A0"/>
                          </a:solidFill>
                          <a:effectLst/>
                          <a:latin typeface="微軟正黑體" panose="020B0604030504040204" pitchFamily="34" charset="-120"/>
                          <a:ea typeface="微軟正黑體" panose="020B0604030504040204" pitchFamily="34" charset="-120"/>
                        </a:rPr>
                        <a:t>緊急應變計畫區：</a:t>
                      </a:r>
                      <a:r>
                        <a:rPr kumimoji="1" lang="en-US" altLang="zh-TW" sz="1600" b="1" i="0" u="none" strike="noStrike" cap="none" normalizeH="0" baseline="0" dirty="0" smtClean="0">
                          <a:ln>
                            <a:noFill/>
                          </a:ln>
                          <a:solidFill>
                            <a:srgbClr val="7030A0"/>
                          </a:solidFill>
                          <a:effectLst/>
                          <a:latin typeface="微軟正黑體" panose="020B0604030504040204" pitchFamily="34" charset="-120"/>
                          <a:ea typeface="微軟正黑體" panose="020B0604030504040204" pitchFamily="34" charset="-120"/>
                        </a:rPr>
                        <a:t>8</a:t>
                      </a:r>
                      <a:r>
                        <a:rPr kumimoji="1" lang="zh-TW" altLang="en-US" sz="1600" b="1" i="0" u="none" strike="noStrike" cap="none" normalizeH="0" baseline="0" dirty="0" smtClean="0">
                          <a:ln>
                            <a:noFill/>
                          </a:ln>
                          <a:solidFill>
                            <a:srgbClr val="7030A0"/>
                          </a:solidFill>
                          <a:effectLst/>
                          <a:latin typeface="微軟正黑體" panose="020B0604030504040204" pitchFamily="34" charset="-120"/>
                          <a:ea typeface="微軟正黑體" panose="020B0604030504040204" pitchFamily="34" charset="-120"/>
                        </a:rPr>
                        <a:t>公里</a:t>
                      </a:r>
                      <a:endParaRPr kumimoji="1" lang="en-US" altLang="zh-TW" sz="1600" b="1" i="0" u="none" strike="noStrike" cap="none" normalizeH="0" baseline="0" dirty="0" smtClean="0">
                        <a:ln>
                          <a:noFill/>
                        </a:ln>
                        <a:solidFill>
                          <a:srgbClr val="7030A0"/>
                        </a:solidFill>
                        <a:effectLst/>
                        <a:latin typeface="微軟正黑體" panose="020B0604030504040204" pitchFamily="34" charset="-120"/>
                        <a:ea typeface="微軟正黑體" panose="020B0604030504040204" pitchFamily="34" charset="-120"/>
                      </a:endParaRPr>
                    </a:p>
                  </a:txBody>
                  <a:tcPr marL="88553" marR="885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en-US" altLang="zh-TW" sz="1600" b="1" i="0" u="none" strike="noStrike" cap="none" normalizeH="0" baseline="0" dirty="0" smtClean="0">
                          <a:ln>
                            <a:noFill/>
                          </a:ln>
                          <a:solidFill>
                            <a:srgbClr val="7030A0"/>
                          </a:solidFill>
                          <a:effectLst/>
                          <a:latin typeface="微軟正黑體" panose="020B0604030504040204" pitchFamily="34" charset="-120"/>
                          <a:ea typeface="微軟正黑體" panose="020B0604030504040204" pitchFamily="34" charset="-120"/>
                          <a:sym typeface="Symbol" panose="05050102010706020507" pitchFamily="18" charset="2"/>
                        </a:rPr>
                        <a:t>V</a:t>
                      </a:r>
                      <a:endParaRPr kumimoji="1" lang="zh-TW" altLang="en-US" sz="1600" b="1" i="0" u="none" strike="noStrike" cap="none" normalizeH="0" baseline="0" dirty="0" smtClean="0">
                        <a:ln>
                          <a:noFill/>
                        </a:ln>
                        <a:solidFill>
                          <a:srgbClr val="7030A0"/>
                        </a:solidFill>
                        <a:effectLst/>
                        <a:latin typeface="微軟正黑體" panose="020B0604030504040204" pitchFamily="34" charset="-120"/>
                        <a:ea typeface="微軟正黑體" panose="020B0604030504040204" pitchFamily="34" charset="-120"/>
                        <a:sym typeface="Symbol" panose="05050102010706020507" pitchFamily="18" charset="2"/>
                      </a:endParaRPr>
                    </a:p>
                  </a:txBody>
                  <a:tcPr marL="88553" marR="885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en-US" altLang="zh-TW" sz="1600" b="1" i="0" u="none" strike="noStrike" cap="none" normalizeH="0" baseline="0" dirty="0" smtClean="0">
                          <a:ln>
                            <a:noFill/>
                          </a:ln>
                          <a:solidFill>
                            <a:srgbClr val="7030A0"/>
                          </a:solidFill>
                          <a:effectLst/>
                          <a:latin typeface="微軟正黑體" panose="020B0604030504040204" pitchFamily="34" charset="-120"/>
                          <a:ea typeface="微軟正黑體" panose="020B0604030504040204" pitchFamily="34" charset="-120"/>
                          <a:sym typeface="Symbol" panose="05050102010706020507" pitchFamily="18" charset="2"/>
                        </a:rPr>
                        <a:t>V</a:t>
                      </a:r>
                      <a:endParaRPr kumimoji="1" lang="zh-TW" altLang="en-US" sz="1600" b="1" i="0" u="none" strike="noStrike" cap="none" normalizeH="0" baseline="0" dirty="0" smtClean="0">
                        <a:ln>
                          <a:noFill/>
                        </a:ln>
                        <a:solidFill>
                          <a:srgbClr val="7030A0"/>
                        </a:solidFill>
                        <a:effectLst/>
                        <a:latin typeface="微軟正黑體" panose="020B0604030504040204" pitchFamily="34" charset="-120"/>
                        <a:ea typeface="微軟正黑體" panose="020B0604030504040204" pitchFamily="34" charset="-120"/>
                        <a:sym typeface="Symbol" panose="05050102010706020507" pitchFamily="18" charset="2"/>
                      </a:endParaRPr>
                    </a:p>
                  </a:txBody>
                  <a:tcPr marL="88553" marR="885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zh-TW" altLang="en-US" sz="1600" b="1" i="0" u="none" strike="noStrike" cap="none" normalizeH="0" baseline="0" dirty="0" smtClean="0">
                          <a:ln>
                            <a:noFill/>
                          </a:ln>
                          <a:solidFill>
                            <a:srgbClr val="7030A0"/>
                          </a:solidFill>
                          <a:effectLst/>
                          <a:latin typeface="微軟正黑體" panose="020B0604030504040204" pitchFamily="34" charset="-120"/>
                          <a:ea typeface="微軟正黑體" panose="020B0604030504040204" pitchFamily="34" charset="-120"/>
                        </a:rPr>
                        <a:t>階段性疏散，下風向範圍優先疏散</a:t>
                      </a:r>
                    </a:p>
                  </a:txBody>
                  <a:tcPr marL="88553" marR="8855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3851407357"/>
                  </a:ext>
                </a:extLst>
              </a:tr>
              <a:tr h="799939">
                <a:tc vMerge="1">
                  <a:txBody>
                    <a:bodyPr/>
                    <a:lstStyle/>
                    <a:p>
                      <a:endParaRPr lang="zh-TW" altLang="en-US"/>
                    </a:p>
                  </a:txBody>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zh-TW" altLang="en-US" sz="1600" b="1"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rPr>
                        <a:t>防護準備區：</a:t>
                      </a:r>
                      <a:r>
                        <a:rPr kumimoji="1" lang="en-US" altLang="zh-TW" sz="1600" b="1"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rPr>
                        <a:t>8~16</a:t>
                      </a:r>
                      <a:r>
                        <a:rPr kumimoji="1" lang="zh-TW" altLang="en-US" sz="1600" b="1"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rPr>
                        <a:t>公里</a:t>
                      </a:r>
                      <a:endParaRPr kumimoji="1" lang="en-US" altLang="zh-TW" sz="1600" b="1"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endParaRPr>
                    </a:p>
                  </a:txBody>
                  <a:tcPr marL="88553" marR="885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ctr"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1" lang="en-US" altLang="zh-TW" sz="1600" b="1"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sym typeface="Symbol" panose="05050102010706020507" pitchFamily="18" charset="2"/>
                        </a:rPr>
                        <a:t>V</a:t>
                      </a:r>
                      <a:endParaRPr kumimoji="1" lang="zh-TW" altLang="en-US" sz="1600" b="1"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sym typeface="Symbol" panose="05050102010706020507" pitchFamily="18" charset="2"/>
                      </a:endParaRPr>
                    </a:p>
                  </a:txBody>
                  <a:tcPr marL="88553" marR="8855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marL="742950" indent="-285750">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marL="1143000" indent="-228600">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marL="16002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marL="2057400" indent="-228600">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marL="25146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marL="29718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marL="34290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marL="3886200" indent="-228600"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
                          <a:srgbClr val="CC0000"/>
                        </a:buClr>
                        <a:buSzPct val="70000"/>
                        <a:buFont typeface="Wingdings" panose="05000000000000000000" pitchFamily="2" charset="2"/>
                        <a:buNone/>
                        <a:tabLst/>
                      </a:pPr>
                      <a:r>
                        <a:rPr kumimoji="0" lang="zh-TW" altLang="en-US" sz="1600" b="1"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rPr>
                        <a:t>掩蔽為主，碘片由國家碘片儲存庫支應。</a:t>
                      </a:r>
                      <a:endParaRPr kumimoji="1" lang="en-US" altLang="zh-TW" sz="1600" b="1" i="0" u="none" strike="noStrike" cap="none" normalizeH="0" baseline="0" dirty="0" smtClean="0">
                        <a:ln>
                          <a:noFill/>
                        </a:ln>
                        <a:solidFill>
                          <a:srgbClr val="0070C0"/>
                        </a:solidFill>
                        <a:effectLst/>
                        <a:latin typeface="微軟正黑體" panose="020B0604030504040204" pitchFamily="34" charset="-120"/>
                        <a:ea typeface="微軟正黑體" panose="020B0604030504040204" pitchFamily="34" charset="-120"/>
                      </a:endParaRPr>
                    </a:p>
                  </a:txBody>
                  <a:tcPr marL="88553" marR="8855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2523591"/>
                  </a:ext>
                </a:extLst>
              </a:tr>
            </a:tbl>
          </a:graphicData>
        </a:graphic>
      </p:graphicFrame>
      <p:sp>
        <p:nvSpPr>
          <p:cNvPr id="30761" name="矩形 4"/>
          <p:cNvSpPr>
            <a:spLocks noChangeArrowheads="1"/>
          </p:cNvSpPr>
          <p:nvPr/>
        </p:nvSpPr>
        <p:spPr bwMode="auto">
          <a:xfrm>
            <a:off x="7692465" y="5494583"/>
            <a:ext cx="4836005"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1463" indent="-27146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nSpc>
                <a:spcPct val="120000"/>
              </a:lnSpc>
              <a:buFont typeface="Wingdings" panose="05000000000000000000" pitchFamily="2" charset="2"/>
              <a:buChar char="p"/>
            </a:pPr>
            <a:r>
              <a:rPr lang="zh-TW" altLang="en-US" sz="1600" b="1" dirty="0">
                <a:solidFill>
                  <a:srgbClr val="7030A0"/>
                </a:solidFill>
                <a:latin typeface="微軟正黑體" panose="020B0604030504040204" pitchFamily="34" charset="-120"/>
                <a:ea typeface="微軟正黑體" panose="020B0604030504040204" pitchFamily="34" charset="-120"/>
              </a:rPr>
              <a:t>掩蔽：預估</a:t>
            </a:r>
            <a:r>
              <a:rPr lang="zh-TW" altLang="en-US" sz="1600" b="1" dirty="0">
                <a:solidFill>
                  <a:srgbClr val="002060"/>
                </a:solidFill>
                <a:latin typeface="微軟正黑體" panose="020B0604030504040204" pitchFamily="34" charset="-120"/>
                <a:ea typeface="微軟正黑體" panose="020B0604030504040204" pitchFamily="34" charset="-120"/>
              </a:rPr>
              <a:t>可減免劑量</a:t>
            </a:r>
            <a:r>
              <a:rPr lang="en-US" altLang="zh-TW" sz="1600" b="1" dirty="0">
                <a:solidFill>
                  <a:srgbClr val="002060"/>
                </a:solidFill>
                <a:latin typeface="微軟正黑體" panose="020B0604030504040204" pitchFamily="34" charset="-120"/>
                <a:ea typeface="微軟正黑體" panose="020B0604030504040204" pitchFamily="34" charset="-120"/>
              </a:rPr>
              <a:t>2</a:t>
            </a:r>
            <a:r>
              <a:rPr lang="zh-TW" altLang="en-US" sz="1600" b="1" dirty="0">
                <a:solidFill>
                  <a:srgbClr val="002060"/>
                </a:solidFill>
                <a:latin typeface="微軟正黑體" panose="020B0604030504040204" pitchFamily="34" charset="-120"/>
                <a:ea typeface="微軟正黑體" panose="020B0604030504040204" pitchFamily="34" charset="-120"/>
              </a:rPr>
              <a:t>天內達</a:t>
            </a:r>
            <a:r>
              <a:rPr lang="en-US" altLang="zh-TW" sz="1600" b="1" dirty="0">
                <a:solidFill>
                  <a:srgbClr val="002060"/>
                </a:solidFill>
                <a:latin typeface="微軟正黑體" panose="020B0604030504040204" pitchFamily="34" charset="-120"/>
                <a:ea typeface="微軟正黑體" panose="020B0604030504040204" pitchFamily="34" charset="-120"/>
              </a:rPr>
              <a:t>10mSv</a:t>
            </a:r>
          </a:p>
          <a:p>
            <a:pPr>
              <a:lnSpc>
                <a:spcPct val="120000"/>
              </a:lnSpc>
              <a:buFont typeface="Wingdings" panose="05000000000000000000" pitchFamily="2" charset="2"/>
              <a:buChar char="p"/>
            </a:pPr>
            <a:r>
              <a:rPr lang="zh-TW" altLang="en-US" sz="1600" b="1" dirty="0">
                <a:solidFill>
                  <a:srgbClr val="7030A0"/>
                </a:solidFill>
                <a:latin typeface="微軟正黑體" panose="020B0604030504040204" pitchFamily="34" charset="-120"/>
                <a:ea typeface="微軟正黑體" panose="020B0604030504040204" pitchFamily="34" charset="-120"/>
              </a:rPr>
              <a:t>服用碘片</a:t>
            </a:r>
            <a:r>
              <a:rPr lang="zh-TW" altLang="en-US" sz="1600" b="1" dirty="0">
                <a:solidFill>
                  <a:srgbClr val="7030A0"/>
                </a:solidFill>
              </a:rPr>
              <a:t>：預估</a:t>
            </a:r>
            <a:r>
              <a:rPr lang="zh-TW" altLang="en-US" sz="1600" b="1" dirty="0">
                <a:solidFill>
                  <a:srgbClr val="002060"/>
                </a:solidFill>
                <a:latin typeface="微軟正黑體" panose="020B0604030504040204" pitchFamily="34" charset="-120"/>
                <a:ea typeface="微軟正黑體" panose="020B0604030504040204" pitchFamily="34" charset="-120"/>
              </a:rPr>
              <a:t>可減免甲狀腺劑量為</a:t>
            </a:r>
            <a:r>
              <a:rPr lang="en-US" altLang="zh-TW" sz="1600" b="1" dirty="0">
                <a:solidFill>
                  <a:srgbClr val="002060"/>
                </a:solidFill>
                <a:latin typeface="微軟正黑體" panose="020B0604030504040204" pitchFamily="34" charset="-120"/>
                <a:ea typeface="微軟正黑體" panose="020B0604030504040204" pitchFamily="34" charset="-120"/>
              </a:rPr>
              <a:t>100mSv</a:t>
            </a:r>
          </a:p>
          <a:p>
            <a:pPr>
              <a:lnSpc>
                <a:spcPct val="120000"/>
              </a:lnSpc>
              <a:buFont typeface="Wingdings" panose="05000000000000000000" pitchFamily="2" charset="2"/>
              <a:buChar char="p"/>
            </a:pPr>
            <a:r>
              <a:rPr lang="zh-TW" altLang="en-US" sz="1600" b="1" dirty="0">
                <a:solidFill>
                  <a:srgbClr val="7030A0"/>
                </a:solidFill>
                <a:latin typeface="微軟正黑體" panose="020B0604030504040204" pitchFamily="34" charset="-120"/>
                <a:ea typeface="微軟正黑體" panose="020B0604030504040204" pitchFamily="34" charset="-120"/>
              </a:rPr>
              <a:t>疏散</a:t>
            </a:r>
            <a:r>
              <a:rPr lang="zh-TW" altLang="en-US" sz="1600" b="1" dirty="0">
                <a:solidFill>
                  <a:srgbClr val="7030A0"/>
                </a:solidFill>
              </a:rPr>
              <a:t>：預估</a:t>
            </a:r>
            <a:r>
              <a:rPr lang="zh-TW" altLang="en-US" sz="1600" b="1" dirty="0">
                <a:solidFill>
                  <a:srgbClr val="002060"/>
                </a:solidFill>
                <a:latin typeface="微軟正黑體" panose="020B0604030504040204" pitchFamily="34" charset="-120"/>
                <a:ea typeface="微軟正黑體" panose="020B0604030504040204" pitchFamily="34" charset="-120"/>
              </a:rPr>
              <a:t>可減免劑量</a:t>
            </a:r>
            <a:r>
              <a:rPr lang="en-US" altLang="zh-TW" sz="1600" b="1" dirty="0">
                <a:solidFill>
                  <a:srgbClr val="002060"/>
                </a:solidFill>
                <a:latin typeface="微軟正黑體" panose="020B0604030504040204" pitchFamily="34" charset="-120"/>
                <a:ea typeface="微軟正黑體" panose="020B0604030504040204" pitchFamily="34" charset="-120"/>
              </a:rPr>
              <a:t>7</a:t>
            </a:r>
            <a:r>
              <a:rPr lang="zh-TW" altLang="en-US" sz="1600" b="1" dirty="0">
                <a:solidFill>
                  <a:srgbClr val="002060"/>
                </a:solidFill>
                <a:latin typeface="微軟正黑體" panose="020B0604030504040204" pitchFamily="34" charset="-120"/>
                <a:ea typeface="微軟正黑體" panose="020B0604030504040204" pitchFamily="34" charset="-120"/>
              </a:rPr>
              <a:t>天內達</a:t>
            </a:r>
            <a:r>
              <a:rPr lang="en-US" altLang="zh-TW" sz="1600" b="1" dirty="0">
                <a:solidFill>
                  <a:srgbClr val="002060"/>
                </a:solidFill>
                <a:latin typeface="微軟正黑體" panose="020B0604030504040204" pitchFamily="34" charset="-120"/>
                <a:ea typeface="微軟正黑體" panose="020B0604030504040204" pitchFamily="34" charset="-120"/>
              </a:rPr>
              <a:t>50-100mSv</a:t>
            </a:r>
            <a:r>
              <a:rPr lang="zh-TW" altLang="en-US" sz="1600" b="1" dirty="0">
                <a:solidFill>
                  <a:srgbClr val="002060"/>
                </a:solidFill>
                <a:latin typeface="微軟正黑體" panose="020B0604030504040204" pitchFamily="34" charset="-120"/>
                <a:ea typeface="微軟正黑體" panose="020B0604030504040204" pitchFamily="34" charset="-120"/>
              </a:rPr>
              <a:t>。</a:t>
            </a:r>
          </a:p>
        </p:txBody>
      </p:sp>
      <p:pic>
        <p:nvPicPr>
          <p:cNvPr id="7" name="Picture 3" descr="核一廠核二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315" y="313139"/>
            <a:ext cx="5192516" cy="356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9522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62000" y="2667002"/>
            <a:ext cx="10918371" cy="3374570"/>
          </a:xfrm>
        </p:spPr>
        <p:txBody>
          <a:bodyPr>
            <a:normAutofit/>
          </a:bodyPr>
          <a:lstStyle/>
          <a:p>
            <a:r>
              <a:rPr lang="zh-TW" altLang="en-US" sz="4800" b="1" dirty="0" smtClean="0">
                <a:solidFill>
                  <a:schemeClr val="bg1">
                    <a:lumMod val="85000"/>
                  </a:schemeClr>
                </a:solidFill>
              </a:rPr>
              <a:t>輻射會致癌嗎</a:t>
            </a:r>
            <a:r>
              <a:rPr lang="zh-TW" altLang="en-US" sz="4800" b="1" dirty="0" smtClean="0">
                <a:solidFill>
                  <a:schemeClr val="bg1">
                    <a:lumMod val="85000"/>
                  </a:schemeClr>
                </a:solidFill>
                <a:latin typeface="新細明體" panose="02020500000000000000" pitchFamily="18" charset="-120"/>
                <a:ea typeface="新細明體" panose="02020500000000000000" pitchFamily="18" charset="-120"/>
              </a:rPr>
              <a:t>？</a:t>
            </a:r>
            <a:endParaRPr lang="en-US" altLang="zh-TW" sz="4800" b="1" dirty="0" smtClean="0">
              <a:solidFill>
                <a:schemeClr val="bg1">
                  <a:lumMod val="85000"/>
                </a:schemeClr>
              </a:solidFill>
            </a:endParaRPr>
          </a:p>
          <a:p>
            <a:r>
              <a:rPr lang="zh-TW" altLang="en-US" sz="4800" b="1" dirty="0" smtClean="0">
                <a:solidFill>
                  <a:schemeClr val="bg1">
                    <a:lumMod val="85000"/>
                  </a:schemeClr>
                </a:solidFill>
              </a:rPr>
              <a:t>台灣</a:t>
            </a:r>
            <a:r>
              <a:rPr lang="zh-TW" altLang="en-US" sz="4800" b="1" dirty="0">
                <a:solidFill>
                  <a:schemeClr val="bg1">
                    <a:lumMod val="85000"/>
                  </a:schemeClr>
                </a:solidFill>
              </a:rPr>
              <a:t>禁不起發生一次核電廠事故嗎</a:t>
            </a:r>
            <a:r>
              <a:rPr lang="zh-TW" altLang="en-US" sz="4800" b="1" dirty="0" smtClean="0">
                <a:solidFill>
                  <a:schemeClr val="bg1">
                    <a:lumMod val="85000"/>
                  </a:schemeClr>
                </a:solidFill>
                <a:latin typeface="新細明體" panose="02020500000000000000" pitchFamily="18" charset="-120"/>
                <a:ea typeface="新細明體" panose="02020500000000000000" pitchFamily="18" charset="-120"/>
              </a:rPr>
              <a:t>？</a:t>
            </a:r>
            <a:endParaRPr lang="en-US" altLang="zh-TW" sz="4800" b="1" dirty="0" smtClean="0">
              <a:solidFill>
                <a:schemeClr val="bg1">
                  <a:lumMod val="85000"/>
                </a:schemeClr>
              </a:solidFill>
            </a:endParaRPr>
          </a:p>
          <a:p>
            <a:r>
              <a:rPr lang="zh-TW" altLang="en-US" sz="6600" b="1" dirty="0" smtClean="0">
                <a:latin typeface="微軟正黑體" panose="020B0604030504040204" pitchFamily="34" charset="-120"/>
                <a:ea typeface="微軟正黑體" panose="020B0604030504040204" pitchFamily="34" charset="-120"/>
              </a:rPr>
              <a:t>核廢料的處理／處置無解嗎</a:t>
            </a:r>
            <a:r>
              <a:rPr lang="zh-TW" altLang="en-US" sz="6600" b="1" dirty="0" smtClean="0">
                <a:latin typeface="新細明體" panose="02020500000000000000" pitchFamily="18" charset="-120"/>
                <a:ea typeface="新細明體" panose="02020500000000000000" pitchFamily="18" charset="-120"/>
              </a:rPr>
              <a:t>？</a:t>
            </a:r>
            <a:endParaRPr lang="zh-TW" altLang="en-US" sz="6600" b="1" dirty="0"/>
          </a:p>
        </p:txBody>
      </p:sp>
      <p:sp>
        <p:nvSpPr>
          <p:cNvPr id="4" name="投影片編號版面配置區 3"/>
          <p:cNvSpPr>
            <a:spLocks noGrp="1"/>
          </p:cNvSpPr>
          <p:nvPr>
            <p:ph type="sldNum" sz="quarter" idx="12"/>
          </p:nvPr>
        </p:nvSpPr>
        <p:spPr>
          <a:xfrm>
            <a:off x="9448800" y="6384041"/>
            <a:ext cx="2743200" cy="365125"/>
          </a:xfrm>
        </p:spPr>
        <p:txBody>
          <a:bodyPr/>
          <a:lstStyle/>
          <a:p>
            <a:fld id="{C2CFC4E7-F001-2345-8ED3-FB07577322E5}" type="slidenum">
              <a:rPr kumimoji="1" lang="zh-TW" altLang="en-US" smtClean="0"/>
              <a:pPr/>
              <a:t>53</a:t>
            </a:fld>
            <a:endParaRPr kumimoji="1" lang="zh-TW" altLang="en-US" dirty="0"/>
          </a:p>
        </p:txBody>
      </p:sp>
    </p:spTree>
    <p:extLst>
      <p:ext uri="{BB962C8B-B14F-4D97-AF65-F5344CB8AC3E}">
        <p14:creationId xmlns:p14="http://schemas.microsoft.com/office/powerpoint/2010/main" val="37981108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投影片編號版面配置區 5"/>
          <p:cNvSpPr>
            <a:spLocks noGrp="1"/>
          </p:cNvSpPr>
          <p:nvPr>
            <p:ph type="sldNum" sz="quarter" idx="12"/>
          </p:nvPr>
        </p:nvSpPr>
        <p:spPr/>
        <p:txBody>
          <a:bodyPr/>
          <a:lstStyle/>
          <a:p>
            <a:fld id="{6328AE1E-24DD-4619-94A7-3F0A244383B7}" type="slidenum">
              <a:rPr lang="en-US" altLang="zh-TW"/>
              <a:pPr/>
              <a:t>54</a:t>
            </a:fld>
            <a:endParaRPr lang="en-US" altLang="zh-TW"/>
          </a:p>
        </p:txBody>
      </p:sp>
      <p:sp>
        <p:nvSpPr>
          <p:cNvPr id="32769" name="Rectangle 2"/>
          <p:cNvSpPr>
            <a:spLocks noGrp="1" noChangeArrowheads="1"/>
          </p:cNvSpPr>
          <p:nvPr>
            <p:ph type="title"/>
          </p:nvPr>
        </p:nvSpPr>
        <p:spPr>
          <a:xfrm>
            <a:off x="685800" y="201666"/>
            <a:ext cx="10820400" cy="1293028"/>
          </a:xfrm>
        </p:spPr>
        <p:txBody>
          <a:bodyPr>
            <a:normAutofit/>
          </a:bodyPr>
          <a:lstStyle/>
          <a:p>
            <a:r>
              <a:rPr lang="zh-TW" altLang="en-US" sz="5400" dirty="0">
                <a:latin typeface="標楷體" panose="03000509000000000000" pitchFamily="65" charset="-120"/>
                <a:ea typeface="標楷體" panose="03000509000000000000" pitchFamily="65" charset="-120"/>
              </a:rPr>
              <a:t>核</a:t>
            </a:r>
            <a:r>
              <a:rPr lang="zh-TW" altLang="en-US" sz="5400" dirty="0" smtClean="0">
                <a:latin typeface="標楷體" panose="03000509000000000000" pitchFamily="65" charset="-120"/>
                <a:ea typeface="標楷體" panose="03000509000000000000" pitchFamily="65" charset="-120"/>
              </a:rPr>
              <a:t>廢料類別</a:t>
            </a:r>
            <a:endParaRPr lang="zh-TW" altLang="en-US" sz="5400" dirty="0">
              <a:latin typeface="標楷體" panose="03000509000000000000" pitchFamily="65" charset="-120"/>
              <a:ea typeface="標楷體" panose="03000509000000000000" pitchFamily="65" charset="-120"/>
            </a:endParaRPr>
          </a:p>
        </p:txBody>
      </p:sp>
      <p:pic>
        <p:nvPicPr>
          <p:cNvPr id="10244" name="Picture 9" descr="燃料束"/>
          <p:cNvPicPr>
            <a:picLocks noGrp="1" noChangeAspect="1" noChangeArrowheads="1"/>
          </p:cNvPicPr>
          <p:nvPr>
            <p:ph type="body" sz="half" idx="4294967295"/>
          </p:nvPr>
        </p:nvPicPr>
        <p:blipFill>
          <a:blip r:embed="rId3"/>
          <a:srcRect/>
          <a:stretch>
            <a:fillRect/>
          </a:stretch>
        </p:blipFill>
        <p:spPr>
          <a:xfrm>
            <a:off x="8876485" y="4469370"/>
            <a:ext cx="2657793" cy="1961038"/>
          </a:xfrm>
          <a:effectLst>
            <a:outerShdw blurRad="292100" dist="139700" dir="2700000" algn="tl" rotWithShape="0">
              <a:srgbClr val="333333">
                <a:alpha val="65000"/>
              </a:srgbClr>
            </a:outerShdw>
          </a:effectLst>
        </p:spPr>
      </p:pic>
      <p:sp>
        <p:nvSpPr>
          <p:cNvPr id="32772" name="AutoShape 5"/>
          <p:cNvSpPr>
            <a:spLocks noChangeAspect="1" noChangeArrowheads="1" noTextEdit="1"/>
          </p:cNvSpPr>
          <p:nvPr/>
        </p:nvSpPr>
        <p:spPr bwMode="auto">
          <a:xfrm>
            <a:off x="6959600" y="4005263"/>
            <a:ext cx="2719388"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pic>
        <p:nvPicPr>
          <p:cNvPr id="10246" name="Picture 6"/>
          <p:cNvPicPr>
            <a:picLocks noChangeAspect="1" noChangeArrowheads="1"/>
          </p:cNvPicPr>
          <p:nvPr/>
        </p:nvPicPr>
        <p:blipFill>
          <a:blip r:embed="rId4"/>
          <a:srcRect/>
          <a:stretch>
            <a:fillRect/>
          </a:stretch>
        </p:blipFill>
        <p:spPr bwMode="auto">
          <a:xfrm>
            <a:off x="8878469" y="1395252"/>
            <a:ext cx="2614136" cy="2783523"/>
          </a:xfrm>
          <a:prstGeom prst="rect">
            <a:avLst/>
          </a:prstGeom>
          <a:ln>
            <a:noFill/>
          </a:ln>
          <a:effectLst>
            <a:outerShdw blurRad="292100" dist="139700" dir="2700000" algn="tl" rotWithShape="0">
              <a:srgbClr val="333333">
                <a:alpha val="65000"/>
              </a:srgbClr>
            </a:outerShdw>
          </a:effectLst>
        </p:spPr>
      </p:pic>
      <p:sp>
        <p:nvSpPr>
          <p:cNvPr id="32774" name="Rectangle 8"/>
          <p:cNvSpPr>
            <a:spLocks noChangeArrowheads="1"/>
          </p:cNvSpPr>
          <p:nvPr/>
        </p:nvSpPr>
        <p:spPr bwMode="auto">
          <a:xfrm>
            <a:off x="7835496" y="6481763"/>
            <a:ext cx="411972"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lnSpc>
                <a:spcPct val="90000"/>
              </a:lnSpc>
              <a:spcBef>
                <a:spcPct val="20000"/>
              </a:spcBef>
              <a:buFont typeface="Wingdings" panose="05000000000000000000" pitchFamily="2" charset="2"/>
              <a:buChar char="•"/>
            </a:pPr>
            <a:endParaRPr lang="zh-TW" altLang="en-US" sz="3600">
              <a:ea typeface="標楷體" panose="03000509000000000000" pitchFamily="65" charset="-120"/>
            </a:endParaRPr>
          </a:p>
        </p:txBody>
      </p:sp>
      <p:sp>
        <p:nvSpPr>
          <p:cNvPr id="32775" name="Rectangle 9"/>
          <p:cNvSpPr>
            <a:spLocks noChangeArrowheads="1"/>
          </p:cNvSpPr>
          <p:nvPr/>
        </p:nvSpPr>
        <p:spPr bwMode="auto">
          <a:xfrm>
            <a:off x="7457671" y="6813550"/>
            <a:ext cx="411972"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lnSpc>
                <a:spcPct val="90000"/>
              </a:lnSpc>
              <a:spcBef>
                <a:spcPct val="20000"/>
              </a:spcBef>
              <a:buFont typeface="Wingdings" panose="05000000000000000000" pitchFamily="2" charset="2"/>
              <a:buChar char="•"/>
            </a:pPr>
            <a:endParaRPr lang="zh-TW" altLang="en-US" sz="3600">
              <a:ea typeface="標楷體" panose="03000509000000000000" pitchFamily="65" charset="-120"/>
            </a:endParaRPr>
          </a:p>
        </p:txBody>
      </p:sp>
      <p:sp>
        <p:nvSpPr>
          <p:cNvPr id="32776" name="Rectangle 10"/>
          <p:cNvSpPr>
            <a:spLocks noChangeArrowheads="1"/>
          </p:cNvSpPr>
          <p:nvPr/>
        </p:nvSpPr>
        <p:spPr bwMode="auto">
          <a:xfrm>
            <a:off x="7835496" y="6481763"/>
            <a:ext cx="411972"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lnSpc>
                <a:spcPct val="90000"/>
              </a:lnSpc>
              <a:spcBef>
                <a:spcPct val="20000"/>
              </a:spcBef>
              <a:buFont typeface="Wingdings" panose="05000000000000000000" pitchFamily="2" charset="2"/>
              <a:buChar char="•"/>
            </a:pPr>
            <a:endParaRPr lang="zh-TW" altLang="en-US" sz="3600">
              <a:ea typeface="標楷體" panose="03000509000000000000" pitchFamily="65" charset="-120"/>
            </a:endParaRPr>
          </a:p>
        </p:txBody>
      </p:sp>
      <p:sp>
        <p:nvSpPr>
          <p:cNvPr id="32777" name="Rectangle 11"/>
          <p:cNvSpPr>
            <a:spLocks noChangeArrowheads="1"/>
          </p:cNvSpPr>
          <p:nvPr/>
        </p:nvSpPr>
        <p:spPr bwMode="auto">
          <a:xfrm>
            <a:off x="7456083" y="6813550"/>
            <a:ext cx="411972"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lnSpc>
                <a:spcPct val="90000"/>
              </a:lnSpc>
              <a:spcBef>
                <a:spcPct val="20000"/>
              </a:spcBef>
              <a:buFont typeface="Wingdings" panose="05000000000000000000" pitchFamily="2" charset="2"/>
              <a:buChar char="•"/>
            </a:pPr>
            <a:endParaRPr lang="zh-TW" altLang="en-US" sz="3600">
              <a:ea typeface="標楷體" panose="03000509000000000000" pitchFamily="65" charset="-120"/>
            </a:endParaRPr>
          </a:p>
        </p:txBody>
      </p:sp>
      <p:graphicFrame>
        <p:nvGraphicFramePr>
          <p:cNvPr id="32849" name="Group 81"/>
          <p:cNvGraphicFramePr>
            <a:graphicFrameLocks noGrp="1"/>
          </p:cNvGraphicFramePr>
          <p:nvPr>
            <p:extLst>
              <p:ext uri="{D42A27DB-BD31-4B8C-83A1-F6EECF244321}">
                <p14:modId xmlns:p14="http://schemas.microsoft.com/office/powerpoint/2010/main" val="3165083131"/>
              </p:ext>
            </p:extLst>
          </p:nvPr>
        </p:nvGraphicFramePr>
        <p:xfrm>
          <a:off x="1266092" y="1378634"/>
          <a:ext cx="7160455" cy="5370533"/>
        </p:xfrm>
        <a:graphic>
          <a:graphicData uri="http://schemas.openxmlformats.org/drawingml/2006/table">
            <a:tbl>
              <a:tblPr/>
              <a:tblGrid>
                <a:gridCol w="1241819">
                  <a:extLst>
                    <a:ext uri="{9D8B030D-6E8A-4147-A177-3AD203B41FA5}">
                      <a16:colId xmlns:a16="http://schemas.microsoft.com/office/drawing/2014/main" val="247958410"/>
                    </a:ext>
                  </a:extLst>
                </a:gridCol>
                <a:gridCol w="3723353">
                  <a:extLst>
                    <a:ext uri="{9D8B030D-6E8A-4147-A177-3AD203B41FA5}">
                      <a16:colId xmlns:a16="http://schemas.microsoft.com/office/drawing/2014/main" val="2050333066"/>
                    </a:ext>
                  </a:extLst>
                </a:gridCol>
                <a:gridCol w="2195283">
                  <a:extLst>
                    <a:ext uri="{9D8B030D-6E8A-4147-A177-3AD203B41FA5}">
                      <a16:colId xmlns:a16="http://schemas.microsoft.com/office/drawing/2014/main" val="3288647448"/>
                    </a:ext>
                  </a:extLst>
                </a:gridCol>
              </a:tblGrid>
              <a:tr h="738787">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種類</a:t>
                      </a:r>
                      <a:endParaRPr kumimoji="1" lang="zh-TW" altLang="en-US" sz="20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FBA3"/>
                    </a:solid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低階核廢料</a:t>
                      </a:r>
                      <a:endParaRPr kumimoji="1" lang="zh-TW" altLang="en-US" sz="20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FBA3"/>
                    </a:solid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高階核廢料</a:t>
                      </a:r>
                      <a:endParaRPr kumimoji="1" lang="zh-TW" altLang="en-US" sz="20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FBA3"/>
                    </a:solidFill>
                  </a:tcPr>
                </a:tc>
                <a:extLst>
                  <a:ext uri="{0D108BD9-81ED-4DB2-BD59-A6C34878D82A}">
                    <a16:rowId xmlns:a16="http://schemas.microsoft.com/office/drawing/2014/main" val="342065741"/>
                  </a:ext>
                </a:extLst>
              </a:tr>
              <a:tr h="2557110">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來源</a:t>
                      </a:r>
                      <a:endParaRPr kumimoji="1" lang="zh-TW" altLang="en-US" sz="20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FBA3"/>
                    </a:solidFill>
                  </a:tcPr>
                </a:tc>
                <a:tc>
                  <a:txBody>
                    <a:bodyPr/>
                    <a:lstStyle>
                      <a:lvl1pPr>
                        <a:spcBef>
                          <a:spcPct val="20000"/>
                        </a:spcBef>
                        <a:tabLst>
                          <a:tab pos="304800" algn="l"/>
                        </a:tabLst>
                        <a:defRPr kumimoji="1" sz="2800" b="1">
                          <a:solidFill>
                            <a:srgbClr val="7030A0"/>
                          </a:solidFill>
                          <a:latin typeface="微軟正黑體" panose="020B0604030504040204" pitchFamily="34" charset="-120"/>
                          <a:ea typeface="微軟正黑體" panose="020B0604030504040204" pitchFamily="34" charset="-120"/>
                        </a:defRPr>
                      </a:lvl1pPr>
                      <a:lvl2pPr>
                        <a:spcBef>
                          <a:spcPct val="20000"/>
                        </a:spcBef>
                        <a:tabLst>
                          <a:tab pos="304800" algn="l"/>
                        </a:tabLst>
                        <a:defRPr kumimoji="1" sz="2400" b="1">
                          <a:solidFill>
                            <a:srgbClr val="7030A0"/>
                          </a:solidFill>
                          <a:latin typeface="微軟正黑體" panose="020B0604030504040204" pitchFamily="34" charset="-120"/>
                          <a:ea typeface="微軟正黑體" panose="020B0604030504040204" pitchFamily="34" charset="-120"/>
                        </a:defRPr>
                      </a:lvl2pPr>
                      <a:lvl3pPr>
                        <a:spcBef>
                          <a:spcPct val="20000"/>
                        </a:spcBef>
                        <a:tabLst>
                          <a:tab pos="304800" algn="l"/>
                        </a:tabLst>
                        <a:defRPr kumimoji="1" sz="2000" b="1">
                          <a:solidFill>
                            <a:srgbClr val="7030A0"/>
                          </a:solidFill>
                          <a:latin typeface="微軟正黑體" panose="020B0604030504040204" pitchFamily="34" charset="-120"/>
                          <a:ea typeface="微軟正黑體" panose="020B0604030504040204" pitchFamily="34" charset="-120"/>
                        </a:defRPr>
                      </a:lvl3pPr>
                      <a:lvl4pPr>
                        <a:spcBef>
                          <a:spcPct val="20000"/>
                        </a:spcBef>
                        <a:tabLst>
                          <a:tab pos="304800" algn="l"/>
                        </a:tabLst>
                        <a:defRPr kumimoji="1" b="1">
                          <a:solidFill>
                            <a:srgbClr val="7030A0"/>
                          </a:solidFill>
                          <a:latin typeface="微軟正黑體" panose="020B0604030504040204" pitchFamily="34" charset="-120"/>
                          <a:ea typeface="微軟正黑體" panose="020B0604030504040204" pitchFamily="34" charset="-120"/>
                        </a:defRPr>
                      </a:lvl4pPr>
                      <a:lvl5pPr>
                        <a:spcBef>
                          <a:spcPct val="20000"/>
                        </a:spcBef>
                        <a:tabLst>
                          <a:tab pos="304800" algn="l"/>
                        </a:tabLst>
                        <a:defRPr kumimoji="1" b="1">
                          <a:solidFill>
                            <a:srgbClr val="7030A0"/>
                          </a:solidFill>
                          <a:latin typeface="微軟正黑體" panose="020B0604030504040204" pitchFamily="34" charset="-120"/>
                          <a:ea typeface="微軟正黑體" panose="020B0604030504040204" pitchFamily="34" charset="-120"/>
                        </a:defRPr>
                      </a:lvl5pPr>
                      <a:lvl6pPr fontAlgn="base">
                        <a:spcBef>
                          <a:spcPct val="20000"/>
                        </a:spcBef>
                        <a:spcAft>
                          <a:spcPct val="0"/>
                        </a:spcAft>
                        <a:tabLst>
                          <a:tab pos="304800" algn="l"/>
                        </a:tabLst>
                        <a:defRPr kumimoji="1" b="1">
                          <a:solidFill>
                            <a:srgbClr val="7030A0"/>
                          </a:solidFill>
                          <a:latin typeface="微軟正黑體" panose="020B0604030504040204" pitchFamily="34" charset="-120"/>
                          <a:ea typeface="微軟正黑體" panose="020B0604030504040204" pitchFamily="34" charset="-120"/>
                        </a:defRPr>
                      </a:lvl6pPr>
                      <a:lvl7pPr fontAlgn="base">
                        <a:spcBef>
                          <a:spcPct val="20000"/>
                        </a:spcBef>
                        <a:spcAft>
                          <a:spcPct val="0"/>
                        </a:spcAft>
                        <a:tabLst>
                          <a:tab pos="304800" algn="l"/>
                        </a:tabLst>
                        <a:defRPr kumimoji="1" b="1">
                          <a:solidFill>
                            <a:srgbClr val="7030A0"/>
                          </a:solidFill>
                          <a:latin typeface="微軟正黑體" panose="020B0604030504040204" pitchFamily="34" charset="-120"/>
                          <a:ea typeface="微軟正黑體" panose="020B0604030504040204" pitchFamily="34" charset="-120"/>
                        </a:defRPr>
                      </a:lvl7pPr>
                      <a:lvl8pPr fontAlgn="base">
                        <a:spcBef>
                          <a:spcPct val="20000"/>
                        </a:spcBef>
                        <a:spcAft>
                          <a:spcPct val="0"/>
                        </a:spcAft>
                        <a:tabLst>
                          <a:tab pos="304800" algn="l"/>
                        </a:tabLst>
                        <a:defRPr kumimoji="1" b="1">
                          <a:solidFill>
                            <a:srgbClr val="7030A0"/>
                          </a:solidFill>
                          <a:latin typeface="微軟正黑體" panose="020B0604030504040204" pitchFamily="34" charset="-120"/>
                          <a:ea typeface="微軟正黑體" panose="020B0604030504040204" pitchFamily="34" charset="-120"/>
                        </a:defRPr>
                      </a:lvl8pPr>
                      <a:lvl9pPr fontAlgn="base">
                        <a:spcBef>
                          <a:spcPct val="20000"/>
                        </a:spcBef>
                        <a:spcAft>
                          <a:spcPct val="0"/>
                        </a:spcAft>
                        <a:tabLst>
                          <a:tab pos="304800" algn="l"/>
                        </a:tabLs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tab pos="304800" algn="l"/>
                        </a:tabLst>
                      </a:pPr>
                      <a:r>
                        <a:rPr kumimoji="1" lang="zh-TW" altLang="en-US" sz="20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核電廠中受輻射污</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304800" algn="l"/>
                        </a:tabLst>
                      </a:pPr>
                      <a:r>
                        <a:rPr kumimoji="1" lang="zh-TW" altLang="en-US" sz="20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   染之衣物與零組件</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304800" algn="l"/>
                        </a:tabLst>
                      </a:pPr>
                      <a:r>
                        <a:rPr kumimoji="1" lang="zh-TW" altLang="en-US" sz="20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醫院、學校、研究</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tab pos="304800" algn="l"/>
                        </a:tabLst>
                      </a:pPr>
                      <a:r>
                        <a:rPr kumimoji="1" lang="zh-TW" altLang="en-US" sz="20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   機構產生的放射性</a:t>
                      </a: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tab pos="304800" algn="l"/>
                        </a:tabLst>
                      </a:pPr>
                      <a:r>
                        <a:rPr kumimoji="1" lang="zh-TW" altLang="en-US" sz="20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   廢棄物</a:t>
                      </a:r>
                      <a:endParaRPr kumimoji="1" lang="zh-TW" altLang="en-US" sz="20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用過核燃料</a:t>
                      </a:r>
                      <a:endParaRPr kumimoji="1" lang="zh-TW" altLang="en-US" sz="2000" b="0" i="0" u="none" strike="noStrike" cap="none" normalizeH="0" baseline="0" dirty="0" smtClean="0">
                        <a:ln>
                          <a:noFill/>
                        </a:ln>
                        <a:solidFill>
                          <a:schemeClr val="tx1"/>
                        </a:solidFill>
                        <a:effectLst/>
                        <a:latin typeface="Arial" panose="020B0604020202020204" pitchFamily="34" charset="0"/>
                        <a:ea typeface="新細明體" panose="020205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46170979"/>
                  </a:ext>
                </a:extLst>
              </a:tr>
              <a:tr h="2074636">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處理方式</a:t>
                      </a:r>
                      <a:endParaRPr kumimoji="1" lang="zh-TW" altLang="en-US" sz="20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FBA3"/>
                    </a:solid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pPr>
                      <a:r>
                        <a:rPr kumimoji="1" lang="zh-TW" altLang="en-US" sz="20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壓縮固化裝桶後貯存</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pPr>
                      <a:r>
                        <a:rPr kumimoji="1" lang="zh-TW" altLang="en-US" sz="20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最終處置</a:t>
                      </a:r>
                      <a:endParaRPr kumimoji="1" lang="zh-TW" altLang="en-US" sz="2000" b="0" i="0" u="none" strike="noStrike" cap="none" normalizeH="0" baseline="0" smtClean="0">
                        <a:ln>
                          <a:noFill/>
                        </a:ln>
                        <a:solidFill>
                          <a:schemeClr val="tx1"/>
                        </a:solidFill>
                        <a:effectLst/>
                        <a:latin typeface="Arial" panose="020B0604020202020204" pitchFamily="34" charset="0"/>
                        <a:ea typeface="新細明體" panose="020205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800" b="1">
                          <a:solidFill>
                            <a:srgbClr val="7030A0"/>
                          </a:solidFill>
                          <a:latin typeface="微軟正黑體" panose="020B0604030504040204" pitchFamily="34" charset="-120"/>
                          <a:ea typeface="微軟正黑體" panose="020B0604030504040204" pitchFamily="34" charset="-120"/>
                        </a:defRPr>
                      </a:lvl1pPr>
                      <a:lvl2pPr>
                        <a:spcBef>
                          <a:spcPct val="20000"/>
                        </a:spcBef>
                        <a:defRPr kumimoji="1" sz="2400" b="1">
                          <a:solidFill>
                            <a:srgbClr val="7030A0"/>
                          </a:solidFill>
                          <a:latin typeface="微軟正黑體" panose="020B0604030504040204" pitchFamily="34" charset="-120"/>
                          <a:ea typeface="微軟正黑體" panose="020B0604030504040204" pitchFamily="34" charset="-120"/>
                        </a:defRPr>
                      </a:lvl2pPr>
                      <a:lvl3pPr>
                        <a:spcBef>
                          <a:spcPct val="20000"/>
                        </a:spcBef>
                        <a:defRPr kumimoji="1" sz="2000" b="1">
                          <a:solidFill>
                            <a:srgbClr val="7030A0"/>
                          </a:solidFill>
                          <a:latin typeface="微軟正黑體" panose="020B0604030504040204" pitchFamily="34" charset="-120"/>
                          <a:ea typeface="微軟正黑體" panose="020B0604030504040204" pitchFamily="34" charset="-120"/>
                        </a:defRPr>
                      </a:lvl3pPr>
                      <a:lvl4pPr>
                        <a:spcBef>
                          <a:spcPct val="20000"/>
                        </a:spcBef>
                        <a:defRPr kumimoji="1" b="1">
                          <a:solidFill>
                            <a:srgbClr val="7030A0"/>
                          </a:solidFill>
                          <a:latin typeface="微軟正黑體" panose="020B0604030504040204" pitchFamily="34" charset="-120"/>
                          <a:ea typeface="微軟正黑體" panose="020B0604030504040204" pitchFamily="34" charset="-120"/>
                        </a:defRPr>
                      </a:lvl4pPr>
                      <a:lvl5pPr>
                        <a:spcBef>
                          <a:spcPct val="20000"/>
                        </a:spcBef>
                        <a:defRPr kumimoji="1" b="1">
                          <a:solidFill>
                            <a:srgbClr val="7030A0"/>
                          </a:solidFill>
                          <a:latin typeface="微軟正黑體" panose="020B0604030504040204" pitchFamily="34" charset="-120"/>
                          <a:ea typeface="微軟正黑體" panose="020B0604030504040204" pitchFamily="34" charset="-120"/>
                        </a:defRPr>
                      </a:lvl5pPr>
                      <a:lvl6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6pPr>
                      <a:lvl7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7pPr>
                      <a:lvl8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8pPr>
                      <a:lvl9pPr fontAlgn="base">
                        <a:spcBef>
                          <a:spcPct val="20000"/>
                        </a:spcBef>
                        <a:spcAft>
                          <a:spcPct val="0"/>
                        </a:spcAft>
                        <a:defRPr kumimoji="1" b="1">
                          <a:solidFill>
                            <a:srgbClr val="7030A0"/>
                          </a:solidFill>
                          <a:latin typeface="微軟正黑體" panose="020B0604030504040204" pitchFamily="34" charset="-12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pP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用過燃料池</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pP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   貯存</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pP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乾式貯存</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pPr>
                      <a:r>
                        <a:rPr kumimoji="1" lang="zh-TW" altLang="en-US" sz="2000" b="0" i="0" u="none" strike="noStrike" cap="none" normalizeH="0" baseline="0" dirty="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最終處置</a:t>
                      </a:r>
                      <a:endParaRPr kumimoji="1" lang="zh-TW" altLang="en-US" sz="2000" b="0" i="0" u="none" strike="noStrike" cap="none" normalizeH="0" baseline="0" dirty="0" smtClean="0">
                        <a:ln>
                          <a:noFill/>
                        </a:ln>
                        <a:solidFill>
                          <a:schemeClr val="tx1"/>
                        </a:solidFill>
                        <a:effectLst/>
                        <a:latin typeface="Arial" panose="020B0604020202020204" pitchFamily="34" charset="0"/>
                        <a:ea typeface="新細明體" panose="02020500000000000000" pitchFamily="18" charset="-12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01724722"/>
                  </a:ext>
                </a:extLst>
              </a:tr>
            </a:tbl>
          </a:graphicData>
        </a:graphic>
      </p:graphicFrame>
    </p:spTree>
    <p:extLst>
      <p:ext uri="{BB962C8B-B14F-4D97-AF65-F5344CB8AC3E}">
        <p14:creationId xmlns:p14="http://schemas.microsoft.com/office/powerpoint/2010/main" val="12440424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投影片編號版面配置區 5"/>
          <p:cNvSpPr>
            <a:spLocks noGrp="1"/>
          </p:cNvSpPr>
          <p:nvPr>
            <p:ph type="sldNum" sz="quarter" idx="12"/>
          </p:nvPr>
        </p:nvSpPr>
        <p:spPr/>
        <p:txBody>
          <a:bodyPr/>
          <a:lstStyle/>
          <a:p>
            <a:fld id="{079D8143-408F-44C7-8726-6C30825CBFA9}" type="slidenum">
              <a:rPr lang="en-US" altLang="zh-TW"/>
              <a:pPr/>
              <a:t>55</a:t>
            </a:fld>
            <a:endParaRPr lang="en-US" altLang="zh-TW" dirty="0"/>
          </a:p>
        </p:txBody>
      </p:sp>
      <p:sp>
        <p:nvSpPr>
          <p:cNvPr id="34817" name="標題 1"/>
          <p:cNvSpPr>
            <a:spLocks noGrp="1"/>
          </p:cNvSpPr>
          <p:nvPr>
            <p:ph type="title"/>
          </p:nvPr>
        </p:nvSpPr>
        <p:spPr>
          <a:xfrm>
            <a:off x="685800" y="198315"/>
            <a:ext cx="10820400" cy="1293028"/>
          </a:xfrm>
        </p:spPr>
        <p:txBody>
          <a:bodyPr>
            <a:normAutofit/>
          </a:bodyPr>
          <a:lstStyle/>
          <a:p>
            <a:r>
              <a:rPr lang="zh-TW" altLang="en-US" sz="4400" dirty="0">
                <a:latin typeface="標楷體" panose="03000509000000000000" pitchFamily="65" charset="-120"/>
                <a:ea typeface="標楷體" panose="03000509000000000000" pitchFamily="65" charset="-120"/>
              </a:rPr>
              <a:t>低階核廢料</a:t>
            </a:r>
            <a:r>
              <a:rPr lang="zh-TW" altLang="en-US" sz="4400" dirty="0" smtClean="0">
                <a:latin typeface="標楷體" panose="03000509000000000000" pitchFamily="65" charset="-120"/>
                <a:ea typeface="標楷體" panose="03000509000000000000" pitchFamily="65" charset="-120"/>
              </a:rPr>
              <a:t>貯存</a:t>
            </a:r>
            <a:endParaRPr lang="zh-TW" altLang="en-US" sz="4400" dirty="0">
              <a:latin typeface="標楷體" panose="03000509000000000000" pitchFamily="65" charset="-120"/>
              <a:ea typeface="標楷體" panose="03000509000000000000" pitchFamily="65" charset="-120"/>
            </a:endParaRPr>
          </a:p>
        </p:txBody>
      </p:sp>
      <p:sp>
        <p:nvSpPr>
          <p:cNvPr id="34818" name="內容版面配置區 2"/>
          <p:cNvSpPr>
            <a:spLocks noGrp="1"/>
          </p:cNvSpPr>
          <p:nvPr>
            <p:ph idx="1"/>
          </p:nvPr>
        </p:nvSpPr>
        <p:spPr>
          <a:xfrm>
            <a:off x="1959429" y="1254124"/>
            <a:ext cx="8718096" cy="1436689"/>
          </a:xfrm>
        </p:spPr>
        <p:txBody>
          <a:bodyPr>
            <a:noAutofit/>
          </a:bodyPr>
          <a:lstStyle/>
          <a:p>
            <a:pPr marL="265113" indent="-265113">
              <a:lnSpc>
                <a:spcPct val="120000"/>
              </a:lnSpc>
            </a:pPr>
            <a:r>
              <a:rPr lang="zh-TW" altLang="en-US" sz="2000" b="1" dirty="0" smtClean="0">
                <a:latin typeface="+mn-ea"/>
                <a:ea typeface="+mn-ea"/>
              </a:rPr>
              <a:t>短期貯存於各廠內廢料倉庫，長期集中處置（地表淺層或坑道）。</a:t>
            </a:r>
            <a:endParaRPr lang="en-US" altLang="zh-TW" sz="2000" b="1" dirty="0">
              <a:latin typeface="+mn-ea"/>
              <a:ea typeface="+mn-ea"/>
            </a:endParaRPr>
          </a:p>
          <a:p>
            <a:pPr marL="265113" indent="-265113">
              <a:lnSpc>
                <a:spcPct val="120000"/>
              </a:lnSpc>
            </a:pPr>
            <a:r>
              <a:rPr lang="zh-TW" altLang="en-US" sz="2000" b="1" dirty="0">
                <a:latin typeface="+mn-ea"/>
                <a:ea typeface="+mn-ea"/>
              </a:rPr>
              <a:t>各廠現代化</a:t>
            </a:r>
            <a:r>
              <a:rPr lang="zh-TW" altLang="en-US" sz="2000" b="1" dirty="0" smtClean="0">
                <a:latin typeface="+mn-ea"/>
                <a:ea typeface="+mn-ea"/>
              </a:rPr>
              <a:t>倉庫容量足夠，貯存</a:t>
            </a:r>
            <a:r>
              <a:rPr lang="zh-TW" altLang="en-US" sz="2000" b="1" dirty="0">
                <a:latin typeface="+mn-ea"/>
                <a:ea typeface="+mn-ea"/>
              </a:rPr>
              <a:t>安全無</a:t>
            </a:r>
            <a:r>
              <a:rPr lang="zh-TW" altLang="en-US" sz="2000" b="1" dirty="0" smtClean="0">
                <a:latin typeface="+mn-ea"/>
                <a:ea typeface="+mn-ea"/>
              </a:rPr>
              <a:t>虞。</a:t>
            </a:r>
            <a:endParaRPr lang="en-US" altLang="zh-TW" sz="2000" b="1" dirty="0" smtClean="0">
              <a:latin typeface="+mn-ea"/>
              <a:ea typeface="+mn-ea"/>
            </a:endParaRPr>
          </a:p>
          <a:p>
            <a:pPr marL="265113" indent="-265113">
              <a:lnSpc>
                <a:spcPct val="120000"/>
              </a:lnSpc>
            </a:pPr>
            <a:r>
              <a:rPr lang="zh-TW" altLang="en-US" sz="2000" b="1" dirty="0" smtClean="0">
                <a:latin typeface="+mn-ea"/>
                <a:ea typeface="+mn-ea"/>
              </a:rPr>
              <a:t>蘭嶼早期規劃為海拋中繼站，禁止海拋後已停止運送。貯存桶經檢</a:t>
            </a:r>
            <a:r>
              <a:rPr lang="zh-TW" altLang="en-US" sz="2000" b="1" dirty="0">
                <a:latin typeface="+mn-ea"/>
                <a:ea typeface="+mn-ea"/>
              </a:rPr>
              <a:t>整重裝</a:t>
            </a:r>
            <a:r>
              <a:rPr lang="zh-TW" altLang="en-US" sz="2000" b="1" dirty="0" smtClean="0">
                <a:latin typeface="+mn-ea"/>
                <a:ea typeface="+mn-ea"/>
              </a:rPr>
              <a:t>完畢，無</a:t>
            </a:r>
            <a:r>
              <a:rPr lang="zh-TW" altLang="en-US" sz="2000" b="1" dirty="0">
                <a:latin typeface="+mn-ea"/>
                <a:ea typeface="+mn-ea"/>
              </a:rPr>
              <a:t>安全疑慮。</a:t>
            </a:r>
            <a:endParaRPr lang="en-US" altLang="zh-TW" sz="2000" b="1" dirty="0">
              <a:latin typeface="+mn-ea"/>
              <a:ea typeface="+mn-ea"/>
            </a:endParaRPr>
          </a:p>
        </p:txBody>
      </p:sp>
      <p:pic>
        <p:nvPicPr>
          <p:cNvPr id="34821" name="Picture 8" descr="單桶回貯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703" y="4866391"/>
            <a:ext cx="2665412"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0" descr="DSCI0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010" y="4851403"/>
            <a:ext cx="259238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6" descr="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538" y="4905074"/>
            <a:ext cx="25923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核二廠三號倉庫圖片-外觀"/>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4539" y="3056670"/>
            <a:ext cx="2620522" cy="180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5" descr="溝998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0724" y="2893846"/>
            <a:ext cx="26606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5792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投影片編號版面配置區 5"/>
          <p:cNvSpPr>
            <a:spLocks noGrp="1"/>
          </p:cNvSpPr>
          <p:nvPr>
            <p:ph type="sldNum" sz="quarter" idx="12"/>
          </p:nvPr>
        </p:nvSpPr>
        <p:spPr/>
        <p:txBody>
          <a:bodyPr/>
          <a:lstStyle/>
          <a:p>
            <a:fld id="{35343BA7-0374-4B5C-AC28-D09470E1406A}" type="slidenum">
              <a:rPr lang="en-US" altLang="zh-TW"/>
              <a:pPr/>
              <a:t>56</a:t>
            </a:fld>
            <a:endParaRPr lang="en-US" altLang="zh-TW" dirty="0"/>
          </a:p>
        </p:txBody>
      </p:sp>
      <p:sp>
        <p:nvSpPr>
          <p:cNvPr id="35842" name="Rectangle 26"/>
          <p:cNvSpPr>
            <a:spLocks noGrp="1" noChangeArrowheads="1"/>
          </p:cNvSpPr>
          <p:nvPr>
            <p:ph type="body" idx="4294967295"/>
          </p:nvPr>
        </p:nvSpPr>
        <p:spPr>
          <a:xfrm>
            <a:off x="464234" y="1534599"/>
            <a:ext cx="11352627" cy="2160588"/>
          </a:xfrm>
        </p:spPr>
        <p:txBody>
          <a:bodyPr>
            <a:noAutofit/>
          </a:bodyPr>
          <a:lstStyle/>
          <a:p>
            <a:r>
              <a:rPr lang="zh-TW" altLang="en-US" sz="2800" dirty="0"/>
              <a:t>國外低階核廢料處置 ：美國、日本、法國、英國、瑞典及芬蘭等</a:t>
            </a:r>
            <a:r>
              <a:rPr lang="en-US" altLang="zh-TW" sz="2800" dirty="0"/>
              <a:t>34 </a:t>
            </a:r>
            <a:r>
              <a:rPr lang="zh-TW" altLang="en-US" sz="2800" dirty="0"/>
              <a:t>個國家，都已興建低階核廢料最終處置場， 目前</a:t>
            </a:r>
            <a:r>
              <a:rPr lang="zh-TW" altLang="en-US" sz="2800" dirty="0">
                <a:solidFill>
                  <a:srgbClr val="FF0000"/>
                </a:solidFill>
              </a:rPr>
              <a:t>運轉中的處置場共有</a:t>
            </a:r>
            <a:r>
              <a:rPr lang="en-US" altLang="zh-TW" sz="2800" dirty="0">
                <a:solidFill>
                  <a:srgbClr val="FF0000"/>
                </a:solidFill>
              </a:rPr>
              <a:t>80 </a:t>
            </a:r>
            <a:r>
              <a:rPr lang="zh-TW" altLang="en-US" sz="2800" dirty="0">
                <a:solidFill>
                  <a:srgbClr val="FF0000"/>
                </a:solidFill>
              </a:rPr>
              <a:t>座</a:t>
            </a:r>
            <a:r>
              <a:rPr lang="zh-TW" altLang="en-US" sz="2800" dirty="0"/>
              <a:t>；</a:t>
            </a:r>
            <a:r>
              <a:rPr lang="zh-TW" altLang="en-US" sz="2800" dirty="0">
                <a:solidFill>
                  <a:srgbClr val="FF0000"/>
                </a:solidFill>
              </a:rPr>
              <a:t>美國南卡州 </a:t>
            </a:r>
            <a:r>
              <a:rPr lang="en-US" altLang="zh-TW" sz="2800" dirty="0">
                <a:solidFill>
                  <a:srgbClr val="FF0000"/>
                </a:solidFill>
              </a:rPr>
              <a:t>Barnwell</a:t>
            </a:r>
            <a:r>
              <a:rPr lang="zh-TW" altLang="en-US" sz="2800" dirty="0">
                <a:solidFill>
                  <a:srgbClr val="FF0000"/>
                </a:solidFill>
              </a:rPr>
              <a:t>處置場 自</a:t>
            </a:r>
            <a:r>
              <a:rPr lang="en-US" altLang="zh-TW" sz="2800" dirty="0">
                <a:solidFill>
                  <a:srgbClr val="FF0000"/>
                </a:solidFill>
              </a:rPr>
              <a:t>1971</a:t>
            </a:r>
            <a:r>
              <a:rPr lang="zh-TW" altLang="en-US" sz="2800" dirty="0">
                <a:solidFill>
                  <a:srgbClr val="FF0000"/>
                </a:solidFill>
              </a:rPr>
              <a:t>年迄今仍在接收處置作業。</a:t>
            </a:r>
          </a:p>
          <a:p>
            <a:r>
              <a:rPr lang="zh-TW" altLang="en-US" sz="2800" dirty="0"/>
              <a:t>國內低階核廢料處置： </a:t>
            </a:r>
            <a:r>
              <a:rPr lang="en-US" altLang="zh-TW" sz="2800" dirty="0"/>
              <a:t>101</a:t>
            </a:r>
            <a:r>
              <a:rPr lang="zh-TW" altLang="en-US" sz="2800" dirty="0"/>
              <a:t>年</a:t>
            </a:r>
            <a:r>
              <a:rPr lang="en-US" altLang="zh-TW" sz="2800" dirty="0"/>
              <a:t>7</a:t>
            </a:r>
            <a:r>
              <a:rPr lang="zh-TW" altLang="en-US" sz="2800" dirty="0"/>
              <a:t>月擇定台東達仁鄉及金門烏坵鄉為「建議候選場址」</a:t>
            </a:r>
            <a:r>
              <a:rPr lang="zh-TW" altLang="en-US" sz="2800" dirty="0" smtClean="0"/>
              <a:t>，依法須辦理</a:t>
            </a:r>
            <a:r>
              <a:rPr lang="zh-TW" altLang="en-US" sz="2800" dirty="0"/>
              <a:t>地方公投</a:t>
            </a:r>
            <a:r>
              <a:rPr lang="zh-TW" altLang="en-US" sz="2800" dirty="0" smtClean="0"/>
              <a:t>。然縣政府拒絕配合辦理公投。</a:t>
            </a:r>
            <a:endParaRPr lang="zh-TW" altLang="en-US" sz="2800" dirty="0"/>
          </a:p>
        </p:txBody>
      </p:sp>
      <p:grpSp>
        <p:nvGrpSpPr>
          <p:cNvPr id="35843" name="Group 4"/>
          <p:cNvGrpSpPr>
            <a:grpSpLocks/>
          </p:cNvGrpSpPr>
          <p:nvPr/>
        </p:nvGrpSpPr>
        <p:grpSpPr bwMode="auto">
          <a:xfrm>
            <a:off x="3287713" y="3897027"/>
            <a:ext cx="1909762" cy="1389062"/>
            <a:chOff x="560" y="2393"/>
            <a:chExt cx="1087" cy="766"/>
          </a:xfrm>
        </p:grpSpPr>
        <p:pic>
          <p:nvPicPr>
            <p:cNvPr id="35860" name="Picture 5" descr="USA_LLW_Barnwell3"/>
            <p:cNvPicPr>
              <a:picLocks noChangeArrowheads="1"/>
            </p:cNvPicPr>
            <p:nvPr/>
          </p:nvPicPr>
          <p:blipFill>
            <a:blip r:embed="rId3">
              <a:extLst>
                <a:ext uri="{28A0092B-C50C-407E-A947-70E740481C1C}">
                  <a14:useLocalDpi xmlns:a14="http://schemas.microsoft.com/office/drawing/2010/main" val="0"/>
                </a:ext>
              </a:extLst>
            </a:blip>
            <a:srcRect t="6204" r="5023" b="6879"/>
            <a:stretch>
              <a:fillRect/>
            </a:stretch>
          </p:blipFill>
          <p:spPr bwMode="auto">
            <a:xfrm>
              <a:off x="567" y="2396"/>
              <a:ext cx="1080" cy="763"/>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71686" name="Text Box 6"/>
            <p:cNvSpPr txBox="1">
              <a:spLocks noChangeArrowheads="1"/>
            </p:cNvSpPr>
            <p:nvPr/>
          </p:nvSpPr>
          <p:spPr bwMode="auto">
            <a:xfrm>
              <a:off x="560" y="2393"/>
              <a:ext cx="436" cy="20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zh-TW" altLang="en-US" b="1">
                  <a:solidFill>
                    <a:srgbClr val="FFFFCC"/>
                  </a:solidFill>
                  <a:ea typeface="標楷體" pitchFamily="65" charset="-120"/>
                </a:rPr>
                <a:t>美國</a:t>
              </a:r>
            </a:p>
          </p:txBody>
        </p:sp>
      </p:grpSp>
      <p:grpSp>
        <p:nvGrpSpPr>
          <p:cNvPr id="35844" name="Group 7"/>
          <p:cNvGrpSpPr>
            <a:grpSpLocks/>
          </p:cNvGrpSpPr>
          <p:nvPr/>
        </p:nvGrpSpPr>
        <p:grpSpPr bwMode="auto">
          <a:xfrm>
            <a:off x="5230813" y="5336889"/>
            <a:ext cx="1897062" cy="1390650"/>
            <a:chOff x="2157" y="3266"/>
            <a:chExt cx="1080" cy="767"/>
          </a:xfrm>
        </p:grpSpPr>
        <p:pic>
          <p:nvPicPr>
            <p:cNvPr id="35858"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 y="3270"/>
              <a:ext cx="1080" cy="763"/>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71689" name="Text Box 9"/>
            <p:cNvSpPr txBox="1">
              <a:spLocks noChangeArrowheads="1"/>
            </p:cNvSpPr>
            <p:nvPr/>
          </p:nvSpPr>
          <p:spPr bwMode="auto">
            <a:xfrm>
              <a:off x="2162" y="3266"/>
              <a:ext cx="436" cy="20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zh-TW" altLang="en-US" b="1">
                  <a:solidFill>
                    <a:srgbClr val="FFFFCC"/>
                  </a:solidFill>
                  <a:ea typeface="標楷體" pitchFamily="65" charset="-120"/>
                </a:rPr>
                <a:t>瑞典</a:t>
              </a:r>
            </a:p>
          </p:txBody>
        </p:sp>
      </p:grpSp>
      <p:grpSp>
        <p:nvGrpSpPr>
          <p:cNvPr id="35845" name="Group 10"/>
          <p:cNvGrpSpPr>
            <a:grpSpLocks/>
          </p:cNvGrpSpPr>
          <p:nvPr/>
        </p:nvGrpSpPr>
        <p:grpSpPr bwMode="auto">
          <a:xfrm>
            <a:off x="7246939" y="5376577"/>
            <a:ext cx="1944687" cy="1384301"/>
            <a:chOff x="3346" y="3270"/>
            <a:chExt cx="1080" cy="763"/>
          </a:xfrm>
        </p:grpSpPr>
        <p:pic>
          <p:nvPicPr>
            <p:cNvPr id="35856" name="Picture 11"/>
            <p:cNvPicPr>
              <a:picLocks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3346" y="3270"/>
              <a:ext cx="1080" cy="763"/>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71692" name="Text Box 12"/>
            <p:cNvSpPr txBox="1">
              <a:spLocks noChangeArrowheads="1"/>
            </p:cNvSpPr>
            <p:nvPr/>
          </p:nvSpPr>
          <p:spPr bwMode="auto">
            <a:xfrm>
              <a:off x="3355" y="3272"/>
              <a:ext cx="436" cy="20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zh-TW" altLang="en-US" b="1">
                  <a:solidFill>
                    <a:srgbClr val="FFFFCC"/>
                  </a:solidFill>
                  <a:ea typeface="標楷體" pitchFamily="65" charset="-120"/>
                </a:rPr>
                <a:t>芬蘭</a:t>
              </a:r>
            </a:p>
          </p:txBody>
        </p:sp>
      </p:grpSp>
      <p:grpSp>
        <p:nvGrpSpPr>
          <p:cNvPr id="35846" name="Group 13"/>
          <p:cNvGrpSpPr>
            <a:grpSpLocks/>
          </p:cNvGrpSpPr>
          <p:nvPr/>
        </p:nvGrpSpPr>
        <p:grpSpPr bwMode="auto">
          <a:xfrm>
            <a:off x="5230814" y="3897027"/>
            <a:ext cx="1906587" cy="1390650"/>
            <a:chOff x="1746" y="2392"/>
            <a:chExt cx="1085" cy="767"/>
          </a:xfrm>
        </p:grpSpPr>
        <p:pic>
          <p:nvPicPr>
            <p:cNvPr id="35854" name="Picture 1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1" y="2396"/>
              <a:ext cx="1080" cy="763"/>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71695" name="Text Box 15"/>
            <p:cNvSpPr txBox="1">
              <a:spLocks noChangeArrowheads="1"/>
            </p:cNvSpPr>
            <p:nvPr/>
          </p:nvSpPr>
          <p:spPr bwMode="auto">
            <a:xfrm>
              <a:off x="1746" y="2392"/>
              <a:ext cx="436" cy="20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zh-TW" altLang="en-US" b="1">
                  <a:solidFill>
                    <a:srgbClr val="FFFFCC"/>
                  </a:solidFill>
                  <a:ea typeface="標楷體" pitchFamily="65" charset="-120"/>
                </a:rPr>
                <a:t>日本</a:t>
              </a:r>
            </a:p>
          </p:txBody>
        </p:sp>
      </p:grpSp>
      <p:grpSp>
        <p:nvGrpSpPr>
          <p:cNvPr id="35847" name="Group 16"/>
          <p:cNvGrpSpPr>
            <a:grpSpLocks/>
          </p:cNvGrpSpPr>
          <p:nvPr/>
        </p:nvGrpSpPr>
        <p:grpSpPr bwMode="auto">
          <a:xfrm>
            <a:off x="7248526" y="3897027"/>
            <a:ext cx="1909763" cy="1397000"/>
            <a:chOff x="2928" y="2388"/>
            <a:chExt cx="1087" cy="771"/>
          </a:xfrm>
        </p:grpSpPr>
        <p:pic>
          <p:nvPicPr>
            <p:cNvPr id="35852" name="Picture 17" descr="顯示圖片"/>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5" y="2396"/>
              <a:ext cx="1080" cy="763"/>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71698" name="Text Box 18"/>
            <p:cNvSpPr txBox="1">
              <a:spLocks noChangeArrowheads="1"/>
            </p:cNvSpPr>
            <p:nvPr/>
          </p:nvSpPr>
          <p:spPr bwMode="auto">
            <a:xfrm>
              <a:off x="2928" y="2388"/>
              <a:ext cx="436" cy="20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zh-TW" altLang="en-US" b="1">
                  <a:solidFill>
                    <a:srgbClr val="FFFFCC"/>
                  </a:solidFill>
                  <a:ea typeface="標楷體" pitchFamily="65" charset="-120"/>
                </a:rPr>
                <a:t>法國</a:t>
              </a:r>
            </a:p>
          </p:txBody>
        </p:sp>
      </p:grpSp>
      <p:grpSp>
        <p:nvGrpSpPr>
          <p:cNvPr id="35848" name="Group 19"/>
          <p:cNvGrpSpPr>
            <a:grpSpLocks/>
          </p:cNvGrpSpPr>
          <p:nvPr/>
        </p:nvGrpSpPr>
        <p:grpSpPr bwMode="auto">
          <a:xfrm>
            <a:off x="3263900" y="5386102"/>
            <a:ext cx="1911350" cy="1319212"/>
            <a:chOff x="4091" y="2393"/>
            <a:chExt cx="1088" cy="763"/>
          </a:xfrm>
        </p:grpSpPr>
        <p:pic>
          <p:nvPicPr>
            <p:cNvPr id="35850" name="Picture 20" descr="顯示圖片"/>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9" y="2393"/>
              <a:ext cx="1080" cy="763"/>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71701" name="Text Box 21"/>
            <p:cNvSpPr txBox="1">
              <a:spLocks noChangeArrowheads="1"/>
            </p:cNvSpPr>
            <p:nvPr/>
          </p:nvSpPr>
          <p:spPr bwMode="auto">
            <a:xfrm>
              <a:off x="4091" y="2393"/>
              <a:ext cx="436" cy="2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zh-TW" altLang="en-US" b="1">
                  <a:solidFill>
                    <a:srgbClr val="FFFFCC"/>
                  </a:solidFill>
                  <a:ea typeface="標楷體" pitchFamily="65" charset="-120"/>
                </a:rPr>
                <a:t>英國</a:t>
              </a:r>
            </a:p>
          </p:txBody>
        </p:sp>
      </p:grpSp>
      <p:sp>
        <p:nvSpPr>
          <p:cNvPr id="35849" name="標題 1"/>
          <p:cNvSpPr>
            <a:spLocks/>
          </p:cNvSpPr>
          <p:nvPr/>
        </p:nvSpPr>
        <p:spPr bwMode="auto">
          <a:xfrm>
            <a:off x="801856" y="282502"/>
            <a:ext cx="10424161"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TW" altLang="en-US" sz="4400" b="1" dirty="0">
                <a:solidFill>
                  <a:srgbClr val="002060"/>
                </a:solidFill>
                <a:latin typeface="標楷體" panose="03000509000000000000" pitchFamily="65" charset="-120"/>
                <a:ea typeface="標楷體" panose="03000509000000000000" pitchFamily="65" charset="-120"/>
              </a:rPr>
              <a:t>低階核廢料：國際上已</a:t>
            </a:r>
            <a:r>
              <a:rPr lang="zh-TW" altLang="en-US" sz="4400" b="1" dirty="0" smtClean="0">
                <a:solidFill>
                  <a:srgbClr val="002060"/>
                </a:solidFill>
                <a:latin typeface="標楷體" panose="03000509000000000000" pitchFamily="65" charset="-120"/>
                <a:ea typeface="標楷體" panose="03000509000000000000" pitchFamily="65" charset="-120"/>
              </a:rPr>
              <a:t>具備成熟處置</a:t>
            </a:r>
            <a:r>
              <a:rPr lang="zh-TW" altLang="en-US" sz="4400" b="1" dirty="0">
                <a:solidFill>
                  <a:srgbClr val="002060"/>
                </a:solidFill>
                <a:latin typeface="標楷體" panose="03000509000000000000" pitchFamily="65" charset="-120"/>
                <a:ea typeface="標楷體" panose="03000509000000000000" pitchFamily="65" charset="-120"/>
              </a:rPr>
              <a:t>技術</a:t>
            </a:r>
          </a:p>
        </p:txBody>
      </p:sp>
    </p:spTree>
    <p:extLst>
      <p:ext uri="{BB962C8B-B14F-4D97-AF65-F5344CB8AC3E}">
        <p14:creationId xmlns:p14="http://schemas.microsoft.com/office/powerpoint/2010/main" val="281294652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標題 1"/>
          <p:cNvSpPr>
            <a:spLocks noGrp="1"/>
          </p:cNvSpPr>
          <p:nvPr>
            <p:ph type="title"/>
          </p:nvPr>
        </p:nvSpPr>
        <p:spPr>
          <a:xfrm>
            <a:off x="685800" y="342350"/>
            <a:ext cx="10820400" cy="1293028"/>
          </a:xfrm>
        </p:spPr>
        <p:txBody>
          <a:bodyPr/>
          <a:lstStyle/>
          <a:p>
            <a:r>
              <a:rPr lang="zh-TW" altLang="en-US" sz="3600">
                <a:latin typeface="標楷體" panose="03000509000000000000" pitchFamily="65" charset="-120"/>
                <a:ea typeface="標楷體" panose="03000509000000000000" pitchFamily="65" charset="-120"/>
              </a:rPr>
              <a:t>用過核燃料：與國際同步發展處置技術</a:t>
            </a:r>
          </a:p>
        </p:txBody>
      </p:sp>
      <p:pic>
        <p:nvPicPr>
          <p:cNvPr id="37891"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751" y="1279526"/>
            <a:ext cx="7993063"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投影片編號版面配置區 5"/>
          <p:cNvSpPr>
            <a:spLocks noGrp="1"/>
          </p:cNvSpPr>
          <p:nvPr>
            <p:ph type="sldNum" sz="quarter" idx="12"/>
          </p:nvPr>
        </p:nvSpPr>
        <p:spPr>
          <a:xfrm>
            <a:off x="9448800" y="6384041"/>
            <a:ext cx="2743200" cy="365125"/>
          </a:xfrm>
        </p:spPr>
        <p:txBody>
          <a:bodyPr/>
          <a:lstStyle/>
          <a:p>
            <a:r>
              <a:rPr lang="en-US" altLang="zh-TW" sz="1600" dirty="0" smtClean="0"/>
              <a:t>57</a:t>
            </a:r>
            <a:endParaRPr lang="en-US" altLang="zh-TW" sz="1600" dirty="0"/>
          </a:p>
        </p:txBody>
      </p:sp>
    </p:spTree>
    <p:extLst>
      <p:ext uri="{BB962C8B-B14F-4D97-AF65-F5344CB8AC3E}">
        <p14:creationId xmlns:p14="http://schemas.microsoft.com/office/powerpoint/2010/main" val="35014510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5"/>
          <p:cNvSpPr>
            <a:spLocks noGrp="1"/>
          </p:cNvSpPr>
          <p:nvPr>
            <p:ph type="sldNum" sz="quarter" idx="12"/>
          </p:nvPr>
        </p:nvSpPr>
        <p:spPr/>
        <p:txBody>
          <a:bodyPr/>
          <a:lstStyle/>
          <a:p>
            <a:fld id="{A85C8434-D5CD-4E7E-89A3-25CF2F7596A7}" type="slidenum">
              <a:rPr lang="en-US" altLang="zh-TW"/>
              <a:pPr/>
              <a:t>58</a:t>
            </a:fld>
            <a:endParaRPr lang="en-US" altLang="zh-TW"/>
          </a:p>
        </p:txBody>
      </p:sp>
      <p:sp>
        <p:nvSpPr>
          <p:cNvPr id="39937" name="標題 1"/>
          <p:cNvSpPr>
            <a:spLocks noGrp="1"/>
          </p:cNvSpPr>
          <p:nvPr>
            <p:ph type="title"/>
          </p:nvPr>
        </p:nvSpPr>
        <p:spPr>
          <a:xfrm>
            <a:off x="685800" y="220084"/>
            <a:ext cx="10820400" cy="1293028"/>
          </a:xfrm>
        </p:spPr>
        <p:txBody>
          <a:bodyPr/>
          <a:lstStyle/>
          <a:p>
            <a:r>
              <a:rPr lang="zh-TW" altLang="en-US" sz="3600" dirty="0">
                <a:latin typeface="標楷體" panose="03000509000000000000" pitchFamily="65" charset="-120"/>
                <a:ea typeface="標楷體" panose="03000509000000000000" pitchFamily="65" charset="-120"/>
              </a:rPr>
              <a:t>用過核燃料－乾式貯存</a:t>
            </a:r>
          </a:p>
        </p:txBody>
      </p:sp>
      <p:sp>
        <p:nvSpPr>
          <p:cNvPr id="39938" name="內容版面配置區 2"/>
          <p:cNvSpPr>
            <a:spLocks noGrp="1"/>
          </p:cNvSpPr>
          <p:nvPr>
            <p:ph idx="1"/>
          </p:nvPr>
        </p:nvSpPr>
        <p:spPr>
          <a:xfrm>
            <a:off x="1524001" y="1298575"/>
            <a:ext cx="5508625" cy="5226050"/>
          </a:xfrm>
        </p:spPr>
        <p:txBody>
          <a:bodyPr/>
          <a:lstStyle/>
          <a:p>
            <a:pPr>
              <a:lnSpc>
                <a:spcPct val="120000"/>
              </a:lnSpc>
            </a:pPr>
            <a:r>
              <a:rPr lang="zh-TW" altLang="zh-TW" sz="2000" dirty="0"/>
              <a:t>核一、二廠乾式貯存設施計畫正在進行中，完工後可安全貯存</a:t>
            </a:r>
            <a:r>
              <a:rPr lang="en-US" altLang="zh-TW" sz="2000" dirty="0"/>
              <a:t>40</a:t>
            </a:r>
            <a:r>
              <a:rPr lang="zh-TW" altLang="zh-TW" sz="2000" dirty="0"/>
              <a:t>年，有足夠時間銜接未來的最終處置作業。</a:t>
            </a:r>
            <a:endParaRPr lang="en-US" altLang="zh-TW" sz="2000" dirty="0"/>
          </a:p>
          <a:p>
            <a:pPr>
              <a:lnSpc>
                <a:spcPct val="120000"/>
              </a:lnSpc>
            </a:pPr>
            <a:r>
              <a:rPr lang="zh-TW" altLang="zh-TW" sz="2000" dirty="0"/>
              <a:t>乾式貯存的技術成熟，已經有許多國家採用，我國也已具備相關技術能力。</a:t>
            </a:r>
            <a:endParaRPr lang="en-US" altLang="zh-TW" sz="2000" dirty="0"/>
          </a:p>
          <a:p>
            <a:pPr lvl="1">
              <a:lnSpc>
                <a:spcPct val="120000"/>
              </a:lnSpc>
            </a:pPr>
            <a:r>
              <a:rPr lang="zh-TW" altLang="zh-TW" sz="1800" dirty="0"/>
              <a:t>截至</a:t>
            </a:r>
            <a:r>
              <a:rPr lang="en-US" altLang="zh-TW" sz="1800" dirty="0">
                <a:solidFill>
                  <a:srgbClr val="FF0000"/>
                </a:solidFill>
              </a:rPr>
              <a:t>101 </a:t>
            </a:r>
            <a:r>
              <a:rPr lang="zh-TW" altLang="zh-TW" sz="1800" dirty="0">
                <a:solidFill>
                  <a:srgbClr val="FF0000"/>
                </a:solidFill>
              </a:rPr>
              <a:t>年</a:t>
            </a:r>
            <a:r>
              <a:rPr lang="en-US" altLang="zh-TW" sz="1800" dirty="0">
                <a:solidFill>
                  <a:srgbClr val="FF0000"/>
                </a:solidFill>
              </a:rPr>
              <a:t>12 </a:t>
            </a:r>
            <a:r>
              <a:rPr lang="zh-TW" altLang="zh-TW" sz="1800" dirty="0">
                <a:solidFill>
                  <a:srgbClr val="FF0000"/>
                </a:solidFill>
              </a:rPr>
              <a:t>月止，世界上的乾式貯存設施共有</a:t>
            </a:r>
            <a:r>
              <a:rPr lang="en-US" altLang="zh-TW" sz="1800" dirty="0">
                <a:solidFill>
                  <a:srgbClr val="FF0000"/>
                </a:solidFill>
              </a:rPr>
              <a:t>123 </a:t>
            </a:r>
            <a:r>
              <a:rPr lang="zh-TW" altLang="zh-TW" sz="1800" dirty="0">
                <a:solidFill>
                  <a:srgbClr val="FF0000"/>
                </a:solidFill>
              </a:rPr>
              <a:t>座</a:t>
            </a:r>
            <a:r>
              <a:rPr lang="zh-TW" altLang="zh-TW" sz="1800" dirty="0"/>
              <a:t>，分布於歐洲、美洲、亞洲及非洲共</a:t>
            </a:r>
            <a:r>
              <a:rPr lang="en-US" altLang="zh-TW" sz="1800" dirty="0"/>
              <a:t>22 </a:t>
            </a:r>
            <a:r>
              <a:rPr lang="zh-TW" altLang="zh-TW" sz="1800" dirty="0"/>
              <a:t>個國家；</a:t>
            </a:r>
            <a:endParaRPr lang="en-US" altLang="zh-TW" sz="1800" dirty="0"/>
          </a:p>
          <a:p>
            <a:pPr lvl="1">
              <a:lnSpc>
                <a:spcPct val="120000"/>
              </a:lnSpc>
            </a:pPr>
            <a:r>
              <a:rPr lang="zh-TW" altLang="zh-TW" sz="1800" dirty="0"/>
              <a:t>其中</a:t>
            </a:r>
            <a:r>
              <a:rPr lang="zh-TW" altLang="zh-TW" sz="1800" dirty="0">
                <a:solidFill>
                  <a:srgbClr val="FF0000"/>
                </a:solidFill>
              </a:rPr>
              <a:t>美國的乾式貯存設施已有</a:t>
            </a:r>
            <a:r>
              <a:rPr lang="en-US" altLang="zh-TW" sz="1800" dirty="0">
                <a:solidFill>
                  <a:srgbClr val="FF0000"/>
                </a:solidFill>
              </a:rPr>
              <a:t>69 </a:t>
            </a:r>
            <a:r>
              <a:rPr lang="zh-TW" altLang="zh-TW" sz="1800" dirty="0">
                <a:solidFill>
                  <a:srgbClr val="FF0000"/>
                </a:solidFill>
              </a:rPr>
              <a:t>座</a:t>
            </a:r>
            <a:r>
              <a:rPr lang="zh-TW" altLang="zh-TW" sz="1800" dirty="0"/>
              <a:t>，德國</a:t>
            </a:r>
            <a:r>
              <a:rPr lang="en-US" altLang="zh-TW" sz="1800" dirty="0"/>
              <a:t>16 </a:t>
            </a:r>
            <a:r>
              <a:rPr lang="zh-TW" altLang="zh-TW" sz="1800" dirty="0"/>
              <a:t>座、加拿大有</a:t>
            </a:r>
            <a:r>
              <a:rPr lang="en-US" altLang="zh-TW" sz="1800" dirty="0"/>
              <a:t>7 </a:t>
            </a:r>
            <a:r>
              <a:rPr lang="zh-TW" altLang="zh-TW" sz="1800" dirty="0"/>
              <a:t>座。美國首座用過核子燃料乾式貯存設施，位於維吉尼亞州的</a:t>
            </a:r>
            <a:r>
              <a:rPr lang="en-US" altLang="zh-TW" sz="1800" dirty="0"/>
              <a:t> Surry </a:t>
            </a:r>
            <a:r>
              <a:rPr lang="zh-TW" altLang="zh-TW" sz="1800" dirty="0"/>
              <a:t>核能電廠，</a:t>
            </a:r>
            <a:r>
              <a:rPr lang="zh-TW" altLang="zh-TW" sz="1800" dirty="0">
                <a:solidFill>
                  <a:srgbClr val="FF0000"/>
                </a:solidFill>
              </a:rPr>
              <a:t>自</a:t>
            </a:r>
            <a:r>
              <a:rPr lang="en-US" altLang="zh-TW" sz="1800" dirty="0">
                <a:solidFill>
                  <a:srgbClr val="FF0000"/>
                </a:solidFill>
              </a:rPr>
              <a:t>1986 </a:t>
            </a:r>
            <a:r>
              <a:rPr lang="zh-TW" altLang="zh-TW" sz="1800" dirty="0">
                <a:solidFill>
                  <a:srgbClr val="FF0000"/>
                </a:solidFill>
              </a:rPr>
              <a:t>年開始啟用至今</a:t>
            </a:r>
            <a:r>
              <a:rPr lang="en-US" altLang="zh-TW" sz="1800" dirty="0">
                <a:solidFill>
                  <a:srgbClr val="FF0000"/>
                </a:solidFill>
              </a:rPr>
              <a:t>26 </a:t>
            </a:r>
            <a:r>
              <a:rPr lang="zh-TW" altLang="zh-TW" sz="1800" dirty="0">
                <a:solidFill>
                  <a:srgbClr val="FF0000"/>
                </a:solidFill>
              </a:rPr>
              <a:t>年，美國核管會已核准該貯存設施可使用至</a:t>
            </a:r>
            <a:r>
              <a:rPr lang="en-US" altLang="zh-TW" sz="1800" dirty="0">
                <a:solidFill>
                  <a:srgbClr val="FF0000"/>
                </a:solidFill>
              </a:rPr>
              <a:t>2046 </a:t>
            </a:r>
            <a:r>
              <a:rPr lang="zh-TW" altLang="zh-TW" sz="1800" dirty="0">
                <a:solidFill>
                  <a:srgbClr val="FF0000"/>
                </a:solidFill>
              </a:rPr>
              <a:t>年</a:t>
            </a:r>
            <a:r>
              <a:rPr lang="zh-TW" altLang="zh-TW" sz="1800" dirty="0"/>
              <a:t>，顯示乾式貯存是安全可靠的技術。</a:t>
            </a:r>
            <a:endParaRPr lang="zh-TW" altLang="en-US" sz="1800" dirty="0"/>
          </a:p>
        </p:txBody>
      </p:sp>
      <p:sp>
        <p:nvSpPr>
          <p:cNvPr id="39942" name="矩形 11"/>
          <p:cNvSpPr>
            <a:spLocks noChangeArrowheads="1"/>
          </p:cNvSpPr>
          <p:nvPr/>
        </p:nvSpPr>
        <p:spPr bwMode="auto">
          <a:xfrm>
            <a:off x="6670675" y="6384041"/>
            <a:ext cx="3997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r>
              <a:rPr lang="zh-TW" altLang="en-US" sz="1600" b="1" dirty="0">
                <a:solidFill>
                  <a:srgbClr val="0000FF"/>
                </a:solidFill>
                <a:latin typeface="微軟正黑體" panose="020B0604030504040204" pitchFamily="34" charset="-120"/>
                <a:ea typeface="微軟正黑體" panose="020B0604030504040204" pitchFamily="34" charset="-120"/>
              </a:rPr>
              <a:t>核一廠乾式貯存設施工程現況</a:t>
            </a:r>
          </a:p>
        </p:txBody>
      </p:sp>
      <p:pic>
        <p:nvPicPr>
          <p:cNvPr id="39943" name="圖片 15" descr="DSC060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04051" y="3952876"/>
            <a:ext cx="3344863"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550" y="1412875"/>
            <a:ext cx="36004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6794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4"/>
          <p:cNvSpPr>
            <a:spLocks noGrp="1"/>
          </p:cNvSpPr>
          <p:nvPr>
            <p:ph type="sldNum" sz="quarter" idx="12"/>
          </p:nvPr>
        </p:nvSpPr>
        <p:spPr>
          <a:xfrm>
            <a:off x="9405258" y="6355845"/>
            <a:ext cx="2743200" cy="365125"/>
          </a:xfrm>
        </p:spPr>
        <p:txBody>
          <a:bodyPr/>
          <a:lstStyle/>
          <a:p>
            <a:fld id="{E1438C1A-BD7C-4386-94E5-94010853B21A}" type="slidenum">
              <a:rPr lang="en-US" altLang="zh-TW" sz="1600"/>
              <a:pPr/>
              <a:t>59</a:t>
            </a:fld>
            <a:endParaRPr lang="en-US" altLang="zh-TW" sz="1600" dirty="0"/>
          </a:p>
        </p:txBody>
      </p:sp>
      <p:sp>
        <p:nvSpPr>
          <p:cNvPr id="40961" name="標題 1"/>
          <p:cNvSpPr>
            <a:spLocks noGrp="1"/>
          </p:cNvSpPr>
          <p:nvPr>
            <p:ph type="title" idx="4294967295"/>
          </p:nvPr>
        </p:nvSpPr>
        <p:spPr>
          <a:xfrm>
            <a:off x="685800" y="263629"/>
            <a:ext cx="10820400" cy="1293028"/>
          </a:xfrm>
        </p:spPr>
        <p:txBody>
          <a:bodyPr/>
          <a:lstStyle/>
          <a:p>
            <a:r>
              <a:rPr lang="zh-TW" altLang="en-US" sz="3600" dirty="0">
                <a:latin typeface="標楷體" panose="03000509000000000000" pitchFamily="65" charset="-120"/>
                <a:ea typeface="標楷體" panose="03000509000000000000" pitchFamily="65" charset="-120"/>
              </a:rPr>
              <a:t>用過核燃料</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最終處置</a:t>
            </a:r>
          </a:p>
        </p:txBody>
      </p:sp>
      <p:sp>
        <p:nvSpPr>
          <p:cNvPr id="10" name="文字方塊 9"/>
          <p:cNvSpPr txBox="1"/>
          <p:nvPr/>
        </p:nvSpPr>
        <p:spPr>
          <a:xfrm>
            <a:off x="1524001" y="6092825"/>
            <a:ext cx="5903913" cy="369888"/>
          </a:xfrm>
          <a:prstGeom prst="rect">
            <a:avLst/>
          </a:prstGeom>
          <a:noFill/>
        </p:spPr>
        <p:txBody>
          <a:bodyPr>
            <a:spAutoFit/>
          </a:bodyPr>
          <a:lstStyle/>
          <a:p>
            <a:pPr algn="ctr">
              <a:defRPr/>
            </a:pPr>
            <a:r>
              <a:rPr lang="zh-TW" altLang="en-US" b="1" dirty="0">
                <a:solidFill>
                  <a:srgbClr val="0000FF"/>
                </a:solidFill>
                <a:latin typeface="+mj-lt"/>
                <a:ea typeface="微軟正黑體" pitchFamily="34" charset="-120"/>
              </a:rPr>
              <a:t>國際上用過核子燃料最終處置設施預定啟用時程</a:t>
            </a:r>
          </a:p>
        </p:txBody>
      </p:sp>
      <p:pic>
        <p:nvPicPr>
          <p:cNvPr id="4096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4076701"/>
            <a:ext cx="2989263"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a:xfrm>
            <a:off x="7680325" y="6021388"/>
            <a:ext cx="2736850" cy="584200"/>
          </a:xfrm>
          <a:prstGeom prst="rect">
            <a:avLst/>
          </a:prstGeom>
          <a:noFill/>
        </p:spPr>
        <p:txBody>
          <a:bodyPr>
            <a:spAutoFit/>
          </a:bodyPr>
          <a:lstStyle/>
          <a:p>
            <a:pPr algn="ctr">
              <a:defRPr/>
            </a:pPr>
            <a:r>
              <a:rPr lang="zh-TW" altLang="en-US" sz="1600" b="1" dirty="0">
                <a:solidFill>
                  <a:srgbClr val="0000FF"/>
                </a:solidFill>
                <a:latin typeface="+mj-lt"/>
                <a:ea typeface="微軟正黑體" pitchFamily="34" charset="-120"/>
              </a:rPr>
              <a:t>瑞典</a:t>
            </a:r>
            <a:r>
              <a:rPr lang="en-US" altLang="zh-TW" sz="1600" b="1" dirty="0" err="1">
                <a:solidFill>
                  <a:srgbClr val="0000FF"/>
                </a:solidFill>
                <a:latin typeface="+mj-lt"/>
                <a:ea typeface="微軟正黑體" pitchFamily="34" charset="-120"/>
              </a:rPr>
              <a:t>Forsmark</a:t>
            </a:r>
            <a:r>
              <a:rPr lang="zh-TW" altLang="en-US" sz="1600" b="1" dirty="0">
                <a:solidFill>
                  <a:srgbClr val="0000FF"/>
                </a:solidFill>
                <a:latin typeface="+mj-lt"/>
                <a:ea typeface="微軟正黑體" pitchFamily="34" charset="-120"/>
              </a:rPr>
              <a:t>用過核子燃料</a:t>
            </a:r>
            <a:endParaRPr lang="en-US" altLang="zh-TW" sz="1600" b="1" dirty="0">
              <a:solidFill>
                <a:srgbClr val="0000FF"/>
              </a:solidFill>
              <a:latin typeface="+mj-lt"/>
              <a:ea typeface="微軟正黑體" pitchFamily="34" charset="-120"/>
            </a:endParaRPr>
          </a:p>
          <a:p>
            <a:pPr algn="ctr">
              <a:defRPr/>
            </a:pPr>
            <a:r>
              <a:rPr lang="zh-TW" altLang="en-US" sz="1600" b="1" dirty="0">
                <a:solidFill>
                  <a:srgbClr val="0000FF"/>
                </a:solidFill>
                <a:latin typeface="+mj-lt"/>
                <a:ea typeface="微軟正黑體" pitchFamily="34" charset="-120"/>
              </a:rPr>
              <a:t>最終處置場</a:t>
            </a:r>
          </a:p>
        </p:txBody>
      </p:sp>
      <p:sp>
        <p:nvSpPr>
          <p:cNvPr id="9" name="文字方塊 8"/>
          <p:cNvSpPr txBox="1"/>
          <p:nvPr/>
        </p:nvSpPr>
        <p:spPr>
          <a:xfrm>
            <a:off x="7680326" y="3357563"/>
            <a:ext cx="2659063" cy="584200"/>
          </a:xfrm>
          <a:prstGeom prst="rect">
            <a:avLst/>
          </a:prstGeom>
          <a:noFill/>
        </p:spPr>
        <p:txBody>
          <a:bodyPr wrap="none">
            <a:spAutoFit/>
          </a:bodyPr>
          <a:lstStyle/>
          <a:p>
            <a:pPr algn="ctr">
              <a:defRPr/>
            </a:pPr>
            <a:r>
              <a:rPr lang="zh-TW" altLang="en-US" sz="1600" b="1" dirty="0">
                <a:solidFill>
                  <a:srgbClr val="0000FF"/>
                </a:solidFill>
                <a:latin typeface="+mj-lt"/>
                <a:ea typeface="微軟正黑體" pitchFamily="34" charset="-120"/>
              </a:rPr>
              <a:t>芬蘭</a:t>
            </a:r>
            <a:r>
              <a:rPr lang="en-US" altLang="zh-TW" sz="1600" b="1" dirty="0" err="1">
                <a:solidFill>
                  <a:srgbClr val="0000FF"/>
                </a:solidFill>
                <a:latin typeface="+mj-lt"/>
                <a:ea typeface="微軟正黑體" pitchFamily="34" charset="-120"/>
              </a:rPr>
              <a:t>Okilouto</a:t>
            </a:r>
            <a:r>
              <a:rPr lang="zh-TW" altLang="en-US" sz="1600" b="1" dirty="0">
                <a:solidFill>
                  <a:srgbClr val="0000FF"/>
                </a:solidFill>
                <a:latin typeface="+mj-lt"/>
                <a:ea typeface="微軟正黑體" pitchFamily="34" charset="-120"/>
              </a:rPr>
              <a:t>用過核子燃料</a:t>
            </a:r>
            <a:endParaRPr lang="en-US" altLang="zh-TW" sz="1600" b="1" dirty="0">
              <a:solidFill>
                <a:srgbClr val="0000FF"/>
              </a:solidFill>
              <a:latin typeface="+mj-lt"/>
              <a:ea typeface="微軟正黑體" pitchFamily="34" charset="-120"/>
            </a:endParaRPr>
          </a:p>
          <a:p>
            <a:pPr algn="ctr">
              <a:defRPr/>
            </a:pPr>
            <a:r>
              <a:rPr lang="zh-TW" altLang="en-US" sz="1600" b="1" dirty="0">
                <a:solidFill>
                  <a:srgbClr val="0000FF"/>
                </a:solidFill>
                <a:latin typeface="+mj-lt"/>
                <a:ea typeface="微軟正黑體" pitchFamily="34" charset="-120"/>
              </a:rPr>
              <a:t>最終處置場</a:t>
            </a:r>
          </a:p>
        </p:txBody>
      </p:sp>
      <p:pic>
        <p:nvPicPr>
          <p:cNvPr id="409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9464" y="1412875"/>
            <a:ext cx="3538537"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6" y="1628776"/>
            <a:ext cx="5268913"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0102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691" y="954586"/>
            <a:ext cx="5715895" cy="5006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內容版面配置區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551">
            <a:off x="446925" y="455632"/>
            <a:ext cx="5904120" cy="6004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字方塊 7"/>
          <p:cNvSpPr txBox="1"/>
          <p:nvPr/>
        </p:nvSpPr>
        <p:spPr>
          <a:xfrm>
            <a:off x="9092446" y="5961210"/>
            <a:ext cx="3099554" cy="338554"/>
          </a:xfrm>
          <a:prstGeom prst="rect">
            <a:avLst/>
          </a:prstGeom>
          <a:noFill/>
        </p:spPr>
        <p:txBody>
          <a:bodyPr wrap="square" rtlCol="0">
            <a:spAutoFit/>
          </a:bodyPr>
          <a:lstStyle/>
          <a:p>
            <a:r>
              <a:rPr kumimoji="1" lang="zh-TW" altLang="en-US" sz="1600" dirty="0" smtClean="0">
                <a:latin typeface="Microsoft JhengHei" charset="-120"/>
                <a:ea typeface="Microsoft JhengHei" charset="-120"/>
                <a:cs typeface="Microsoft JhengHei" charset="-120"/>
              </a:rPr>
              <a:t>資料來源：</a:t>
            </a:r>
            <a:r>
              <a:rPr kumimoji="1" lang="en-US" altLang="zh-TW" sz="1600" dirty="0" smtClean="0">
                <a:latin typeface="Microsoft JhengHei" charset="-120"/>
                <a:ea typeface="Microsoft JhengHei" charset="-120"/>
                <a:cs typeface="Microsoft JhengHei" charset="-120"/>
              </a:rPr>
              <a:t>1010415</a:t>
            </a:r>
            <a:r>
              <a:rPr kumimoji="1" lang="zh-TW" altLang="en-US" sz="1600" dirty="0" smtClean="0">
                <a:latin typeface="Microsoft JhengHei" charset="-120"/>
                <a:ea typeface="Microsoft JhengHei" charset="-120"/>
                <a:cs typeface="Microsoft JhengHei" charset="-120"/>
              </a:rPr>
              <a:t>大紀元新聞</a:t>
            </a:r>
            <a:endParaRPr kumimoji="1" lang="zh-TW" altLang="en-US" sz="1600" dirty="0">
              <a:latin typeface="Microsoft JhengHei" charset="-120"/>
              <a:ea typeface="Microsoft JhengHei" charset="-120"/>
              <a:cs typeface="Microsoft JhengHei" charset="-120"/>
            </a:endParaRPr>
          </a:p>
        </p:txBody>
      </p:sp>
      <p:sp>
        <p:nvSpPr>
          <p:cNvPr id="10" name="文字方塊 9"/>
          <p:cNvSpPr txBox="1"/>
          <p:nvPr/>
        </p:nvSpPr>
        <p:spPr>
          <a:xfrm rot="269992">
            <a:off x="96585" y="6403412"/>
            <a:ext cx="3099554" cy="338554"/>
          </a:xfrm>
          <a:prstGeom prst="rect">
            <a:avLst/>
          </a:prstGeom>
          <a:noFill/>
        </p:spPr>
        <p:txBody>
          <a:bodyPr wrap="square" rtlCol="0">
            <a:spAutoFit/>
          </a:bodyPr>
          <a:lstStyle/>
          <a:p>
            <a:r>
              <a:rPr kumimoji="1" lang="zh-TW" altLang="en-US" sz="1600" dirty="0" smtClean="0">
                <a:latin typeface="Microsoft JhengHei" charset="-120"/>
                <a:ea typeface="Microsoft JhengHei" charset="-120"/>
                <a:cs typeface="Microsoft JhengHei" charset="-120"/>
              </a:rPr>
              <a:t>資料來源：</a:t>
            </a:r>
            <a:r>
              <a:rPr kumimoji="1" lang="en-US" altLang="zh-TW" sz="1600" dirty="0" smtClean="0">
                <a:latin typeface="Microsoft JhengHei" charset="-120"/>
                <a:ea typeface="Microsoft JhengHei" charset="-120"/>
                <a:cs typeface="Microsoft JhengHei" charset="-120"/>
              </a:rPr>
              <a:t>1030701</a:t>
            </a:r>
            <a:r>
              <a:rPr kumimoji="1" lang="zh-TW" altLang="en-US" sz="1600" dirty="0" smtClean="0">
                <a:latin typeface="Microsoft JhengHei" charset="-120"/>
                <a:ea typeface="Microsoft JhengHei" charset="-120"/>
                <a:cs typeface="Microsoft JhengHei" charset="-120"/>
              </a:rPr>
              <a:t>大紀元新聞</a:t>
            </a:r>
            <a:endParaRPr kumimoji="1" lang="zh-TW" altLang="en-US" sz="1600" dirty="0">
              <a:latin typeface="Microsoft JhengHei" charset="-120"/>
              <a:ea typeface="Microsoft JhengHei" charset="-120"/>
              <a:cs typeface="Microsoft JhengHei" charset="-120"/>
            </a:endParaRPr>
          </a:p>
        </p:txBody>
      </p:sp>
      <p:sp>
        <p:nvSpPr>
          <p:cNvPr id="3" name="投影片編號版面配置區 2"/>
          <p:cNvSpPr>
            <a:spLocks noGrp="1"/>
          </p:cNvSpPr>
          <p:nvPr>
            <p:ph type="sldNum" sz="quarter" idx="12"/>
          </p:nvPr>
        </p:nvSpPr>
        <p:spPr/>
        <p:txBody>
          <a:bodyPr/>
          <a:lstStyle/>
          <a:p>
            <a:fld id="{C2CFC4E7-F001-2345-8ED3-FB07577322E5}" type="slidenum">
              <a:rPr kumimoji="1" lang="zh-TW" altLang="en-US" smtClean="0"/>
              <a:pPr/>
              <a:t>6</a:t>
            </a:fld>
            <a:endParaRPr kumimoji="1" lang="zh-TW" altLang="en-US"/>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1073" y="1524259"/>
            <a:ext cx="1028984"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4463" y="370399"/>
            <a:ext cx="941766"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5958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內容版面配置區 2"/>
          <p:cNvSpPr>
            <a:spLocks noGrp="1"/>
          </p:cNvSpPr>
          <p:nvPr>
            <p:ph idx="4294967295"/>
          </p:nvPr>
        </p:nvSpPr>
        <p:spPr>
          <a:xfrm>
            <a:off x="1774825" y="1412876"/>
            <a:ext cx="8280400" cy="4525963"/>
          </a:xfrm>
        </p:spPr>
        <p:txBody>
          <a:bodyPr/>
          <a:lstStyle/>
          <a:p>
            <a:r>
              <a:rPr lang="zh-TW" altLang="en-US" sz="2400">
                <a:solidFill>
                  <a:schemeClr val="accent2"/>
                </a:solidFill>
                <a:ea typeface="標楷體" panose="03000509000000000000" pitchFamily="65" charset="-120"/>
              </a:rPr>
              <a:t>地質處置研究及發展階段</a:t>
            </a:r>
            <a:r>
              <a:rPr lang="en-US" altLang="zh-TW" sz="2400">
                <a:solidFill>
                  <a:schemeClr val="accent2"/>
                </a:solidFill>
                <a:ea typeface="標楷體" panose="03000509000000000000" pitchFamily="65" charset="-120"/>
              </a:rPr>
              <a:t>(1978-2001)</a:t>
            </a:r>
          </a:p>
          <a:p>
            <a:pPr lvl="1"/>
            <a:r>
              <a:rPr lang="en-US" altLang="zh-TW" sz="2000">
                <a:solidFill>
                  <a:srgbClr val="003300"/>
                </a:solidFill>
                <a:ea typeface="標楷體" panose="03000509000000000000" pitchFamily="65" charset="-120"/>
              </a:rPr>
              <a:t>1999</a:t>
            </a:r>
            <a:r>
              <a:rPr lang="zh-TW" altLang="en-US" sz="2000">
                <a:solidFill>
                  <a:srgbClr val="003300"/>
                </a:solidFill>
                <a:ea typeface="標楷體" panose="03000509000000000000" pitchFamily="65" charset="-120"/>
              </a:rPr>
              <a:t>年</a:t>
            </a:r>
            <a:r>
              <a:rPr lang="en-US" altLang="zh-TW" sz="2000">
                <a:solidFill>
                  <a:srgbClr val="003300"/>
                </a:solidFill>
                <a:ea typeface="標楷體" panose="03000509000000000000" pitchFamily="65" charset="-120"/>
              </a:rPr>
              <a:t>5</a:t>
            </a:r>
            <a:r>
              <a:rPr lang="zh-TW" altLang="en-US" sz="2000">
                <a:solidFill>
                  <a:srgbClr val="003300"/>
                </a:solidFill>
                <a:ea typeface="標楷體" panose="03000509000000000000" pitchFamily="65" charset="-120"/>
              </a:rPr>
              <a:t>月申請在</a:t>
            </a:r>
            <a:r>
              <a:rPr lang="en-US" altLang="zh-TW" sz="2000">
                <a:solidFill>
                  <a:srgbClr val="003300"/>
                </a:solidFill>
                <a:ea typeface="標楷體" panose="03000509000000000000" pitchFamily="65" charset="-120"/>
              </a:rPr>
              <a:t>Olkiluoto</a:t>
            </a:r>
            <a:r>
              <a:rPr lang="zh-TW" altLang="en-US" sz="2000">
                <a:solidFill>
                  <a:srgbClr val="003300"/>
                </a:solidFill>
                <a:ea typeface="標楷體" panose="03000509000000000000" pitchFamily="65" charset="-120"/>
              </a:rPr>
              <a:t>建造高放深層地質處置場</a:t>
            </a:r>
          </a:p>
          <a:p>
            <a:r>
              <a:rPr lang="zh-TW" altLang="en-US" sz="2400">
                <a:solidFill>
                  <a:schemeClr val="accent2"/>
                </a:solidFill>
                <a:ea typeface="標楷體" panose="03000509000000000000" pitchFamily="65" charset="-120"/>
              </a:rPr>
              <a:t>場址調查確認及地下試驗技術發展階段</a:t>
            </a:r>
            <a:r>
              <a:rPr lang="en-US" altLang="zh-TW" sz="2400">
                <a:solidFill>
                  <a:schemeClr val="accent2"/>
                </a:solidFill>
                <a:ea typeface="標楷體" panose="03000509000000000000" pitchFamily="65" charset="-120"/>
              </a:rPr>
              <a:t>(2001-2012)</a:t>
            </a:r>
          </a:p>
          <a:p>
            <a:pPr lvl="1"/>
            <a:r>
              <a:rPr lang="en-US" altLang="zh-TW" sz="2000">
                <a:solidFill>
                  <a:srgbClr val="003300"/>
                </a:solidFill>
                <a:ea typeface="標楷體" panose="03000509000000000000" pitchFamily="65" charset="-120"/>
              </a:rPr>
              <a:t>2004</a:t>
            </a:r>
            <a:r>
              <a:rPr lang="zh-TW" altLang="en-US" sz="2000">
                <a:solidFill>
                  <a:srgbClr val="003300"/>
                </a:solidFill>
                <a:ea typeface="標楷體" panose="03000509000000000000" pitchFamily="65" charset="-120"/>
              </a:rPr>
              <a:t>年</a:t>
            </a:r>
            <a:r>
              <a:rPr lang="en-US" altLang="zh-TW" sz="2000">
                <a:solidFill>
                  <a:srgbClr val="003300"/>
                </a:solidFill>
                <a:ea typeface="標楷體" panose="03000509000000000000" pitchFamily="65" charset="-120"/>
              </a:rPr>
              <a:t>6</a:t>
            </a:r>
            <a:r>
              <a:rPr lang="zh-TW" altLang="en-US" sz="2000">
                <a:solidFill>
                  <a:srgbClr val="003300"/>
                </a:solidFill>
                <a:ea typeface="標楷體" panose="03000509000000000000" pitchFamily="65" charset="-120"/>
              </a:rPr>
              <a:t>月在</a:t>
            </a:r>
            <a:r>
              <a:rPr lang="en-US" altLang="zh-TW" sz="2000">
                <a:solidFill>
                  <a:srgbClr val="003300"/>
                </a:solidFill>
                <a:ea typeface="標楷體" panose="03000509000000000000" pitchFamily="65" charset="-120"/>
              </a:rPr>
              <a:t>ONKALO</a:t>
            </a:r>
            <a:r>
              <a:rPr lang="zh-TW" altLang="en-US" sz="2000">
                <a:solidFill>
                  <a:srgbClr val="003300"/>
                </a:solidFill>
                <a:ea typeface="標楷體" panose="03000509000000000000" pitchFamily="65" charset="-120"/>
              </a:rPr>
              <a:t>建造地下實驗室</a:t>
            </a:r>
            <a:endParaRPr lang="en-US" altLang="zh-TW" sz="2000">
              <a:solidFill>
                <a:srgbClr val="003300"/>
              </a:solidFill>
              <a:ea typeface="標楷體" panose="03000509000000000000" pitchFamily="65" charset="-120"/>
            </a:endParaRPr>
          </a:p>
          <a:p>
            <a:r>
              <a:rPr lang="zh-TW" altLang="en-US" sz="2400">
                <a:solidFill>
                  <a:schemeClr val="accent2"/>
                </a:solidFill>
                <a:ea typeface="標楷體" panose="03000509000000000000" pitchFamily="65" charset="-120"/>
              </a:rPr>
              <a:t>處置場建造階段</a:t>
            </a:r>
            <a:r>
              <a:rPr lang="en-US" altLang="zh-TW" sz="2400">
                <a:solidFill>
                  <a:schemeClr val="accent2"/>
                </a:solidFill>
                <a:ea typeface="標楷體" panose="03000509000000000000" pitchFamily="65" charset="-120"/>
              </a:rPr>
              <a:t>(2012-2020)</a:t>
            </a:r>
          </a:p>
          <a:p>
            <a:r>
              <a:rPr lang="zh-TW" altLang="en-US" sz="2400">
                <a:solidFill>
                  <a:schemeClr val="accent2"/>
                </a:solidFill>
                <a:ea typeface="標楷體" panose="03000509000000000000" pitchFamily="65" charset="-120"/>
              </a:rPr>
              <a:t>深層地質處置場營運</a:t>
            </a:r>
            <a:r>
              <a:rPr lang="en-US" altLang="zh-TW" sz="2400">
                <a:solidFill>
                  <a:schemeClr val="accent2"/>
                </a:solidFill>
                <a:ea typeface="標楷體" panose="03000509000000000000" pitchFamily="65" charset="-120"/>
              </a:rPr>
              <a:t>(</a:t>
            </a:r>
            <a:r>
              <a:rPr lang="zh-TW" altLang="en-US" sz="2400">
                <a:solidFill>
                  <a:schemeClr val="accent2"/>
                </a:solidFill>
                <a:ea typeface="標楷體" panose="03000509000000000000" pitchFamily="65" charset="-120"/>
              </a:rPr>
              <a:t>預定</a:t>
            </a:r>
            <a:r>
              <a:rPr lang="en-US" altLang="zh-TW" sz="2400">
                <a:solidFill>
                  <a:schemeClr val="accent2"/>
                </a:solidFill>
                <a:ea typeface="標楷體" panose="03000509000000000000" pitchFamily="65" charset="-120"/>
              </a:rPr>
              <a:t>2020)</a:t>
            </a:r>
          </a:p>
        </p:txBody>
      </p:sp>
      <p:pic>
        <p:nvPicPr>
          <p:cNvPr id="5427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064" y="2708276"/>
            <a:ext cx="3057525" cy="3897313"/>
          </a:xfrm>
          <a:prstGeom prst="rect">
            <a:avLst/>
          </a:prstGeom>
          <a:noFill/>
          <a:ln w="6350" cmpd="tri"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1" name="圓角矩形圖說文字 7"/>
          <p:cNvSpPr>
            <a:spLocks noChangeArrowheads="1"/>
          </p:cNvSpPr>
          <p:nvPr/>
        </p:nvSpPr>
        <p:spPr bwMode="auto">
          <a:xfrm>
            <a:off x="2711450" y="4386781"/>
            <a:ext cx="4319588" cy="714375"/>
          </a:xfrm>
          <a:prstGeom prst="wedgeRoundRectCallout">
            <a:avLst>
              <a:gd name="adj1" fmla="val 51035"/>
              <a:gd name="adj2" fmla="val -83932"/>
              <a:gd name="adj3" fmla="val 16667"/>
            </a:avLst>
          </a:prstGeom>
          <a:noFill/>
          <a:ln w="25400" algn="ctr">
            <a:solidFill>
              <a:srgbClr val="FF3300"/>
            </a:solidFill>
            <a:round/>
            <a:headEnd/>
            <a:tailEnd/>
          </a:ln>
        </p:spPr>
        <p:txBody>
          <a:bodyPr wrap="square">
            <a:spAutoFit/>
          </a:bodyPr>
          <a:lstStyle/>
          <a:p>
            <a:pPr algn="just">
              <a:defRPr/>
            </a:pPr>
            <a:r>
              <a:rPr lang="zh-TW" altLang="en-US" dirty="0">
                <a:solidFill>
                  <a:srgbClr val="800080"/>
                </a:solidFill>
                <a:latin typeface="+mj-lt"/>
                <a:cs typeface="Times New Roman" pitchFamily="18" charset="0"/>
              </a:rPr>
              <a:t>芬蘭已經開始在</a:t>
            </a:r>
            <a:r>
              <a:rPr lang="en-US" altLang="zh-TW" dirty="0" err="1">
                <a:solidFill>
                  <a:srgbClr val="800080"/>
                </a:solidFill>
                <a:latin typeface="+mj-lt"/>
                <a:cs typeface="Times New Roman" pitchFamily="18" charset="0"/>
              </a:rPr>
              <a:t>Olkiluoto</a:t>
            </a:r>
            <a:r>
              <a:rPr lang="zh-TW" altLang="en-US" dirty="0">
                <a:solidFill>
                  <a:srgbClr val="800080"/>
                </a:solidFill>
                <a:latin typeface="+mj-lt"/>
                <a:cs typeface="Times New Roman" pitchFamily="18" charset="0"/>
              </a:rPr>
              <a:t>興建處置場及廢棄物包封工廠</a:t>
            </a:r>
            <a:r>
              <a:rPr lang="en-US" altLang="zh-TW" dirty="0">
                <a:solidFill>
                  <a:srgbClr val="800080"/>
                </a:solidFill>
                <a:latin typeface="+mj-lt"/>
                <a:cs typeface="Times New Roman" pitchFamily="18" charset="0"/>
              </a:rPr>
              <a:t> (January, 2013)</a:t>
            </a:r>
            <a:endParaRPr lang="zh-TW" altLang="en-US" dirty="0">
              <a:solidFill>
                <a:srgbClr val="800080"/>
              </a:solidFill>
              <a:latin typeface="+mj-lt"/>
              <a:cs typeface="Times New Roman" pitchFamily="18" charset="0"/>
            </a:endParaRPr>
          </a:p>
        </p:txBody>
      </p:sp>
      <p:sp>
        <p:nvSpPr>
          <p:cNvPr id="54277" name="文字方塊 6"/>
          <p:cNvSpPr txBox="1">
            <a:spLocks noChangeArrowheads="1"/>
          </p:cNvSpPr>
          <p:nvPr/>
        </p:nvSpPr>
        <p:spPr bwMode="auto">
          <a:xfrm>
            <a:off x="8455025" y="6111875"/>
            <a:ext cx="1631950" cy="369888"/>
          </a:xfrm>
          <a:prstGeom prst="rect">
            <a:avLst/>
          </a:prstGeom>
          <a:solidFill>
            <a:srgbClr val="92D050"/>
          </a:solidFill>
          <a:ln w="9525">
            <a:solidFill>
              <a:srgbClr val="92D050"/>
            </a:solidFill>
            <a:miter lim="800000"/>
            <a:headEnd/>
            <a:tailEnd/>
          </a:ln>
        </p:spPr>
        <p:txBody>
          <a:bodyPr>
            <a:spAutoFit/>
          </a:bodyPr>
          <a:lstStyle>
            <a:lvl1pPr eaLnBrk="0" hangingPunct="0">
              <a:defRPr kumimoji="1">
                <a:solidFill>
                  <a:schemeClr val="tx1"/>
                </a:solidFill>
                <a:latin typeface="Arial" panose="020B0604020202020204" pitchFamily="34" charset="0"/>
                <a:ea typeface="標楷體" panose="03000509000000000000" pitchFamily="65" charset="-120"/>
              </a:defRPr>
            </a:lvl1pPr>
            <a:lvl2pPr marL="742950" indent="-285750" eaLnBrk="0" hangingPunct="0">
              <a:defRPr kumimoji="1">
                <a:solidFill>
                  <a:schemeClr val="tx1"/>
                </a:solidFill>
                <a:latin typeface="Arial" panose="020B0604020202020204" pitchFamily="34" charset="0"/>
                <a:ea typeface="標楷體" panose="03000509000000000000" pitchFamily="65" charset="-120"/>
              </a:defRPr>
            </a:lvl2pPr>
            <a:lvl3pPr marL="1143000" indent="-228600" eaLnBrk="0" hangingPunct="0">
              <a:defRPr kumimoji="1">
                <a:solidFill>
                  <a:schemeClr val="tx1"/>
                </a:solidFill>
                <a:latin typeface="Arial" panose="020B0604020202020204" pitchFamily="34" charset="0"/>
                <a:ea typeface="標楷體" panose="03000509000000000000" pitchFamily="65" charset="-120"/>
              </a:defRPr>
            </a:lvl3pPr>
            <a:lvl4pPr marL="1600200" indent="-228600" eaLnBrk="0" hangingPunct="0">
              <a:defRPr kumimoji="1">
                <a:solidFill>
                  <a:schemeClr val="tx1"/>
                </a:solidFill>
                <a:latin typeface="Arial" panose="020B0604020202020204" pitchFamily="34" charset="0"/>
                <a:ea typeface="標楷體" panose="03000509000000000000" pitchFamily="65" charset="-120"/>
              </a:defRPr>
            </a:lvl4pPr>
            <a:lvl5pPr marL="2057400" indent="-228600" eaLnBrk="0" hangingPunct="0">
              <a:defRPr kumimoji="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eaLnBrk="1" hangingPunct="1"/>
            <a:r>
              <a:rPr lang="zh-TW" altLang="en-US" b="1">
                <a:solidFill>
                  <a:srgbClr val="000099"/>
                </a:solidFill>
                <a:latin typeface="Times New Roman" panose="02020603050405020304" pitchFamily="18" charset="0"/>
                <a:cs typeface="Times New Roman" panose="02020603050405020304" pitchFamily="18" charset="0"/>
              </a:rPr>
              <a:t>芬蘭</a:t>
            </a:r>
            <a:r>
              <a:rPr lang="en-US" altLang="zh-TW" b="1">
                <a:solidFill>
                  <a:srgbClr val="000099"/>
                </a:solidFill>
                <a:latin typeface="Times New Roman" panose="02020603050405020304" pitchFamily="18" charset="0"/>
                <a:cs typeface="Times New Roman" panose="02020603050405020304" pitchFamily="18" charset="0"/>
              </a:rPr>
              <a:t>Olkiluoto</a:t>
            </a:r>
          </a:p>
        </p:txBody>
      </p:sp>
      <p:sp>
        <p:nvSpPr>
          <p:cNvPr id="54278" name="標題 1"/>
          <p:cNvSpPr>
            <a:spLocks noGrp="1"/>
          </p:cNvSpPr>
          <p:nvPr>
            <p:ph type="title" idx="4294967295"/>
          </p:nvPr>
        </p:nvSpPr>
        <p:spPr>
          <a:xfrm>
            <a:off x="1847851" y="692150"/>
            <a:ext cx="8569325" cy="725488"/>
          </a:xfrm>
        </p:spPr>
        <p:txBody>
          <a:bodyPr/>
          <a:lstStyle/>
          <a:p>
            <a:r>
              <a:rPr lang="zh-TW" altLang="en-US">
                <a:solidFill>
                  <a:schemeClr val="accent2"/>
                </a:solidFill>
                <a:ea typeface="標楷體" panose="03000509000000000000" pitchFamily="65" charset="-120"/>
              </a:rPr>
              <a:t>芬蘭高放處置成功經驗</a:t>
            </a:r>
          </a:p>
        </p:txBody>
      </p:sp>
      <p:sp>
        <p:nvSpPr>
          <p:cNvPr id="7" name="投影片編號版面配置區 4"/>
          <p:cNvSpPr>
            <a:spLocks noGrp="1"/>
          </p:cNvSpPr>
          <p:nvPr>
            <p:ph type="sldNum" sz="quarter" idx="12"/>
          </p:nvPr>
        </p:nvSpPr>
        <p:spPr>
          <a:xfrm>
            <a:off x="9405258" y="6355845"/>
            <a:ext cx="2743200" cy="365125"/>
          </a:xfrm>
        </p:spPr>
        <p:txBody>
          <a:bodyPr/>
          <a:lstStyle/>
          <a:p>
            <a:r>
              <a:rPr lang="en-US" altLang="zh-TW" sz="1600" dirty="0" smtClean="0"/>
              <a:t>60</a:t>
            </a:r>
            <a:endParaRPr lang="en-US" altLang="zh-TW" sz="1600" dirty="0"/>
          </a:p>
        </p:txBody>
      </p:sp>
      <p:pic>
        <p:nvPicPr>
          <p:cNvPr id="8" name="Picture 5" descr="header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2882" y="5354637"/>
            <a:ext cx="3117850"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59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862849"/>
            <a:ext cx="5377375" cy="1293028"/>
          </a:xfrm>
        </p:spPr>
        <p:txBody>
          <a:bodyPr/>
          <a:lstStyle/>
          <a:p>
            <a:r>
              <a:rPr lang="zh-TW" altLang="en-US" dirty="0">
                <a:ea typeface="標楷體" panose="03000509000000000000" pitchFamily="65" charset="-120"/>
              </a:rPr>
              <a:t>芬蘭高放廢棄物處置</a:t>
            </a:r>
          </a:p>
        </p:txBody>
      </p:sp>
      <p:sp>
        <p:nvSpPr>
          <p:cNvPr id="56323" name="Rectangle 3"/>
          <p:cNvSpPr>
            <a:spLocks noGrp="1" noChangeArrowheads="1"/>
          </p:cNvSpPr>
          <p:nvPr>
            <p:ph type="body" idx="1"/>
          </p:nvPr>
        </p:nvSpPr>
        <p:spPr>
          <a:xfrm>
            <a:off x="883925" y="1797144"/>
            <a:ext cx="4565650" cy="3042138"/>
          </a:xfrm>
        </p:spPr>
        <p:txBody>
          <a:bodyPr>
            <a:normAutofit lnSpcReduction="10000"/>
          </a:bodyPr>
          <a:lstStyle/>
          <a:p>
            <a:r>
              <a:rPr lang="en-US" altLang="zh-TW" dirty="0" smtClean="0">
                <a:latin typeface="Times New Roman" panose="02020603050405020304" pitchFamily="18" charset="0"/>
                <a:ea typeface="標楷體" panose="03000509000000000000" pitchFamily="65" charset="-120"/>
              </a:rPr>
              <a:t>ONKALO</a:t>
            </a:r>
            <a:r>
              <a:rPr lang="zh-TW" altLang="en-US" dirty="0" smtClean="0">
                <a:latin typeface="Times New Roman" panose="02020603050405020304" pitchFamily="18" charset="0"/>
                <a:ea typeface="標楷體" panose="03000509000000000000" pitchFamily="65" charset="-120"/>
              </a:rPr>
              <a:t>處置場</a:t>
            </a:r>
          </a:p>
          <a:p>
            <a:pPr lvl="1"/>
            <a:r>
              <a:rPr lang="en-US" altLang="zh-TW" dirty="0" smtClean="0">
                <a:latin typeface="Times New Roman" panose="02020603050405020304" pitchFamily="18" charset="0"/>
                <a:ea typeface="標楷體" panose="03000509000000000000" pitchFamily="65" charset="-120"/>
              </a:rPr>
              <a:t>2012</a:t>
            </a:r>
            <a:r>
              <a:rPr lang="zh-TW" altLang="en-US" dirty="0" smtClean="0">
                <a:latin typeface="Times New Roman" panose="02020603050405020304" pitchFamily="18" charset="0"/>
                <a:ea typeface="標楷體" panose="03000509000000000000" pitchFamily="65" charset="-120"/>
              </a:rPr>
              <a:t>年申請建照執照</a:t>
            </a:r>
          </a:p>
          <a:p>
            <a:pPr lvl="1"/>
            <a:r>
              <a:rPr lang="en-US" altLang="zh-TW" dirty="0" smtClean="0">
                <a:latin typeface="Times New Roman" panose="02020603050405020304" pitchFamily="18" charset="0"/>
                <a:ea typeface="標楷體" panose="03000509000000000000" pitchFamily="65" charset="-120"/>
              </a:rPr>
              <a:t>2018</a:t>
            </a:r>
            <a:r>
              <a:rPr lang="zh-TW" altLang="en-US" dirty="0" smtClean="0">
                <a:latin typeface="Times New Roman" panose="02020603050405020304" pitchFamily="18" charset="0"/>
                <a:ea typeface="標楷體" panose="03000509000000000000" pitchFamily="65" charset="-120"/>
              </a:rPr>
              <a:t>年申請營運執照</a:t>
            </a:r>
          </a:p>
          <a:p>
            <a:pPr lvl="1"/>
            <a:r>
              <a:rPr lang="en-US" altLang="zh-TW" dirty="0" smtClean="0">
                <a:latin typeface="Times New Roman" panose="02020603050405020304" pitchFamily="18" charset="0"/>
                <a:ea typeface="標楷體" panose="03000509000000000000" pitchFamily="65" charset="-120"/>
              </a:rPr>
              <a:t>2020</a:t>
            </a:r>
            <a:r>
              <a:rPr lang="zh-TW" altLang="en-US" dirty="0" smtClean="0">
                <a:latin typeface="Times New Roman" panose="02020603050405020304" pitchFamily="18" charset="0"/>
                <a:ea typeface="標楷體" panose="03000509000000000000" pitchFamily="65" charset="-120"/>
              </a:rPr>
              <a:t>年預計營運 </a:t>
            </a:r>
          </a:p>
          <a:p>
            <a:pPr lvl="1"/>
            <a:r>
              <a:rPr lang="en-US" altLang="zh-TW" dirty="0" smtClean="0">
                <a:latin typeface="Times New Roman" panose="02020603050405020304" pitchFamily="18" charset="0"/>
                <a:ea typeface="標楷體" panose="03000509000000000000" pitchFamily="65" charset="-120"/>
              </a:rPr>
              <a:t>5,500 </a:t>
            </a:r>
            <a:r>
              <a:rPr lang="zh-TW" altLang="en-US" dirty="0" smtClean="0">
                <a:latin typeface="Times New Roman" panose="02020603050405020304" pitchFamily="18" charset="0"/>
                <a:ea typeface="標楷體" panose="03000509000000000000" pitchFamily="65" charset="-120"/>
              </a:rPr>
              <a:t>噸</a:t>
            </a:r>
            <a:r>
              <a:rPr lang="en-US" altLang="zh-TW" dirty="0" smtClean="0">
                <a:latin typeface="Times New Roman" panose="02020603050405020304" pitchFamily="18" charset="0"/>
                <a:ea typeface="標楷體" panose="03000509000000000000" pitchFamily="65" charset="-120"/>
              </a:rPr>
              <a:t>SNF</a:t>
            </a:r>
          </a:p>
          <a:p>
            <a:pPr lvl="1">
              <a:buClr>
                <a:srgbClr val="00CC00"/>
              </a:buClr>
              <a:buSzPct val="60000"/>
              <a:buFont typeface="Wingdings" panose="05000000000000000000" pitchFamily="2" charset="2"/>
              <a:buChar char="u"/>
            </a:pPr>
            <a:r>
              <a:rPr lang="zh-TW" altLang="en-US" sz="2400" dirty="0" smtClean="0">
                <a:latin typeface="Times New Roman" panose="02020603050405020304" pitchFamily="18" charset="0"/>
                <a:ea typeface="標楷體" panose="03000509000000000000" pitchFamily="65" charset="-120"/>
              </a:rPr>
              <a:t>營運</a:t>
            </a:r>
            <a:r>
              <a:rPr lang="zh-TW" altLang="en-US" sz="2400" dirty="0">
                <a:latin typeface="Times New Roman" panose="02020603050405020304" pitchFamily="18" charset="0"/>
                <a:ea typeface="標楷體" panose="03000509000000000000" pitchFamily="65" charset="-120"/>
              </a:rPr>
              <a:t>及除役廢棄物之處置費用約需</a:t>
            </a:r>
            <a:r>
              <a:rPr lang="en-US" altLang="zh-TW" sz="2400" dirty="0">
                <a:latin typeface="Times New Roman" panose="02020603050405020304" pitchFamily="18" charset="0"/>
                <a:ea typeface="標楷體" panose="03000509000000000000" pitchFamily="65" charset="-120"/>
              </a:rPr>
              <a:t>3 billion euros</a:t>
            </a:r>
            <a:endParaRPr lang="zh-TW" altLang="en-US" sz="2400" dirty="0">
              <a:latin typeface="Times New Roman" panose="02020603050405020304" pitchFamily="18" charset="0"/>
              <a:ea typeface="標楷體" panose="03000509000000000000" pitchFamily="65" charset="-120"/>
            </a:endParaRPr>
          </a:p>
        </p:txBody>
      </p:sp>
      <p:pic>
        <p:nvPicPr>
          <p:cNvPr id="56324" name="Picture 4" descr="Loppusijoituslaitos 5500 tU">
            <a:hlinkClick r:id="rId3" tooltip="Loppusijoituslaitos 5500 tU (jpg) (1.7 MB)"/>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782" y="4531477"/>
            <a:ext cx="3813175" cy="233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4"/>
          <p:cNvSpPr>
            <a:spLocks noGrp="1"/>
          </p:cNvSpPr>
          <p:nvPr>
            <p:ph type="sldNum" sz="quarter" idx="12"/>
          </p:nvPr>
        </p:nvSpPr>
        <p:spPr>
          <a:xfrm>
            <a:off x="9405258" y="6355845"/>
            <a:ext cx="2743200" cy="365125"/>
          </a:xfrm>
        </p:spPr>
        <p:txBody>
          <a:bodyPr/>
          <a:lstStyle/>
          <a:p>
            <a:r>
              <a:rPr lang="en-US" altLang="zh-TW" sz="1600" dirty="0" smtClean="0"/>
              <a:t>61</a:t>
            </a:r>
            <a:endParaRPr lang="en-US" altLang="zh-TW" sz="1600" dirty="0"/>
          </a:p>
        </p:txBody>
      </p:sp>
      <p:sp>
        <p:nvSpPr>
          <p:cNvPr id="7" name="Rectangle 2"/>
          <p:cNvSpPr txBox="1">
            <a:spLocks noChangeArrowheads="1"/>
          </p:cNvSpPr>
          <p:nvPr/>
        </p:nvSpPr>
        <p:spPr>
          <a:xfrm>
            <a:off x="5567292" y="834702"/>
            <a:ext cx="6249572" cy="129302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cap="all" baseline="0">
                <a:solidFill>
                  <a:schemeClr val="tx1"/>
                </a:solidFill>
                <a:latin typeface="Microsoft JhengHei" charset="-120"/>
                <a:ea typeface="Microsoft JhengHei" charset="-120"/>
                <a:cs typeface="Microsoft JhengHei" charset="-120"/>
              </a:defRPr>
            </a:lvl1pPr>
          </a:lstStyle>
          <a:p>
            <a:r>
              <a:rPr lang="zh-TW" altLang="en-US" dirty="0" smtClean="0">
                <a:ea typeface="標楷體" panose="03000509000000000000" pitchFamily="65" charset="-120"/>
              </a:rPr>
              <a:t>瑞典高放廢棄物處置</a:t>
            </a:r>
            <a:endParaRPr lang="zh-TW" altLang="en-US" dirty="0">
              <a:ea typeface="標楷體" panose="03000509000000000000" pitchFamily="65" charset="-120"/>
            </a:endParaRPr>
          </a:p>
        </p:txBody>
      </p:sp>
      <p:sp>
        <p:nvSpPr>
          <p:cNvPr id="8" name="Rectangle 3"/>
          <p:cNvSpPr txBox="1">
            <a:spLocks noChangeArrowheads="1"/>
          </p:cNvSpPr>
          <p:nvPr/>
        </p:nvSpPr>
        <p:spPr>
          <a:xfrm>
            <a:off x="6187444" y="1825285"/>
            <a:ext cx="5319928" cy="329535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icrosoft JhengHei" charset="-120"/>
                <a:ea typeface="Microsoft JhengHei" charset="-120"/>
                <a:cs typeface="Microsoft JhengHei" charset="-12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icrosoft JhengHei" charset="-120"/>
                <a:ea typeface="Microsoft JhengHei" charset="-120"/>
                <a:cs typeface="Microsoft JhengHei" charset="-12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JhengHei" charset="-120"/>
                <a:ea typeface="Microsoft JhengHei" charset="-120"/>
                <a:cs typeface="Microsoft JhengHei" charset="-12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icrosoft JhengHei" charset="-120"/>
                <a:ea typeface="Microsoft JhengHei" charset="-120"/>
                <a:cs typeface="Microsoft JhengHei" charset="-12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icrosoft JhengHei" charset="-120"/>
                <a:ea typeface="Microsoft JhengHei" charset="-120"/>
                <a:cs typeface="Microsoft JhengHei" charset="-12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altLang="zh-TW" dirty="0" err="1" smtClean="0">
                <a:latin typeface="Times New Roman" panose="02020603050405020304" pitchFamily="18" charset="0"/>
                <a:ea typeface="標楷體" panose="03000509000000000000" pitchFamily="65" charset="-120"/>
              </a:rPr>
              <a:t>Östhammar</a:t>
            </a:r>
            <a:r>
              <a:rPr lang="zh-TW" altLang="en-US" dirty="0" smtClean="0">
                <a:latin typeface="Times New Roman" panose="02020603050405020304" pitchFamily="18" charset="0"/>
                <a:ea typeface="標楷體" panose="03000509000000000000" pitchFamily="65" charset="-120"/>
              </a:rPr>
              <a:t>處置場</a:t>
            </a:r>
            <a:endParaRPr lang="en-US" altLang="zh-TW" dirty="0" smtClean="0">
              <a:latin typeface="Times New Roman" panose="02020603050405020304" pitchFamily="18" charset="0"/>
              <a:ea typeface="標楷體" panose="03000509000000000000" pitchFamily="65" charset="-120"/>
            </a:endParaRPr>
          </a:p>
          <a:p>
            <a:pPr lvl="1">
              <a:lnSpc>
                <a:spcPct val="80000"/>
              </a:lnSpc>
            </a:pPr>
            <a:r>
              <a:rPr lang="en-US" altLang="zh-TW" dirty="0" smtClean="0">
                <a:latin typeface="Times New Roman" panose="02020603050405020304" pitchFamily="18" charset="0"/>
                <a:ea typeface="標楷體" panose="03000509000000000000" pitchFamily="65" charset="-120"/>
              </a:rPr>
              <a:t>2002-2007</a:t>
            </a:r>
            <a:r>
              <a:rPr lang="zh-TW" altLang="en-US" dirty="0" smtClean="0">
                <a:latin typeface="Times New Roman" panose="02020603050405020304" pitchFamily="18" charset="0"/>
                <a:ea typeface="標楷體" panose="03000509000000000000" pitchFamily="65" charset="-120"/>
              </a:rPr>
              <a:t>年場址調查</a:t>
            </a:r>
            <a:endParaRPr lang="en-US" altLang="zh-TW" dirty="0" smtClean="0">
              <a:latin typeface="Times New Roman" panose="02020603050405020304" pitchFamily="18" charset="0"/>
              <a:ea typeface="標楷體" panose="03000509000000000000" pitchFamily="65" charset="-120"/>
            </a:endParaRPr>
          </a:p>
          <a:p>
            <a:pPr lvl="1">
              <a:lnSpc>
                <a:spcPct val="80000"/>
              </a:lnSpc>
            </a:pPr>
            <a:r>
              <a:rPr lang="en-US" altLang="zh-TW" dirty="0" smtClean="0">
                <a:latin typeface="Times New Roman" panose="02020603050405020304" pitchFamily="18" charset="0"/>
                <a:ea typeface="標楷體" panose="03000509000000000000" pitchFamily="65" charset="-120"/>
              </a:rPr>
              <a:t>2009</a:t>
            </a:r>
            <a:r>
              <a:rPr lang="zh-TW" altLang="en-US" dirty="0" smtClean="0">
                <a:latin typeface="Times New Roman" panose="02020603050405020304" pitchFamily="18" charset="0"/>
                <a:ea typeface="標楷體" panose="03000509000000000000" pitchFamily="65" charset="-120"/>
              </a:rPr>
              <a:t>年選出場址</a:t>
            </a:r>
            <a:endParaRPr lang="en-US" altLang="zh-TW" dirty="0" smtClean="0">
              <a:latin typeface="Times New Roman" panose="02020603050405020304" pitchFamily="18" charset="0"/>
              <a:ea typeface="標楷體" panose="03000509000000000000" pitchFamily="65" charset="-120"/>
            </a:endParaRPr>
          </a:p>
          <a:p>
            <a:pPr lvl="1">
              <a:lnSpc>
                <a:spcPct val="80000"/>
              </a:lnSpc>
            </a:pPr>
            <a:r>
              <a:rPr lang="en-US" altLang="zh-TW" dirty="0" smtClean="0">
                <a:latin typeface="Times New Roman" panose="02020603050405020304" pitchFamily="18" charset="0"/>
                <a:ea typeface="標楷體" panose="03000509000000000000" pitchFamily="65" charset="-120"/>
              </a:rPr>
              <a:t>2011</a:t>
            </a:r>
            <a:r>
              <a:rPr lang="zh-TW" altLang="en-US" dirty="0" smtClean="0">
                <a:latin typeface="Times New Roman" panose="02020603050405020304" pitchFamily="18" charset="0"/>
                <a:ea typeface="標楷體" panose="03000509000000000000" pitchFamily="65" charset="-120"/>
              </a:rPr>
              <a:t>年申請建造高放處置場</a:t>
            </a:r>
            <a:endParaRPr lang="en-US" altLang="zh-TW" dirty="0" smtClean="0">
              <a:latin typeface="Times New Roman" panose="02020603050405020304" pitchFamily="18" charset="0"/>
              <a:ea typeface="標楷體" panose="03000509000000000000" pitchFamily="65" charset="-120"/>
            </a:endParaRPr>
          </a:p>
          <a:p>
            <a:pPr lvl="1"/>
            <a:r>
              <a:rPr lang="en-US" altLang="zh-TW" dirty="0" smtClean="0">
                <a:latin typeface="Times New Roman" panose="02020603050405020304" pitchFamily="18" charset="0"/>
                <a:ea typeface="標楷體" panose="03000509000000000000" pitchFamily="65" charset="-120"/>
              </a:rPr>
              <a:t>2019</a:t>
            </a:r>
            <a:r>
              <a:rPr lang="zh-TW" altLang="en-US" dirty="0" smtClean="0">
                <a:latin typeface="Times New Roman" panose="02020603050405020304" pitchFamily="18" charset="0"/>
                <a:ea typeface="標楷體" panose="03000509000000000000" pitchFamily="65" charset="-120"/>
              </a:rPr>
              <a:t>年開始建造</a:t>
            </a:r>
          </a:p>
          <a:p>
            <a:pPr lvl="1"/>
            <a:r>
              <a:rPr lang="en-US" altLang="zh-TW" dirty="0" smtClean="0">
                <a:latin typeface="Times New Roman" panose="02020603050405020304" pitchFamily="18" charset="0"/>
                <a:ea typeface="標楷體" panose="03000509000000000000" pitchFamily="65" charset="-120"/>
              </a:rPr>
              <a:t>2020</a:t>
            </a:r>
            <a:r>
              <a:rPr lang="zh-TW" altLang="en-US" dirty="0" smtClean="0">
                <a:latin typeface="Times New Roman" panose="02020603050405020304" pitchFamily="18" charset="0"/>
                <a:ea typeface="標楷體" panose="03000509000000000000" pitchFamily="65" charset="-120"/>
              </a:rPr>
              <a:t>年代中期完工</a:t>
            </a:r>
          </a:p>
          <a:p>
            <a:pPr lvl="1"/>
            <a:r>
              <a:rPr lang="en-US" altLang="zh-TW" dirty="0" smtClean="0">
                <a:latin typeface="Times New Roman" panose="02020603050405020304" pitchFamily="18" charset="0"/>
                <a:ea typeface="標楷體" panose="03000509000000000000" pitchFamily="65" charset="-120"/>
              </a:rPr>
              <a:t>12,000</a:t>
            </a:r>
            <a:r>
              <a:rPr lang="zh-TW" altLang="en-US" dirty="0" smtClean="0">
                <a:latin typeface="Times New Roman" panose="02020603050405020304" pitchFamily="18" charset="0"/>
                <a:ea typeface="標楷體" panose="03000509000000000000" pitchFamily="65" charset="-120"/>
              </a:rPr>
              <a:t>噸的</a:t>
            </a:r>
            <a:r>
              <a:rPr lang="en-US" altLang="zh-TW" dirty="0" smtClean="0">
                <a:latin typeface="Times New Roman" panose="02020603050405020304" pitchFamily="18" charset="0"/>
                <a:ea typeface="標楷體" panose="03000509000000000000" pitchFamily="65" charset="-120"/>
              </a:rPr>
              <a:t>SNF</a:t>
            </a:r>
          </a:p>
          <a:p>
            <a:pPr lvl="1">
              <a:buClr>
                <a:srgbClr val="00CC00"/>
              </a:buClr>
              <a:buSzPct val="60000"/>
              <a:buFont typeface="Wingdings" panose="05000000000000000000" pitchFamily="2" charset="2"/>
              <a:buChar char="u"/>
            </a:pPr>
            <a:r>
              <a:rPr lang="zh-TW" altLang="en-US" dirty="0" smtClean="0">
                <a:latin typeface="Times New Roman" panose="02020603050405020304" pitchFamily="18" charset="0"/>
                <a:ea typeface="標楷體" panose="03000509000000000000" pitchFamily="65" charset="-120"/>
              </a:rPr>
              <a:t>營運及除役廢棄物之處置費用約需</a:t>
            </a:r>
            <a:r>
              <a:rPr lang="en-US" altLang="zh-TW" dirty="0" smtClean="0">
                <a:latin typeface="Times New Roman" panose="02020603050405020304" pitchFamily="18" charset="0"/>
                <a:ea typeface="標楷體" panose="03000509000000000000" pitchFamily="65" charset="-120"/>
              </a:rPr>
              <a:t>SEK123 billion </a:t>
            </a:r>
            <a:endParaRPr lang="zh-TW" altLang="en-US" dirty="0">
              <a:latin typeface="Times New Roman" panose="02020603050405020304" pitchFamily="18" charset="0"/>
              <a:ea typeface="標楷體" panose="03000509000000000000" pitchFamily="65" charset="-120"/>
            </a:endParaRPr>
          </a:p>
        </p:txBody>
      </p:sp>
      <p:pic>
        <p:nvPicPr>
          <p:cNvPr id="9" name="Picture 7" descr="C:\Users\user\Desktop\Underjord_KBF-700p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6278" y="4784694"/>
            <a:ext cx="3571599" cy="206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733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圖片 2242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58" y="3434572"/>
            <a:ext cx="3992822" cy="3455122"/>
          </a:xfrm>
          <a:prstGeom prst="rect">
            <a:avLst/>
          </a:prstGeom>
        </p:spPr>
      </p:pic>
      <p:sp>
        <p:nvSpPr>
          <p:cNvPr id="183311" name="Rectangle 9"/>
          <p:cNvSpPr>
            <a:spLocks noRot="1" noChangeArrowheads="1"/>
          </p:cNvSpPr>
          <p:nvPr/>
        </p:nvSpPr>
        <p:spPr bwMode="auto">
          <a:xfrm>
            <a:off x="586358" y="4450104"/>
            <a:ext cx="4463334" cy="57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zh-TW" altLang="en-US" sz="2400" dirty="0">
                <a:latin typeface="華康黑體 Std W7" panose="020B0700000000000000" pitchFamily="34" charset="-120"/>
                <a:ea typeface="華康黑體 Std W7" panose="020B0700000000000000" pitchFamily="34" charset="-120"/>
              </a:rPr>
              <a:t>美國核武廢料長期地質儲藏</a:t>
            </a:r>
            <a:endParaRPr lang="en-US" altLang="zh-TW" sz="2400" dirty="0">
              <a:solidFill>
                <a:srgbClr val="001010"/>
              </a:solidFill>
              <a:effectLst>
                <a:outerShdw blurRad="38100" dist="38100" dir="2700000" algn="tl">
                  <a:srgbClr val="C0C0C0"/>
                </a:outerShdw>
              </a:effectLst>
              <a:latin typeface="華康黑體 Std W7" panose="020B0700000000000000" pitchFamily="34" charset="-120"/>
              <a:ea typeface="華康黑體 Std W7" panose="020B0700000000000000" pitchFamily="34" charset="-120"/>
            </a:endParaRPr>
          </a:p>
        </p:txBody>
      </p:sp>
      <p:sp>
        <p:nvSpPr>
          <p:cNvPr id="2" name="投影片編號版面配置區 1"/>
          <p:cNvSpPr>
            <a:spLocks noGrp="1"/>
          </p:cNvSpPr>
          <p:nvPr>
            <p:ph type="sldNum" sz="quarter" idx="12"/>
          </p:nvPr>
        </p:nvSpPr>
        <p:spPr>
          <a:xfrm>
            <a:off x="9623474" y="7317313"/>
            <a:ext cx="3051438" cy="476126"/>
          </a:xfrm>
        </p:spPr>
        <p:txBody>
          <a:bodyPr/>
          <a:lstStyle/>
          <a:p>
            <a:pPr>
              <a:defRPr/>
            </a:pPr>
            <a:fld id="{C0951346-B130-4075-8DF2-78FBFB48EE12}" type="slidenum">
              <a:rPr lang="en-US" altLang="zh-TW" smtClean="0"/>
              <a:pPr>
                <a:defRPr/>
              </a:pPr>
              <a:t>62</a:t>
            </a:fld>
            <a:endParaRPr lang="en-US" altLang="zh-TW"/>
          </a:p>
        </p:txBody>
      </p:sp>
      <p:sp>
        <p:nvSpPr>
          <p:cNvPr id="5" name="Rectangle 9"/>
          <p:cNvSpPr>
            <a:spLocks noRot="1" noChangeArrowheads="1"/>
          </p:cNvSpPr>
          <p:nvPr/>
        </p:nvSpPr>
        <p:spPr bwMode="auto">
          <a:xfrm>
            <a:off x="586358" y="4788190"/>
            <a:ext cx="5251863" cy="9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zh-TW" altLang="en-US" sz="2400" dirty="0">
                <a:solidFill>
                  <a:srgbClr val="001010"/>
                </a:solidFill>
                <a:latin typeface="華康黑體 Std W7" panose="020B0700000000000000" pitchFamily="34" charset="-120"/>
                <a:ea typeface="華康黑體 Std W7" panose="020B0700000000000000" pitchFamily="34" charset="-120"/>
              </a:rPr>
              <a:t>新墨西哥</a:t>
            </a:r>
            <a:r>
              <a:rPr lang="zh-TW" altLang="en-US" sz="2400" dirty="0" smtClean="0">
                <a:solidFill>
                  <a:srgbClr val="001010"/>
                </a:solidFill>
                <a:latin typeface="華康黑體 Std W7" panose="020B0700000000000000" pitchFamily="34" charset="-120"/>
                <a:ea typeface="華康黑體 Std W7" panose="020B0700000000000000" pitchFamily="34" charset="-120"/>
              </a:rPr>
              <a:t>州</a:t>
            </a:r>
            <a:r>
              <a:rPr lang="en-US" altLang="zh-TW" sz="2400" dirty="0" smtClean="0">
                <a:solidFill>
                  <a:srgbClr val="001010"/>
                </a:solidFill>
                <a:latin typeface="華康黑體 Std W7" panose="020B0700000000000000" pitchFamily="34" charset="-120"/>
                <a:ea typeface="華康黑體 Std W7" panose="020B0700000000000000" pitchFamily="34" charset="-120"/>
              </a:rPr>
              <a:t>WIPP</a:t>
            </a:r>
            <a:r>
              <a:rPr lang="zh-TW" altLang="en-US" sz="2400" dirty="0" smtClean="0">
                <a:solidFill>
                  <a:srgbClr val="001010"/>
                </a:solidFill>
                <a:latin typeface="華康黑體 Std W7" panose="020B0700000000000000" pitchFamily="34" charset="-120"/>
                <a:ea typeface="華康黑體 Std W7" panose="020B0700000000000000" pitchFamily="34" charset="-120"/>
              </a:rPr>
              <a:t>處置場</a:t>
            </a:r>
            <a:r>
              <a:rPr lang="en-US" altLang="zh-TW" sz="2400" dirty="0" smtClean="0">
                <a:solidFill>
                  <a:srgbClr val="001010"/>
                </a:solidFill>
                <a:latin typeface="華康黑體 Std W7" panose="020B0700000000000000" pitchFamily="34" charset="-120"/>
                <a:ea typeface="華康黑體 Std W7" panose="020B0700000000000000" pitchFamily="34" charset="-120"/>
              </a:rPr>
              <a:t>(10000</a:t>
            </a:r>
            <a:r>
              <a:rPr lang="zh-TW" altLang="en-US" sz="2400" dirty="0">
                <a:solidFill>
                  <a:srgbClr val="001010"/>
                </a:solidFill>
                <a:latin typeface="華康黑體 Std W7" panose="020B0700000000000000" pitchFamily="34" charset="-120"/>
                <a:ea typeface="華康黑體 Std W7" panose="020B0700000000000000" pitchFamily="34" charset="-120"/>
              </a:rPr>
              <a:t>年規劃</a:t>
            </a:r>
            <a:r>
              <a:rPr lang="en-US" altLang="zh-TW" sz="2400" dirty="0">
                <a:solidFill>
                  <a:srgbClr val="001010"/>
                </a:solidFill>
                <a:latin typeface="華康黑體 Std W7" panose="020B0700000000000000" pitchFamily="34" charset="-120"/>
                <a:ea typeface="華康黑體 Std W7" panose="020B0700000000000000" pitchFamily="34" charset="-120"/>
              </a:rPr>
              <a:t>)</a:t>
            </a:r>
          </a:p>
        </p:txBody>
      </p:sp>
      <p:pic>
        <p:nvPicPr>
          <p:cNvPr id="224258" name="Picture 2" descr="R:\lcc blog\WIPP.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221" y="1414845"/>
            <a:ext cx="6399170" cy="4986105"/>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558301" y="479411"/>
            <a:ext cx="5391219" cy="769313"/>
          </a:xfrm>
          <a:prstGeom prst="rect">
            <a:avLst/>
          </a:prstGeom>
        </p:spPr>
        <p:txBody>
          <a:bodyPr wrap="none">
            <a:spAutoFit/>
          </a:bodyPr>
          <a:lstStyle/>
          <a:p>
            <a:r>
              <a:rPr lang="zh-TW" altLang="en-US" sz="4399" dirty="0">
                <a:latin typeface="華康黑體 Std W7" panose="020B0700000000000000" pitchFamily="34" charset="-120"/>
                <a:ea typeface="華康黑體 Std W7" panose="020B0700000000000000" pitchFamily="34" charset="-120"/>
              </a:rPr>
              <a:t> </a:t>
            </a:r>
            <a:r>
              <a:rPr lang="zh-TW" altLang="en-US" sz="4399" dirty="0">
                <a:latin typeface="標楷體" panose="03000509000000000000" pitchFamily="65" charset="-120"/>
                <a:ea typeface="標楷體" panose="03000509000000000000" pitchFamily="65" charset="-120"/>
              </a:rPr>
              <a:t>核廢料不能處理嗎</a:t>
            </a:r>
            <a:r>
              <a:rPr lang="en-US" altLang="zh-TW" sz="4399" dirty="0">
                <a:latin typeface="標楷體" panose="03000509000000000000" pitchFamily="65" charset="-120"/>
                <a:ea typeface="標楷體" panose="03000509000000000000" pitchFamily="65" charset="-120"/>
              </a:rPr>
              <a:t>? </a:t>
            </a:r>
          </a:p>
        </p:txBody>
      </p:sp>
      <p:sp>
        <p:nvSpPr>
          <p:cNvPr id="36" name="文字方塊 35"/>
          <p:cNvSpPr txBox="1"/>
          <p:nvPr/>
        </p:nvSpPr>
        <p:spPr>
          <a:xfrm>
            <a:off x="10642082" y="6400950"/>
            <a:ext cx="1595309" cy="430887"/>
          </a:xfrm>
          <a:prstGeom prst="rect">
            <a:avLst/>
          </a:prstGeom>
          <a:noFill/>
        </p:spPr>
        <p:txBody>
          <a:bodyPr wrap="none" rtlCol="0">
            <a:spAutoFit/>
          </a:bodyPr>
          <a:lstStyle/>
          <a:p>
            <a:r>
              <a:rPr lang="zh-TW" altLang="en-US" sz="2200" dirty="0">
                <a:latin typeface="華康黑體 Std W9" panose="020B0900000000000000" pitchFamily="34" charset="-120"/>
                <a:ea typeface="華康黑體 Std W9" panose="020B0900000000000000" pitchFamily="34" charset="-120"/>
              </a:rPr>
              <a:t>翻</a:t>
            </a:r>
            <a:r>
              <a:rPr lang="zh-TW" altLang="en-US" sz="2200" dirty="0" smtClean="0">
                <a:latin typeface="華康黑體 Std W9" panose="020B0900000000000000" pitchFamily="34" charset="-120"/>
                <a:ea typeface="華康黑體 Std W9" panose="020B0900000000000000" pitchFamily="34" charset="-120"/>
              </a:rPr>
              <a:t>攝自網路</a:t>
            </a:r>
            <a:endParaRPr lang="zh-TW" altLang="en-US" sz="2200" dirty="0">
              <a:latin typeface="華康黑體 Std W9" panose="020B0900000000000000" pitchFamily="34" charset="-120"/>
              <a:ea typeface="華康黑體 Std W9" panose="020B0900000000000000" pitchFamily="34" charset="-120"/>
            </a:endParaRPr>
          </a:p>
        </p:txBody>
      </p:sp>
      <p:sp>
        <p:nvSpPr>
          <p:cNvPr id="12" name="Oval 65"/>
          <p:cNvSpPr>
            <a:spLocks noChangeArrowheads="1"/>
          </p:cNvSpPr>
          <p:nvPr/>
        </p:nvSpPr>
        <p:spPr bwMode="auto">
          <a:xfrm rot="10800000" flipV="1">
            <a:off x="280602" y="1102376"/>
            <a:ext cx="792163" cy="167481"/>
          </a:xfrm>
          <a:prstGeom prst="ellipse">
            <a:avLst/>
          </a:prstGeom>
          <a:gradFill rotWithShape="1">
            <a:gsLst>
              <a:gs pos="0">
                <a:srgbClr val="3F3F3F"/>
              </a:gs>
              <a:gs pos="100000">
                <a:srgbClr val="EEECE1"/>
              </a:gs>
            </a:gsLst>
            <a:path path="shape">
              <a:fillToRect l="50000" t="50000" r="50000" b="50000"/>
            </a:path>
          </a:gradFill>
          <a:ln>
            <a:noFill/>
          </a:ln>
          <a:effectLst>
            <a:softEdge rad="127000"/>
          </a:effectLst>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TW" altLang="zh-TW" sz="900" b="1" i="1">
              <a:solidFill>
                <a:srgbClr val="000000"/>
              </a:solidFill>
              <a:sym typeface="Arial" panose="020B0604020202020204" pitchFamily="34" charset="0"/>
            </a:endParaRPr>
          </a:p>
        </p:txBody>
      </p:sp>
      <p:sp>
        <p:nvSpPr>
          <p:cNvPr id="11" name="矩形 10"/>
          <p:cNvSpPr/>
          <p:nvPr/>
        </p:nvSpPr>
        <p:spPr>
          <a:xfrm>
            <a:off x="235981" y="1433662"/>
            <a:ext cx="5602239" cy="2431307"/>
          </a:xfrm>
          <a:prstGeom prst="rect">
            <a:avLst/>
          </a:prstGeom>
        </p:spPr>
        <p:txBody>
          <a:bodyPr wrap="square">
            <a:spAutoFit/>
          </a:bodyPr>
          <a:lstStyle/>
          <a:p>
            <a:r>
              <a:rPr lang="zh-TW" altLang="en-US" sz="4399" dirty="0">
                <a:latin typeface="華康黑體 Std W7" panose="020B0700000000000000" pitchFamily="34" charset="-120"/>
                <a:ea typeface="華康黑體 Std W7" panose="020B0700000000000000" pitchFamily="34" charset="-120"/>
              </a:rPr>
              <a:t> </a:t>
            </a:r>
            <a:r>
              <a:rPr lang="zh-TW" altLang="en-US" sz="3600" dirty="0" smtClean="0">
                <a:latin typeface="標楷體" panose="03000509000000000000" pitchFamily="65" charset="-120"/>
                <a:ea typeface="標楷體" panose="03000509000000000000" pitchFamily="65" charset="-120"/>
              </a:rPr>
              <a:t>事實上用過核燃料並非「廢料」，尚有</a:t>
            </a:r>
            <a:r>
              <a:rPr lang="en-US" altLang="zh-TW" sz="3600" dirty="0" smtClean="0">
                <a:latin typeface="標楷體" panose="03000509000000000000" pitchFamily="65" charset="-120"/>
                <a:ea typeface="標楷體" panose="03000509000000000000" pitchFamily="65" charset="-120"/>
              </a:rPr>
              <a:t>95%</a:t>
            </a:r>
            <a:r>
              <a:rPr lang="zh-TW" altLang="en-US" sz="3600" dirty="0" smtClean="0">
                <a:latin typeface="標楷體" panose="03000509000000000000" pitchFamily="65" charset="-120"/>
                <a:ea typeface="標楷體" panose="03000509000000000000" pitchFamily="65" charset="-120"/>
              </a:rPr>
              <a:t>可回收使用，剩餘的廢料再依高強度核廢料進行處置。</a:t>
            </a:r>
            <a:r>
              <a:rPr lang="en-US" altLang="zh-TW" sz="3600" dirty="0" smtClean="0">
                <a:latin typeface="標楷體" panose="03000509000000000000" pitchFamily="65" charset="-120"/>
                <a:ea typeface="標楷體" panose="03000509000000000000" pitchFamily="65" charset="-120"/>
              </a:rPr>
              <a:t> </a:t>
            </a:r>
            <a:endParaRPr lang="en-US" altLang="zh-TW" sz="36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862695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body" idx="4294967295"/>
          </p:nvPr>
        </p:nvSpPr>
        <p:spPr>
          <a:xfrm>
            <a:off x="928468" y="1294228"/>
            <a:ext cx="10789920" cy="5739617"/>
          </a:xfrm>
        </p:spPr>
        <p:txBody>
          <a:bodyPr>
            <a:normAutofit/>
          </a:bodyPr>
          <a:lstStyle/>
          <a:p>
            <a:pPr>
              <a:lnSpc>
                <a:spcPct val="90000"/>
              </a:lnSpc>
            </a:pPr>
            <a:r>
              <a:rPr lang="zh-TW" altLang="en-US" dirty="0" smtClean="0">
                <a:solidFill>
                  <a:schemeClr val="accent2"/>
                </a:solidFill>
                <a:ea typeface="標楷體" panose="03000509000000000000" pitchFamily="65" charset="-120"/>
              </a:rPr>
              <a:t>核廢料不是無解但需要時間解決</a:t>
            </a:r>
          </a:p>
          <a:p>
            <a:pPr lvl="1">
              <a:lnSpc>
                <a:spcPct val="90000"/>
              </a:lnSpc>
            </a:pPr>
            <a:r>
              <a:rPr lang="zh-TW" altLang="en-US" dirty="0">
                <a:ea typeface="標楷體" panose="03000509000000000000" pitchFamily="65" charset="-120"/>
              </a:rPr>
              <a:t>技術層面的問題可解，非技術層面的問題需要時間</a:t>
            </a:r>
            <a:r>
              <a:rPr lang="zh-TW" altLang="en-US" dirty="0" smtClean="0">
                <a:ea typeface="標楷體" panose="03000509000000000000" pitchFamily="65" charset="-120"/>
              </a:rPr>
              <a:t>溝通。</a:t>
            </a:r>
            <a:endParaRPr lang="zh-TW" altLang="en-US" dirty="0">
              <a:ea typeface="標楷體" panose="03000509000000000000" pitchFamily="65" charset="-120"/>
            </a:endParaRPr>
          </a:p>
          <a:p>
            <a:pPr lvl="1">
              <a:lnSpc>
                <a:spcPct val="90000"/>
              </a:lnSpc>
            </a:pPr>
            <a:r>
              <a:rPr lang="zh-TW" altLang="en-US" dirty="0">
                <a:ea typeface="標楷體" panose="03000509000000000000" pitchFamily="65" charset="-120"/>
              </a:rPr>
              <a:t>台電的低階、高階核廢料尚無貯存困難。最終處置</a:t>
            </a:r>
            <a:r>
              <a:rPr lang="zh-TW" altLang="en-US" dirty="0" smtClean="0">
                <a:ea typeface="標楷體" panose="03000509000000000000" pitchFamily="65" charset="-120"/>
              </a:rPr>
              <a:t>方面則因政治因素暫時停擺。</a:t>
            </a:r>
            <a:endParaRPr lang="en-US" altLang="zh-TW" dirty="0" smtClean="0">
              <a:ea typeface="標楷體" panose="03000509000000000000" pitchFamily="65" charset="-120"/>
            </a:endParaRPr>
          </a:p>
          <a:p>
            <a:pPr lvl="1"/>
            <a:r>
              <a:rPr lang="zh-TW" altLang="en-US" dirty="0">
                <a:ea typeface="標楷體" panose="03000509000000000000" pitchFamily="65" charset="-120"/>
              </a:rPr>
              <a:t>核廢料最終處置場從場址選擇到施工運轉，低強度大約需要</a:t>
            </a:r>
            <a:r>
              <a:rPr lang="en-US" altLang="zh-TW" dirty="0">
                <a:ea typeface="標楷體" panose="03000509000000000000" pitchFamily="65" charset="-120"/>
              </a:rPr>
              <a:t>5~8</a:t>
            </a:r>
            <a:r>
              <a:rPr lang="zh-TW" altLang="en-US" dirty="0">
                <a:ea typeface="標楷體" panose="03000509000000000000" pitchFamily="65" charset="-120"/>
              </a:rPr>
              <a:t>年，高階則需長達</a:t>
            </a:r>
            <a:r>
              <a:rPr lang="en-US" altLang="zh-TW" dirty="0">
                <a:ea typeface="標楷體" panose="03000509000000000000" pitchFamily="65" charset="-120"/>
              </a:rPr>
              <a:t>40</a:t>
            </a:r>
            <a:r>
              <a:rPr lang="zh-TW" altLang="en-US" dirty="0">
                <a:ea typeface="標楷體" panose="03000509000000000000" pitchFamily="65" charset="-120"/>
              </a:rPr>
              <a:t>幾年，無論時間長短，只要政府能維持政策的延續性讓選址工作和技術研發能持續，即使許多國家也同樣面臨鄰避效應的困難，總是可以解決</a:t>
            </a:r>
            <a:r>
              <a:rPr lang="zh-TW" altLang="en-US" dirty="0" smtClean="0">
                <a:ea typeface="標楷體" panose="03000509000000000000" pitchFamily="65" charset="-120"/>
              </a:rPr>
              <a:t>的。</a:t>
            </a:r>
            <a:endParaRPr lang="zh-TW" altLang="en-US" dirty="0">
              <a:ea typeface="標楷體" panose="03000509000000000000" pitchFamily="65" charset="-120"/>
            </a:endParaRPr>
          </a:p>
          <a:p>
            <a:r>
              <a:rPr lang="zh-TW" altLang="en-US" dirty="0">
                <a:solidFill>
                  <a:schemeClr val="accent2"/>
                </a:solidFill>
                <a:ea typeface="標楷體" panose="03000509000000000000" pitchFamily="65" charset="-120"/>
              </a:rPr>
              <a:t>核</a:t>
            </a:r>
            <a:r>
              <a:rPr lang="zh-TW" altLang="en-US" dirty="0" smtClean="0">
                <a:solidFill>
                  <a:schemeClr val="accent2"/>
                </a:solidFill>
                <a:ea typeface="標楷體" panose="03000509000000000000" pitchFamily="65" charset="-120"/>
              </a:rPr>
              <a:t>廢料已是既存</a:t>
            </a:r>
            <a:r>
              <a:rPr lang="zh-TW" altLang="en-US" dirty="0">
                <a:solidFill>
                  <a:schemeClr val="accent2"/>
                </a:solidFill>
                <a:ea typeface="標楷體" panose="03000509000000000000" pitchFamily="65" charset="-120"/>
              </a:rPr>
              <a:t>事實</a:t>
            </a:r>
            <a:r>
              <a:rPr lang="zh-TW" altLang="en-US" dirty="0" smtClean="0">
                <a:solidFill>
                  <a:schemeClr val="accent2"/>
                </a:solidFill>
                <a:ea typeface="標楷體" panose="03000509000000000000" pitchFamily="65" charset="-120"/>
              </a:rPr>
              <a:t>應</a:t>
            </a:r>
            <a:r>
              <a:rPr lang="zh-TW" altLang="en-US" dirty="0">
                <a:solidFill>
                  <a:schemeClr val="accent2"/>
                </a:solidFill>
                <a:ea typeface="標楷體" panose="03000509000000000000" pitchFamily="65" charset="-120"/>
              </a:rPr>
              <a:t>更積極</a:t>
            </a:r>
            <a:r>
              <a:rPr lang="zh-TW" altLang="en-US" dirty="0" smtClean="0">
                <a:solidFill>
                  <a:schemeClr val="accent2"/>
                </a:solidFill>
                <a:ea typeface="標楷體" panose="03000509000000000000" pitchFamily="65" charset="-120"/>
              </a:rPr>
              <a:t>面對</a:t>
            </a:r>
            <a:endParaRPr lang="zh-TW" altLang="en-US" dirty="0">
              <a:solidFill>
                <a:schemeClr val="accent2"/>
              </a:solidFill>
              <a:latin typeface="標楷體" panose="03000509000000000000" pitchFamily="65" charset="-120"/>
              <a:ea typeface="標楷體" panose="03000509000000000000" pitchFamily="65" charset="-120"/>
            </a:endParaRPr>
          </a:p>
          <a:p>
            <a:pPr lvl="1"/>
            <a:r>
              <a:rPr lang="zh-TW" altLang="en-US" dirty="0" smtClean="0">
                <a:ea typeface="標楷體" panose="03000509000000000000" pitchFamily="65" charset="-120"/>
              </a:rPr>
              <a:t>核</a:t>
            </a:r>
            <a:r>
              <a:rPr lang="zh-TW" altLang="en-US" dirty="0">
                <a:ea typeface="標楷體" panose="03000509000000000000" pitchFamily="65" charset="-120"/>
              </a:rPr>
              <a:t>一、二、</a:t>
            </a:r>
            <a:r>
              <a:rPr lang="zh-TW" altLang="en-US" dirty="0" smtClean="0">
                <a:ea typeface="標楷體" panose="03000509000000000000" pitchFamily="65" charset="-120"/>
              </a:rPr>
              <a:t>三對過去三十年的電力穩定和經濟發展有肯定</a:t>
            </a:r>
            <a:r>
              <a:rPr lang="zh-TW" altLang="en-US" dirty="0">
                <a:ea typeface="標楷體" panose="03000509000000000000" pitchFamily="65" charset="-120"/>
              </a:rPr>
              <a:t>的貢獻</a:t>
            </a:r>
            <a:r>
              <a:rPr lang="zh-TW" altLang="en-US" dirty="0" smtClean="0">
                <a:ea typeface="標楷體" panose="03000509000000000000" pitchFamily="65" charset="-120"/>
              </a:rPr>
              <a:t>。而產生的核廢料已是既存的事實，最終處置的推動無關延役與否或核四是否重啟</a:t>
            </a:r>
            <a:r>
              <a:rPr lang="zh-TW" altLang="en-US" dirty="0" smtClean="0">
                <a:latin typeface="新細明體" panose="02020500000000000000" pitchFamily="18" charset="-120"/>
                <a:ea typeface="新細明體" panose="02020500000000000000" pitchFamily="18" charset="-120"/>
              </a:rPr>
              <a:t>，</a:t>
            </a:r>
            <a:r>
              <a:rPr lang="zh-TW" altLang="en-US" dirty="0" smtClean="0">
                <a:ea typeface="標楷體" panose="03000509000000000000" pitchFamily="65" charset="-120"/>
              </a:rPr>
              <a:t>應</a:t>
            </a:r>
            <a:r>
              <a:rPr lang="zh-TW" altLang="en-US" dirty="0">
                <a:ea typeface="標楷體" panose="03000509000000000000" pitchFamily="65" charset="-120"/>
              </a:rPr>
              <a:t>積極面對</a:t>
            </a:r>
            <a:r>
              <a:rPr lang="zh-TW" altLang="en-US" dirty="0" smtClean="0">
                <a:ea typeface="標楷體" panose="03000509000000000000" pitchFamily="65" charset="-120"/>
              </a:rPr>
              <a:t>。</a:t>
            </a:r>
            <a:endParaRPr lang="zh-TW" altLang="en-US" dirty="0">
              <a:ea typeface="標楷體" panose="03000509000000000000" pitchFamily="65" charset="-120"/>
            </a:endParaRPr>
          </a:p>
        </p:txBody>
      </p:sp>
      <p:sp>
        <p:nvSpPr>
          <p:cNvPr id="4" name="投影片編號版面配置區 4"/>
          <p:cNvSpPr>
            <a:spLocks noGrp="1"/>
          </p:cNvSpPr>
          <p:nvPr>
            <p:ph type="sldNum" sz="quarter" idx="12"/>
          </p:nvPr>
        </p:nvSpPr>
        <p:spPr>
          <a:xfrm>
            <a:off x="9405258" y="6355845"/>
            <a:ext cx="2743200" cy="365125"/>
          </a:xfrm>
        </p:spPr>
        <p:txBody>
          <a:bodyPr/>
          <a:lstStyle/>
          <a:p>
            <a:r>
              <a:rPr lang="en-US" altLang="zh-TW" sz="1600" dirty="0" smtClean="0"/>
              <a:t>62</a:t>
            </a:r>
            <a:endParaRPr lang="en-US" altLang="zh-TW" sz="1600" dirty="0"/>
          </a:p>
        </p:txBody>
      </p:sp>
    </p:spTree>
    <p:extLst>
      <p:ext uri="{BB962C8B-B14F-4D97-AF65-F5344CB8AC3E}">
        <p14:creationId xmlns:p14="http://schemas.microsoft.com/office/powerpoint/2010/main" val="3862984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BD2727F3-9B47-4B4F-821B-088B6ECAFA84}" type="slidenum">
              <a:rPr lang="en-US" altLang="zh-TW"/>
              <a:pPr/>
              <a:t>64</a:t>
            </a:fld>
            <a:endParaRPr lang="en-US" altLang="zh-TW"/>
          </a:p>
        </p:txBody>
      </p:sp>
      <p:sp>
        <p:nvSpPr>
          <p:cNvPr id="35842" name="標題 1"/>
          <p:cNvSpPr>
            <a:spLocks noGrp="1"/>
          </p:cNvSpPr>
          <p:nvPr>
            <p:ph type="title"/>
          </p:nvPr>
        </p:nvSpPr>
        <p:spPr>
          <a:xfrm>
            <a:off x="685800" y="506440"/>
            <a:ext cx="10779369" cy="1307958"/>
          </a:xfrm>
        </p:spPr>
        <p:txBody>
          <a:bodyPr/>
          <a:lstStyle/>
          <a:p>
            <a:r>
              <a:rPr lang="zh-TW" altLang="en-US" sz="3600" dirty="0">
                <a:solidFill>
                  <a:srgbClr val="2D2D8A"/>
                </a:solidFill>
                <a:latin typeface="標楷體" panose="03000509000000000000" pitchFamily="65" charset="-120"/>
                <a:ea typeface="標楷體" panose="03000509000000000000" pitchFamily="65" charset="-120"/>
              </a:rPr>
              <a:t>英國面對能源的挑戰－核能白皮書</a:t>
            </a:r>
          </a:p>
        </p:txBody>
      </p:sp>
      <p:sp>
        <p:nvSpPr>
          <p:cNvPr id="43010" name="內容版面配置區 2"/>
          <p:cNvSpPr>
            <a:spLocks noGrp="1"/>
          </p:cNvSpPr>
          <p:nvPr>
            <p:ph idx="1"/>
          </p:nvPr>
        </p:nvSpPr>
        <p:spPr>
          <a:xfrm>
            <a:off x="1083213" y="1664335"/>
            <a:ext cx="8365588" cy="5010150"/>
          </a:xfrm>
        </p:spPr>
        <p:txBody>
          <a:bodyPr>
            <a:normAutofit fontScale="85000" lnSpcReduction="20000"/>
          </a:bodyPr>
          <a:lstStyle/>
          <a:p>
            <a:pPr>
              <a:lnSpc>
                <a:spcPct val="150000"/>
              </a:lnSpc>
            </a:pPr>
            <a:r>
              <a:rPr lang="zh-TW" altLang="en-US" sz="2400" dirty="0"/>
              <a:t>英國</a:t>
            </a:r>
            <a:r>
              <a:rPr lang="zh-TW" altLang="en-US" sz="2400" dirty="0">
                <a:solidFill>
                  <a:srgbClr val="FF0000"/>
                </a:solidFill>
              </a:rPr>
              <a:t>現有</a:t>
            </a:r>
            <a:r>
              <a:rPr lang="en-US" altLang="zh-TW" sz="2400" dirty="0">
                <a:solidFill>
                  <a:srgbClr val="FF0000"/>
                </a:solidFill>
              </a:rPr>
              <a:t>16</a:t>
            </a:r>
            <a:r>
              <a:rPr lang="zh-TW" altLang="zh-TW" sz="2400" dirty="0">
                <a:solidFill>
                  <a:srgbClr val="FF0000"/>
                </a:solidFill>
              </a:rPr>
              <a:t>部</a:t>
            </a:r>
            <a:r>
              <a:rPr lang="zh-TW" altLang="en-US" sz="2400" dirty="0">
                <a:solidFill>
                  <a:srgbClr val="FF0000"/>
                </a:solidFill>
              </a:rPr>
              <a:t>核電</a:t>
            </a:r>
            <a:r>
              <a:rPr lang="zh-TW" altLang="zh-TW" sz="2400" dirty="0">
                <a:solidFill>
                  <a:srgbClr val="FF0000"/>
                </a:solidFill>
              </a:rPr>
              <a:t>機組</a:t>
            </a:r>
            <a:r>
              <a:rPr lang="zh-TW" altLang="en-US" sz="2400" dirty="0">
                <a:solidFill>
                  <a:srgbClr val="FF0000"/>
                </a:solidFill>
              </a:rPr>
              <a:t>，可提供約</a:t>
            </a:r>
            <a:r>
              <a:rPr lang="en-US" altLang="zh-TW" sz="2400" dirty="0">
                <a:solidFill>
                  <a:srgbClr val="FF0000"/>
                </a:solidFill>
              </a:rPr>
              <a:t>19%</a:t>
            </a:r>
            <a:r>
              <a:rPr lang="zh-TW" altLang="en-US" sz="2400" dirty="0">
                <a:solidFill>
                  <a:srgbClr val="FF0000"/>
                </a:solidFill>
              </a:rPr>
              <a:t>的電力</a:t>
            </a:r>
            <a:r>
              <a:rPr lang="zh-TW" altLang="zh-TW" sz="2400" dirty="0"/>
              <a:t>。</a:t>
            </a:r>
            <a:r>
              <a:rPr lang="zh-TW" altLang="en-US" sz="2400" dirty="0"/>
              <a:t>除了一部</a:t>
            </a:r>
            <a:r>
              <a:rPr lang="en-US" altLang="zh-TW" sz="2400" dirty="0"/>
              <a:t>1995</a:t>
            </a:r>
            <a:r>
              <a:rPr lang="zh-TW" altLang="en-US" sz="2400" dirty="0"/>
              <a:t>年運轉的壓水式</a:t>
            </a:r>
            <a:r>
              <a:rPr lang="en-US" altLang="zh-TW" sz="2400" dirty="0"/>
              <a:t>(PWR)</a:t>
            </a:r>
            <a:r>
              <a:rPr lang="zh-TW" altLang="en-US" sz="2400" dirty="0"/>
              <a:t>機組外，其餘</a:t>
            </a:r>
            <a:r>
              <a:rPr lang="en-US" altLang="zh-TW" sz="2400" dirty="0">
                <a:solidFill>
                  <a:srgbClr val="FF0000"/>
                </a:solidFill>
              </a:rPr>
              <a:t>15</a:t>
            </a:r>
            <a:r>
              <a:rPr lang="zh-TW" altLang="en-US" sz="2400" dirty="0">
                <a:solidFill>
                  <a:srgbClr val="FF0000"/>
                </a:solidFill>
              </a:rPr>
              <a:t>部機組將於</a:t>
            </a:r>
            <a:r>
              <a:rPr lang="en-US" altLang="zh-TW" sz="2400" dirty="0">
                <a:solidFill>
                  <a:srgbClr val="FF0000"/>
                </a:solidFill>
              </a:rPr>
              <a:t>2023</a:t>
            </a:r>
            <a:r>
              <a:rPr lang="zh-TW" altLang="en-US" sz="2400" dirty="0">
                <a:solidFill>
                  <a:srgbClr val="FF0000"/>
                </a:solidFill>
              </a:rPr>
              <a:t>年前停止運轉</a:t>
            </a:r>
            <a:r>
              <a:rPr lang="zh-TW" altLang="en-US" sz="2400" dirty="0"/>
              <a:t>。</a:t>
            </a:r>
            <a:endParaRPr lang="en-US" altLang="zh-TW" sz="2400" dirty="0"/>
          </a:p>
          <a:p>
            <a:pPr>
              <a:lnSpc>
                <a:spcPct val="150000"/>
              </a:lnSpc>
            </a:pPr>
            <a:r>
              <a:rPr lang="zh-TW" altLang="en-US" sz="2400" dirty="0"/>
              <a:t>為了因應未來能源供應的挑戰， 英國於</a:t>
            </a:r>
            <a:r>
              <a:rPr lang="en-US" altLang="zh-TW" sz="2400" dirty="0"/>
              <a:t>2006</a:t>
            </a:r>
            <a:r>
              <a:rPr lang="zh-TW" altLang="zh-TW" sz="2400" dirty="0"/>
              <a:t>年</a:t>
            </a:r>
            <a:r>
              <a:rPr lang="zh-TW" altLang="en-US" sz="2400" dirty="0"/>
              <a:t>展</a:t>
            </a:r>
            <a:r>
              <a:rPr lang="zh-TW" altLang="zh-TW" sz="2400" dirty="0"/>
              <a:t>開能源政策評估</a:t>
            </a:r>
            <a:r>
              <a:rPr lang="zh-TW" altLang="zh-TW" sz="2400" dirty="0" smtClean="0"/>
              <a:t>，</a:t>
            </a:r>
            <a:r>
              <a:rPr lang="zh-TW" altLang="en-US" sz="2400" dirty="0" smtClean="0"/>
              <a:t>同時進行全國性的公民諮議程序。</a:t>
            </a:r>
            <a:r>
              <a:rPr lang="en-US" altLang="zh-TW" sz="2400" dirty="0" smtClean="0"/>
              <a:t>2008</a:t>
            </a:r>
            <a:r>
              <a:rPr lang="zh-TW" altLang="en-US" sz="2400" dirty="0"/>
              <a:t>年</a:t>
            </a:r>
            <a:r>
              <a:rPr lang="en-US" altLang="zh-TW" sz="2400" dirty="0"/>
              <a:t>1</a:t>
            </a:r>
            <a:r>
              <a:rPr lang="zh-TW" altLang="en-US" sz="2400" dirty="0"/>
              <a:t>月商業、企業與管制改革部</a:t>
            </a:r>
            <a:r>
              <a:rPr lang="en-US" altLang="zh-TW" sz="2400" dirty="0"/>
              <a:t>(Department for Business, Enterprise and Regulatory Reform, BERR</a:t>
            </a:r>
            <a:r>
              <a:rPr lang="zh-TW" altLang="en-US" sz="2400" dirty="0"/>
              <a:t>）公布面對能源的挑戰－核能政策白皮書。</a:t>
            </a:r>
            <a:endParaRPr lang="en-US" altLang="zh-TW" sz="2400" dirty="0"/>
          </a:p>
          <a:p>
            <a:pPr>
              <a:lnSpc>
                <a:spcPct val="150000"/>
              </a:lnSpc>
            </a:pPr>
            <a:r>
              <a:rPr lang="zh-TW" altLang="en-US" sz="2400" dirty="0"/>
              <a:t>有關</a:t>
            </a:r>
            <a:r>
              <a:rPr lang="zh-TW" altLang="zh-TW" sz="2400" b="1" dirty="0">
                <a:solidFill>
                  <a:srgbClr val="FF0000"/>
                </a:solidFill>
              </a:rPr>
              <a:t>地質處置場</a:t>
            </a:r>
            <a:r>
              <a:rPr lang="zh-TW" altLang="en-US" sz="2400" b="1" dirty="0">
                <a:solidFill>
                  <a:srgbClr val="FF0000"/>
                </a:solidFill>
              </a:rPr>
              <a:t>未完工</a:t>
            </a:r>
            <a:r>
              <a:rPr lang="zh-TW" altLang="zh-TW" sz="2400" b="1" dirty="0">
                <a:solidFill>
                  <a:srgbClr val="FF0000"/>
                </a:solidFill>
              </a:rPr>
              <a:t>前，是否許</a:t>
            </a:r>
            <a:r>
              <a:rPr lang="zh-TW" altLang="en-US" sz="2400" b="1" dirty="0">
                <a:solidFill>
                  <a:srgbClr val="FF0000"/>
                </a:solidFill>
              </a:rPr>
              <a:t>可</a:t>
            </a:r>
            <a:r>
              <a:rPr lang="zh-TW" altLang="zh-TW" sz="2400" b="1" dirty="0">
                <a:solidFill>
                  <a:srgbClr val="FF0000"/>
                </a:solidFill>
              </a:rPr>
              <a:t>新建核電廠</a:t>
            </a:r>
            <a:r>
              <a:rPr lang="zh-TW" altLang="en-US" sz="2400" dirty="0"/>
              <a:t>的爭點</a:t>
            </a:r>
            <a:r>
              <a:rPr lang="zh-TW" altLang="zh-TW" sz="2400" dirty="0"/>
              <a:t>，</a:t>
            </a:r>
            <a:r>
              <a:rPr lang="zh-TW" altLang="en-US" sz="2400" dirty="0">
                <a:solidFill>
                  <a:srgbClr val="FF0000"/>
                </a:solidFill>
              </a:rPr>
              <a:t>核廢料管理公民諮議</a:t>
            </a:r>
            <a:r>
              <a:rPr lang="zh-TW" altLang="en-US" sz="2400" dirty="0"/>
              <a:t>獲得如下結論</a:t>
            </a:r>
            <a:r>
              <a:rPr lang="en-US" altLang="zh-TW" sz="2400" dirty="0"/>
              <a:t>:</a:t>
            </a:r>
          </a:p>
          <a:p>
            <a:pPr lvl="1">
              <a:lnSpc>
                <a:spcPct val="150000"/>
              </a:lnSpc>
            </a:pPr>
            <a:r>
              <a:rPr lang="zh-TW" altLang="en-US" sz="2400" dirty="0"/>
              <a:t>鑑於</a:t>
            </a:r>
            <a:r>
              <a:rPr lang="zh-TW" altLang="zh-TW" sz="2400" dirty="0"/>
              <a:t>核電</a:t>
            </a:r>
            <a:r>
              <a:rPr lang="zh-TW" altLang="en-US" sz="2400" dirty="0"/>
              <a:t>對</a:t>
            </a:r>
            <a:r>
              <a:rPr lang="zh-TW" altLang="zh-TW" sz="2400" dirty="0"/>
              <a:t>未來</a:t>
            </a:r>
            <a:r>
              <a:rPr lang="en-US" altLang="zh-TW" sz="2400" dirty="0"/>
              <a:t>20</a:t>
            </a:r>
            <a:r>
              <a:rPr lang="zh-TW" altLang="zh-TW" sz="2400" dirty="0"/>
              <a:t>年英國電力供應</a:t>
            </a:r>
            <a:r>
              <a:rPr lang="zh-TW" altLang="en-US" sz="2400" dirty="0"/>
              <a:t>鏈</a:t>
            </a:r>
            <a:r>
              <a:rPr lang="zh-TW" altLang="zh-TW" sz="2400" dirty="0"/>
              <a:t>中，</a:t>
            </a:r>
            <a:r>
              <a:rPr lang="zh-TW" altLang="en-US" sz="2400" dirty="0">
                <a:solidFill>
                  <a:srgbClr val="FF0000"/>
                </a:solidFill>
              </a:rPr>
              <a:t>在能源安全方面可提供穩定電力</a:t>
            </a:r>
            <a:r>
              <a:rPr lang="zh-TW" altLang="en-US" sz="2400" dirty="0"/>
              <a:t>；</a:t>
            </a:r>
            <a:r>
              <a:rPr lang="zh-TW" altLang="en-US" sz="2400" dirty="0">
                <a:solidFill>
                  <a:srgbClr val="FF0000"/>
                </a:solidFill>
              </a:rPr>
              <a:t>在</a:t>
            </a:r>
            <a:r>
              <a:rPr lang="zh-TW" altLang="zh-TW" sz="2400" dirty="0">
                <a:solidFill>
                  <a:srgbClr val="FF0000"/>
                </a:solidFill>
              </a:rPr>
              <a:t>減緩氣候變遷減少二氧化碳排放</a:t>
            </a:r>
            <a:r>
              <a:rPr lang="zh-TW" altLang="en-US" sz="2400" dirty="0">
                <a:solidFill>
                  <a:srgbClr val="FF0000"/>
                </a:solidFill>
              </a:rPr>
              <a:t>亦有重大</a:t>
            </a:r>
            <a:r>
              <a:rPr lang="zh-TW" altLang="zh-TW" sz="2400" dirty="0">
                <a:solidFill>
                  <a:srgbClr val="FF0000"/>
                </a:solidFill>
              </a:rPr>
              <a:t>貢獻</a:t>
            </a:r>
            <a:r>
              <a:rPr lang="zh-TW" altLang="en-US" sz="2400" dirty="0"/>
              <a:t>；英國政府</a:t>
            </a:r>
            <a:r>
              <a:rPr lang="zh-TW" altLang="zh-TW" sz="2400" dirty="0"/>
              <a:t>決定</a:t>
            </a:r>
            <a:r>
              <a:rPr lang="zh-TW" altLang="en-US" sz="2400" dirty="0"/>
              <a:t>將</a:t>
            </a:r>
            <a:r>
              <a:rPr lang="zh-TW" altLang="zh-TW" sz="2400" dirty="0"/>
              <a:t>核能</a:t>
            </a:r>
            <a:r>
              <a:rPr lang="zh-TW" altLang="en-US" sz="2400" dirty="0"/>
              <a:t>納入未來</a:t>
            </a:r>
            <a:r>
              <a:rPr lang="zh-TW" altLang="zh-TW" sz="2400" dirty="0"/>
              <a:t>能源</a:t>
            </a:r>
            <a:r>
              <a:rPr lang="zh-TW" altLang="en-US" sz="2400" dirty="0"/>
              <a:t>供應</a:t>
            </a:r>
            <a:r>
              <a:rPr lang="zh-TW" altLang="zh-TW" sz="2400" dirty="0"/>
              <a:t>的選項。</a:t>
            </a:r>
            <a:endParaRPr lang="zh-TW" altLang="en-US" sz="2400" dirty="0"/>
          </a:p>
        </p:txBody>
      </p:sp>
      <p:pic>
        <p:nvPicPr>
          <p:cNvPr id="43012" name="Picture 2" descr="C:\Users\shoa\AppData\Local\Microsoft\Windows\Temporary Internet Files\Content.Outlook\SUY05T3P\Energy-WP.jpg"/>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9654175" y="2019152"/>
            <a:ext cx="2027237" cy="2403475"/>
          </a:xfrm>
        </p:spPr>
      </p:pic>
    </p:spTree>
    <p:extLst>
      <p:ext uri="{BB962C8B-B14F-4D97-AF65-F5344CB8AC3E}">
        <p14:creationId xmlns:p14="http://schemas.microsoft.com/office/powerpoint/2010/main" val="2539507907"/>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5"/>
          <p:cNvSpPr>
            <a:spLocks noGrp="1"/>
          </p:cNvSpPr>
          <p:nvPr>
            <p:ph type="sldNum" sz="quarter" idx="12"/>
          </p:nvPr>
        </p:nvSpPr>
        <p:spPr/>
        <p:txBody>
          <a:bodyPr/>
          <a:lstStyle/>
          <a:p>
            <a:pPr>
              <a:defRPr/>
            </a:pPr>
            <a:fld id="{0A857655-98B5-4857-AE4A-EE18AB47AD6E}" type="slidenum">
              <a:rPr lang="zh-TW" altLang="en-US"/>
              <a:pPr>
                <a:defRPr/>
              </a:pPr>
              <a:t>65</a:t>
            </a:fld>
            <a:endParaRPr lang="en-US" altLang="zh-TW"/>
          </a:p>
        </p:txBody>
      </p:sp>
      <p:sp>
        <p:nvSpPr>
          <p:cNvPr id="16387" name="標題 1"/>
          <p:cNvSpPr>
            <a:spLocks noGrp="1"/>
          </p:cNvSpPr>
          <p:nvPr>
            <p:ph type="title"/>
          </p:nvPr>
        </p:nvSpPr>
        <p:spPr>
          <a:xfrm>
            <a:off x="2075769" y="606203"/>
            <a:ext cx="8715375" cy="1143000"/>
          </a:xfrm>
        </p:spPr>
        <p:txBody>
          <a:bodyPr>
            <a:normAutofit fontScale="90000"/>
          </a:bodyPr>
          <a:lstStyle/>
          <a:p>
            <a:pPr eaLnBrk="1" hangingPunct="1"/>
            <a:r>
              <a:rPr lang="en-US" altLang="zh-TW" dirty="0">
                <a:solidFill>
                  <a:schemeClr val="hlink"/>
                </a:solidFill>
              </a:rPr>
              <a:t>Risk</a:t>
            </a:r>
            <a:r>
              <a:rPr lang="zh-TW" altLang="en-US" dirty="0">
                <a:solidFill>
                  <a:schemeClr val="hlink"/>
                </a:solidFill>
              </a:rPr>
              <a:t>：</a:t>
            </a:r>
            <a:r>
              <a:rPr lang="en-US" altLang="zh-TW" dirty="0">
                <a:solidFill>
                  <a:schemeClr val="hlink"/>
                </a:solidFill>
              </a:rPr>
              <a:t>the Science and Politics of Fear </a:t>
            </a:r>
            <a:r>
              <a:rPr lang="en-US" altLang="zh-TW" b="1" dirty="0" smtClean="0">
                <a:solidFill>
                  <a:schemeClr val="hlink"/>
                </a:solidFill>
                <a:latin typeface="Calibri" pitchFamily="34" charset="0"/>
                <a:ea typeface="新細明體" pitchFamily="18" charset="-120"/>
              </a:rPr>
              <a:t>《</a:t>
            </a:r>
            <a:r>
              <a:rPr lang="zh-TW" altLang="en-US" dirty="0">
                <a:solidFill>
                  <a:schemeClr val="hlink"/>
                </a:solidFill>
              </a:rPr>
              <a:t>販賣恐懼</a:t>
            </a:r>
            <a:r>
              <a:rPr lang="en-US" altLang="zh-TW" dirty="0">
                <a:solidFill>
                  <a:schemeClr val="hlink"/>
                </a:solidFill>
              </a:rPr>
              <a:t>-</a:t>
            </a:r>
            <a:r>
              <a:rPr lang="zh-TW" altLang="en-US" dirty="0">
                <a:solidFill>
                  <a:schemeClr val="hlink"/>
                </a:solidFill>
              </a:rPr>
              <a:t>脫軌的風險判斷</a:t>
            </a:r>
            <a:r>
              <a:rPr lang="en-US" altLang="zh-TW" b="1" dirty="0" smtClean="0">
                <a:solidFill>
                  <a:schemeClr val="hlink"/>
                </a:solidFill>
                <a:latin typeface="Calibri" pitchFamily="34" charset="0"/>
                <a:ea typeface="新細明體" pitchFamily="18" charset="-120"/>
              </a:rPr>
              <a:t>》</a:t>
            </a:r>
            <a:endParaRPr lang="zh-TW" altLang="en-US" dirty="0">
              <a:solidFill>
                <a:schemeClr val="hlink"/>
              </a:solidFill>
            </a:endParaRPr>
          </a:p>
        </p:txBody>
      </p:sp>
      <p:sp>
        <p:nvSpPr>
          <p:cNvPr id="16388" name="內容版面配置區 2"/>
          <p:cNvSpPr>
            <a:spLocks noGrp="1"/>
          </p:cNvSpPr>
          <p:nvPr>
            <p:ph idx="1"/>
          </p:nvPr>
        </p:nvSpPr>
        <p:spPr>
          <a:xfrm>
            <a:off x="870858" y="1789339"/>
            <a:ext cx="8109856" cy="3379796"/>
          </a:xfrm>
        </p:spPr>
        <p:txBody>
          <a:bodyPr/>
          <a:lstStyle/>
          <a:p>
            <a:pPr eaLnBrk="1" hangingPunct="1"/>
            <a:r>
              <a:rPr lang="zh-TW" altLang="en-US" sz="3000" dirty="0"/>
              <a:t>作者 </a:t>
            </a:r>
            <a:r>
              <a:rPr lang="en-US" altLang="zh-TW" sz="3000" dirty="0"/>
              <a:t>Dan Gardner</a:t>
            </a:r>
          </a:p>
          <a:p>
            <a:pPr eaLnBrk="1" hangingPunct="1"/>
            <a:r>
              <a:rPr lang="zh-TW" altLang="en-US" sz="3000" dirty="0"/>
              <a:t>我們心中的恐懼保護我們免於邪惡，但和其他的熱切情感的責任一樣，恐懼不應壓過理性，而是協助理性。</a:t>
            </a:r>
            <a:r>
              <a:rPr lang="en-US" altLang="zh-TW" sz="3000" dirty="0"/>
              <a:t>-- </a:t>
            </a:r>
            <a:r>
              <a:rPr lang="zh-TW" altLang="en-US" sz="3000" dirty="0"/>
              <a:t>山謬</a:t>
            </a:r>
            <a:r>
              <a:rPr lang="zh-TW" altLang="en-US" sz="1000" baseline="30000" dirty="0"/>
              <a:t>●</a:t>
            </a:r>
            <a:r>
              <a:rPr lang="zh-TW" altLang="en-US" sz="3000" dirty="0"/>
              <a:t>約翰生</a:t>
            </a:r>
            <a:r>
              <a:rPr lang="en-US" altLang="zh-TW" sz="3000" dirty="0"/>
              <a:t>(Samuel Johnson)</a:t>
            </a:r>
          </a:p>
          <a:p>
            <a:pPr eaLnBrk="1" hangingPunct="1"/>
            <a:r>
              <a:rPr lang="zh-TW" altLang="en-US" sz="3000" dirty="0"/>
              <a:t>我最大的恐懼即為恐懼</a:t>
            </a:r>
            <a:r>
              <a:rPr lang="en-US" altLang="zh-TW" sz="3000" dirty="0"/>
              <a:t>--</a:t>
            </a:r>
            <a:r>
              <a:rPr lang="zh-TW" altLang="en-US" sz="3000" dirty="0"/>
              <a:t>蒙田</a:t>
            </a:r>
            <a:r>
              <a:rPr lang="en-US" altLang="zh-TW" sz="3000" dirty="0"/>
              <a:t>(16</a:t>
            </a:r>
            <a:r>
              <a:rPr lang="zh-TW" altLang="en-US" sz="3000" dirty="0"/>
              <a:t>世紀法國哲學家</a:t>
            </a:r>
            <a:r>
              <a:rPr lang="en-US" altLang="zh-TW" sz="3000" dirty="0"/>
              <a:t>)</a:t>
            </a:r>
            <a:endParaRPr lang="zh-TW" altLang="en-US" sz="3000" dirty="0"/>
          </a:p>
        </p:txBody>
      </p:sp>
      <p:grpSp>
        <p:nvGrpSpPr>
          <p:cNvPr id="2" name="群組 4"/>
          <p:cNvGrpSpPr/>
          <p:nvPr/>
        </p:nvGrpSpPr>
        <p:grpSpPr>
          <a:xfrm>
            <a:off x="962682" y="5446930"/>
            <a:ext cx="785818" cy="398273"/>
            <a:chOff x="6266847" y="2712930"/>
            <a:chExt cx="340459" cy="398273"/>
          </a:xfrm>
          <a:solidFill>
            <a:srgbClr val="00B0F0"/>
          </a:solidFill>
        </p:grpSpPr>
        <p:sp>
          <p:nvSpPr>
            <p:cNvPr id="5" name="向右箭號 4"/>
            <p:cNvSpPr/>
            <p:nvPr/>
          </p:nvSpPr>
          <p:spPr>
            <a:xfrm>
              <a:off x="6266847" y="2712930"/>
              <a:ext cx="340459" cy="39827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 name="向右箭號 4"/>
            <p:cNvSpPr/>
            <p:nvPr/>
          </p:nvSpPr>
          <p:spPr>
            <a:xfrm>
              <a:off x="6266847" y="2792585"/>
              <a:ext cx="238321" cy="238963"/>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622300">
                <a:lnSpc>
                  <a:spcPct val="90000"/>
                </a:lnSpc>
                <a:spcAft>
                  <a:spcPct val="35000"/>
                </a:spcAft>
                <a:defRPr/>
              </a:pPr>
              <a:endParaRPr lang="zh-TW" altLang="en-US" sz="1400">
                <a:solidFill>
                  <a:srgbClr val="FF0000"/>
                </a:solidFill>
              </a:endParaRPr>
            </a:p>
          </p:txBody>
        </p:sp>
      </p:grpSp>
      <p:sp>
        <p:nvSpPr>
          <p:cNvPr id="16390" name="標題 1"/>
          <p:cNvSpPr txBox="1">
            <a:spLocks/>
          </p:cNvSpPr>
          <p:nvPr/>
        </p:nvSpPr>
        <p:spPr bwMode="auto">
          <a:xfrm>
            <a:off x="1795550" y="5013334"/>
            <a:ext cx="7328913" cy="1355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marL="457200" indent="-457200" eaLnBrk="1" hangingPunct="1">
              <a:spcBef>
                <a:spcPct val="0"/>
              </a:spcBef>
            </a:pPr>
            <a:r>
              <a:rPr lang="zh-TW" altLang="en-US" b="1" dirty="0">
                <a:solidFill>
                  <a:schemeClr val="hlink"/>
                </a:solidFill>
                <a:latin typeface="微軟正黑體" pitchFamily="34" charset="-120"/>
                <a:ea typeface="微軟正黑體" pitchFamily="34" charset="-120"/>
              </a:rPr>
              <a:t>肯定恐懼是人類正面防禦的情感</a:t>
            </a:r>
            <a:r>
              <a:rPr lang="zh-TW" altLang="en-US" b="1" dirty="0" smtClean="0">
                <a:solidFill>
                  <a:schemeClr val="hlink"/>
                </a:solidFill>
                <a:latin typeface="微軟正黑體" pitchFamily="34" charset="-120"/>
                <a:ea typeface="微軟正黑體" pitchFamily="34" charset="-120"/>
              </a:rPr>
              <a:t>反應</a:t>
            </a:r>
            <a:endParaRPr lang="en-US" altLang="zh-TW" b="1" dirty="0" smtClean="0">
              <a:solidFill>
                <a:schemeClr val="hlink"/>
              </a:solidFill>
              <a:latin typeface="微軟正黑體" pitchFamily="34" charset="-120"/>
              <a:ea typeface="微軟正黑體" pitchFamily="34" charset="-120"/>
            </a:endParaRPr>
          </a:p>
          <a:p>
            <a:pPr marL="457200" indent="-457200" eaLnBrk="1" hangingPunct="1">
              <a:spcBef>
                <a:spcPct val="0"/>
              </a:spcBef>
            </a:pPr>
            <a:r>
              <a:rPr lang="zh-TW" altLang="en-US" b="1" dirty="0" smtClean="0">
                <a:solidFill>
                  <a:schemeClr val="hlink"/>
                </a:solidFill>
                <a:latin typeface="微軟正黑體" pitchFamily="34" charset="-120"/>
                <a:ea typeface="微軟正黑體" pitchFamily="34" charset="-120"/>
              </a:rPr>
              <a:t>強調</a:t>
            </a:r>
            <a:r>
              <a:rPr lang="zh-TW" altLang="en-US" b="1" dirty="0">
                <a:solidFill>
                  <a:schemeClr val="hlink"/>
                </a:solidFill>
                <a:latin typeface="微軟正黑體" pitchFamily="34" charset="-120"/>
                <a:ea typeface="微軟正黑體" pitchFamily="34" charset="-120"/>
              </a:rPr>
              <a:t>需要理性科學來克服恐懼</a:t>
            </a:r>
          </a:p>
        </p:txBody>
      </p:sp>
      <p:pic>
        <p:nvPicPr>
          <p:cNvPr id="16391" name="Picture 8"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3510" y="1732870"/>
            <a:ext cx="2730658" cy="382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05532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p:cNvSpPr>
            <a:spLocks noGrp="1"/>
          </p:cNvSpPr>
          <p:nvPr>
            <p:ph type="sldNum" sz="quarter" idx="12"/>
          </p:nvPr>
        </p:nvSpPr>
        <p:spPr/>
        <p:txBody>
          <a:bodyPr/>
          <a:lstStyle/>
          <a:p>
            <a:pPr>
              <a:defRPr/>
            </a:pPr>
            <a:fld id="{C9410EFB-290D-41CA-B1F9-18DD88539ACF}" type="slidenum">
              <a:rPr lang="zh-TW" altLang="en-US"/>
              <a:pPr>
                <a:defRPr/>
              </a:pPr>
              <a:t>66</a:t>
            </a:fld>
            <a:endParaRPr lang="en-US" altLang="zh-TW"/>
          </a:p>
        </p:txBody>
      </p:sp>
      <p:sp>
        <p:nvSpPr>
          <p:cNvPr id="18435" name="標題 1"/>
          <p:cNvSpPr>
            <a:spLocks noGrp="1"/>
          </p:cNvSpPr>
          <p:nvPr>
            <p:ph type="title" idx="4294967295"/>
          </p:nvPr>
        </p:nvSpPr>
        <p:spPr>
          <a:xfrm>
            <a:off x="1672999" y="606199"/>
            <a:ext cx="8715375" cy="1143000"/>
          </a:xfrm>
        </p:spPr>
        <p:txBody>
          <a:bodyPr>
            <a:normAutofit fontScale="90000"/>
          </a:bodyPr>
          <a:lstStyle/>
          <a:p>
            <a:pPr eaLnBrk="1" hangingPunct="1"/>
            <a:r>
              <a:rPr lang="en-US" altLang="zh-TW" dirty="0">
                <a:solidFill>
                  <a:schemeClr val="hlink"/>
                </a:solidFill>
                <a:latin typeface="微軟正黑體" pitchFamily="34" charset="-120"/>
                <a:ea typeface="微軟正黑體" pitchFamily="34" charset="-120"/>
              </a:rPr>
              <a:t>Thinking, Fast </a:t>
            </a:r>
            <a:r>
              <a:rPr lang="en-US" altLang="zh-TW" sz="2800" dirty="0">
                <a:solidFill>
                  <a:schemeClr val="hlink"/>
                </a:solidFill>
                <a:latin typeface="微軟正黑體" pitchFamily="34" charset="-120"/>
                <a:ea typeface="微軟正黑體" pitchFamily="34" charset="-120"/>
              </a:rPr>
              <a:t>and </a:t>
            </a:r>
            <a:r>
              <a:rPr lang="en-US" altLang="zh-TW" dirty="0">
                <a:solidFill>
                  <a:schemeClr val="hlink"/>
                </a:solidFill>
                <a:latin typeface="微軟正黑體" pitchFamily="34" charset="-120"/>
                <a:ea typeface="微軟正黑體" pitchFamily="34" charset="-120"/>
              </a:rPr>
              <a:t>Slow</a:t>
            </a:r>
            <a:br>
              <a:rPr lang="en-US" altLang="zh-TW" dirty="0">
                <a:solidFill>
                  <a:schemeClr val="hlink"/>
                </a:solidFill>
                <a:latin typeface="微軟正黑體" pitchFamily="34" charset="-120"/>
                <a:ea typeface="微軟正黑體" pitchFamily="34" charset="-120"/>
              </a:rPr>
            </a:br>
            <a:r>
              <a:rPr lang="en-US" altLang="zh-TW" b="1" dirty="0" smtClean="0">
                <a:solidFill>
                  <a:schemeClr val="hlink"/>
                </a:solidFill>
              </a:rPr>
              <a:t>《</a:t>
            </a:r>
            <a:r>
              <a:rPr lang="zh-TW" altLang="en-US" b="1" dirty="0" smtClean="0">
                <a:solidFill>
                  <a:schemeClr val="hlink"/>
                </a:solidFill>
              </a:rPr>
              <a:t>快思慢想</a:t>
            </a:r>
            <a:r>
              <a:rPr lang="en-US" altLang="zh-TW" b="1" dirty="0" smtClean="0">
                <a:solidFill>
                  <a:schemeClr val="hlink"/>
                </a:solidFill>
              </a:rPr>
              <a:t>》</a:t>
            </a:r>
            <a:endParaRPr lang="zh-TW" altLang="en-US" dirty="0">
              <a:solidFill>
                <a:schemeClr val="hlink"/>
              </a:solidFill>
              <a:latin typeface="微軟正黑體" pitchFamily="34" charset="-120"/>
              <a:ea typeface="微軟正黑體" pitchFamily="34" charset="-120"/>
            </a:endParaRPr>
          </a:p>
        </p:txBody>
      </p:sp>
      <p:sp>
        <p:nvSpPr>
          <p:cNvPr id="18436" name="內容版面配置區 2"/>
          <p:cNvSpPr>
            <a:spLocks noGrp="1"/>
          </p:cNvSpPr>
          <p:nvPr>
            <p:ph idx="4294967295"/>
          </p:nvPr>
        </p:nvSpPr>
        <p:spPr>
          <a:xfrm>
            <a:off x="903514" y="1855788"/>
            <a:ext cx="6491288" cy="3565298"/>
          </a:xfrm>
        </p:spPr>
        <p:txBody>
          <a:bodyPr/>
          <a:lstStyle/>
          <a:p>
            <a:pPr eaLnBrk="1" hangingPunct="1"/>
            <a:r>
              <a:rPr lang="zh-TW" altLang="en-US" sz="3000" dirty="0">
                <a:latin typeface="微軟正黑體" pitchFamily="34" charset="-120"/>
                <a:ea typeface="微軟正黑體" pitchFamily="34" charset="-120"/>
              </a:rPr>
              <a:t>作者 </a:t>
            </a:r>
            <a:r>
              <a:rPr lang="en-US" altLang="zh-TW" sz="3000" dirty="0" err="1">
                <a:latin typeface="微軟正黑體" pitchFamily="34" charset="-120"/>
                <a:ea typeface="微軟正黑體" pitchFamily="34" charset="-120"/>
              </a:rPr>
              <a:t>Danial</a:t>
            </a:r>
            <a:r>
              <a:rPr lang="en-US" altLang="zh-TW" sz="3000" dirty="0">
                <a:latin typeface="微軟正黑體" pitchFamily="34" charset="-120"/>
                <a:ea typeface="微軟正黑體" pitchFamily="34" charset="-120"/>
              </a:rPr>
              <a:t> </a:t>
            </a:r>
            <a:r>
              <a:rPr lang="en-US" altLang="zh-TW" sz="3000" dirty="0" err="1">
                <a:latin typeface="微軟正黑體" pitchFamily="34" charset="-120"/>
                <a:ea typeface="微軟正黑體" pitchFamily="34" charset="-120"/>
              </a:rPr>
              <a:t>Kahneman</a:t>
            </a:r>
            <a:r>
              <a:rPr lang="zh-TW" altLang="en-US" sz="3000" dirty="0">
                <a:latin typeface="微軟正黑體" pitchFamily="34" charset="-120"/>
                <a:ea typeface="微軟正黑體" pitchFamily="34" charset="-120"/>
              </a:rPr>
              <a:t>丹尼爾康納曼</a:t>
            </a:r>
            <a:r>
              <a:rPr lang="zh-TW" altLang="en-US" dirty="0" smtClean="0"/>
              <a:t>；</a:t>
            </a:r>
            <a:r>
              <a:rPr lang="en-US" altLang="zh-TW" sz="3000" dirty="0">
                <a:latin typeface="微軟正黑體" pitchFamily="34" charset="-120"/>
                <a:ea typeface="微軟正黑體" pitchFamily="34" charset="-120"/>
              </a:rPr>
              <a:t>2002</a:t>
            </a:r>
            <a:r>
              <a:rPr lang="zh-TW" altLang="en-US" sz="3000" dirty="0">
                <a:latin typeface="微軟正黑體" pitchFamily="34" charset="-120"/>
                <a:ea typeface="微軟正黑體" pitchFamily="34" charset="-120"/>
              </a:rPr>
              <a:t>年諾貝爾經濟學獎得主</a:t>
            </a:r>
          </a:p>
          <a:p>
            <a:pPr eaLnBrk="1" hangingPunct="1"/>
            <a:r>
              <a:rPr lang="zh-TW" altLang="en-US" sz="3000" dirty="0">
                <a:latin typeface="微軟正黑體" pitchFamily="34" charset="-120"/>
                <a:ea typeface="微軟正黑體" pitchFamily="34" charset="-120"/>
              </a:rPr>
              <a:t>有兩個系統影響我們的行為與決策</a:t>
            </a:r>
          </a:p>
          <a:p>
            <a:pPr eaLnBrk="1" hangingPunct="1">
              <a:buFont typeface="Arial" pitchFamily="34" charset="0"/>
              <a:buNone/>
            </a:pPr>
            <a:r>
              <a:rPr lang="zh-TW" altLang="en-US" sz="3000" dirty="0">
                <a:latin typeface="微軟正黑體" pitchFamily="34" charset="-120"/>
                <a:ea typeface="微軟正黑體" pitchFamily="34" charset="-120"/>
              </a:rPr>
              <a:t>	</a:t>
            </a:r>
            <a:r>
              <a:rPr lang="en-US" altLang="zh-TW" sz="3000" dirty="0">
                <a:latin typeface="微軟正黑體" pitchFamily="34" charset="-120"/>
                <a:ea typeface="微軟正黑體" pitchFamily="34" charset="-120"/>
              </a:rPr>
              <a:t>-- </a:t>
            </a:r>
            <a:r>
              <a:rPr lang="zh-TW" altLang="en-US" sz="3000" dirty="0">
                <a:latin typeface="微軟正黑體" pitchFamily="34" charset="-120"/>
                <a:ea typeface="微軟正黑體" pitchFamily="34" charset="-120"/>
              </a:rPr>
              <a:t>系統一</a:t>
            </a:r>
            <a:r>
              <a:rPr lang="en-US" altLang="zh-TW" sz="3000" dirty="0">
                <a:latin typeface="微軟正黑體" pitchFamily="34" charset="-120"/>
                <a:ea typeface="微軟正黑體" pitchFamily="34" charset="-120"/>
              </a:rPr>
              <a:t>(</a:t>
            </a:r>
            <a:r>
              <a:rPr lang="zh-TW" altLang="en-US" sz="3000" dirty="0">
                <a:latin typeface="微軟正黑體" pitchFamily="34" charset="-120"/>
                <a:ea typeface="微軟正黑體" pitchFamily="34" charset="-120"/>
              </a:rPr>
              <a:t>快思</a:t>
            </a:r>
            <a:r>
              <a:rPr lang="en-US" altLang="zh-TW" sz="3000" dirty="0">
                <a:latin typeface="微軟正黑體" pitchFamily="34" charset="-120"/>
                <a:ea typeface="微軟正黑體" pitchFamily="34" charset="-120"/>
              </a:rPr>
              <a:t>) </a:t>
            </a:r>
            <a:r>
              <a:rPr lang="zh-TW" altLang="en-US" sz="3000" dirty="0"/>
              <a:t>：直覺反應</a:t>
            </a:r>
          </a:p>
          <a:p>
            <a:pPr eaLnBrk="1" hangingPunct="1">
              <a:buFont typeface="Arial" pitchFamily="34" charset="0"/>
              <a:buNone/>
            </a:pPr>
            <a:r>
              <a:rPr lang="en-US" altLang="zh-TW" sz="3000" dirty="0"/>
              <a:t>	</a:t>
            </a:r>
            <a:r>
              <a:rPr lang="en-US" altLang="zh-TW" sz="3000" dirty="0">
                <a:latin typeface="微軟正黑體" pitchFamily="34" charset="-120"/>
                <a:ea typeface="微軟正黑體" pitchFamily="34" charset="-120"/>
              </a:rPr>
              <a:t>-- </a:t>
            </a:r>
            <a:r>
              <a:rPr lang="zh-TW" altLang="en-US" sz="3000" dirty="0">
                <a:latin typeface="微軟正黑體" pitchFamily="34" charset="-120"/>
                <a:ea typeface="微軟正黑體" pitchFamily="34" charset="-120"/>
              </a:rPr>
              <a:t>系統二</a:t>
            </a:r>
            <a:r>
              <a:rPr lang="en-US" altLang="zh-TW" sz="3000" dirty="0">
                <a:latin typeface="微軟正黑體" pitchFamily="34" charset="-120"/>
                <a:ea typeface="微軟正黑體" pitchFamily="34" charset="-120"/>
              </a:rPr>
              <a:t>(</a:t>
            </a:r>
            <a:r>
              <a:rPr lang="zh-TW" altLang="en-US" sz="3000" dirty="0">
                <a:latin typeface="微軟正黑體" pitchFamily="34" charset="-120"/>
                <a:ea typeface="微軟正黑體" pitchFamily="34" charset="-120"/>
              </a:rPr>
              <a:t>慢想</a:t>
            </a:r>
            <a:r>
              <a:rPr lang="en-US" altLang="zh-TW" sz="3000" dirty="0">
                <a:latin typeface="微軟正黑體" pitchFamily="34" charset="-120"/>
                <a:ea typeface="微軟正黑體" pitchFamily="34" charset="-120"/>
              </a:rPr>
              <a:t>) </a:t>
            </a:r>
            <a:r>
              <a:rPr lang="zh-TW" altLang="en-US" sz="3000" dirty="0"/>
              <a:t>：根據理性與客觀的數據來判定系統一所作的決策</a:t>
            </a:r>
            <a:endParaRPr lang="en-US" altLang="zh-TW" sz="3000" dirty="0">
              <a:latin typeface="微軟正黑體" pitchFamily="34" charset="-120"/>
              <a:ea typeface="微軟正黑體" pitchFamily="34" charset="-120"/>
            </a:endParaRPr>
          </a:p>
          <a:p>
            <a:pPr eaLnBrk="1" hangingPunct="1"/>
            <a:endParaRPr lang="zh-TW" altLang="en-US" sz="3000" dirty="0">
              <a:latin typeface="微軟正黑體" pitchFamily="34" charset="-120"/>
              <a:ea typeface="微軟正黑體" pitchFamily="34" charset="-120"/>
            </a:endParaRPr>
          </a:p>
        </p:txBody>
      </p:sp>
      <p:pic>
        <p:nvPicPr>
          <p:cNvPr id="18437" name="Picture 7" descr="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5391" y="1127262"/>
            <a:ext cx="3650180" cy="511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1429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5533" y="370951"/>
            <a:ext cx="11700933" cy="635001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TW" altLang="en-US"/>
          </a:p>
        </p:txBody>
      </p:sp>
      <p:sp>
        <p:nvSpPr>
          <p:cNvPr id="5" name="文字方塊 4"/>
          <p:cNvSpPr txBox="1"/>
          <p:nvPr/>
        </p:nvSpPr>
        <p:spPr>
          <a:xfrm>
            <a:off x="558800" y="546090"/>
            <a:ext cx="7095066" cy="2554545"/>
          </a:xfrm>
          <a:prstGeom prst="rect">
            <a:avLst/>
          </a:prstGeom>
          <a:noFill/>
        </p:spPr>
        <p:txBody>
          <a:bodyPr wrap="square" rtlCol="0">
            <a:spAutoFit/>
          </a:bodyPr>
          <a:lstStyle/>
          <a:p>
            <a:r>
              <a:rPr kumimoji="1" lang="en-US" altLang="zh-TW" sz="3200" dirty="0" smtClean="0">
                <a:ln w="0"/>
                <a:effectLst>
                  <a:outerShdw blurRad="38100" dist="19050" dir="2700000" algn="tl" rotWithShape="0">
                    <a:schemeClr val="dk1">
                      <a:alpha val="40000"/>
                    </a:schemeClr>
                  </a:outerShdw>
                </a:effectLst>
              </a:rPr>
              <a:t>Nothing in life is to be feared,</a:t>
            </a:r>
          </a:p>
          <a:p>
            <a:r>
              <a:rPr kumimoji="1" lang="en-US" altLang="zh-TW" sz="3200" dirty="0" smtClean="0">
                <a:ln w="0"/>
                <a:effectLst>
                  <a:outerShdw blurRad="38100" dist="19050" dir="2700000" algn="tl" rotWithShape="0">
                    <a:schemeClr val="dk1">
                      <a:alpha val="40000"/>
                    </a:schemeClr>
                  </a:outerShdw>
                </a:effectLst>
              </a:rPr>
              <a:t>It is only to be understood.</a:t>
            </a:r>
          </a:p>
          <a:p>
            <a:r>
              <a:rPr kumimoji="1" lang="en-US" altLang="zh-TW" sz="3200" dirty="0" smtClean="0">
                <a:ln w="0"/>
                <a:effectLst>
                  <a:outerShdw blurRad="38100" dist="19050" dir="2700000" algn="tl" rotWithShape="0">
                    <a:schemeClr val="dk1">
                      <a:alpha val="40000"/>
                    </a:schemeClr>
                  </a:outerShdw>
                </a:effectLst>
              </a:rPr>
              <a:t>Now it’s the time to understand more, so tha</a:t>
            </a:r>
            <a:r>
              <a:rPr kumimoji="1" lang="en-US" altLang="zh-TW" sz="3200" dirty="0">
                <a:ln w="0"/>
                <a:effectLst>
                  <a:outerShdw blurRad="38100" dist="19050" dir="2700000" algn="tl" rotWithShape="0">
                    <a:schemeClr val="dk1">
                      <a:alpha val="40000"/>
                    </a:schemeClr>
                  </a:outerShdw>
                </a:effectLst>
              </a:rPr>
              <a:t>t</a:t>
            </a:r>
            <a:r>
              <a:rPr kumimoji="1" lang="en-US" altLang="zh-TW" sz="3200" dirty="0" smtClean="0">
                <a:ln w="0"/>
                <a:effectLst>
                  <a:outerShdw blurRad="38100" dist="19050" dir="2700000" algn="tl" rotWithShape="0">
                    <a:schemeClr val="dk1">
                      <a:alpha val="40000"/>
                    </a:schemeClr>
                  </a:outerShdw>
                </a:effectLst>
              </a:rPr>
              <a:t> we may fear less. </a:t>
            </a:r>
          </a:p>
          <a:p>
            <a:r>
              <a:rPr kumimoji="1" lang="en-US" altLang="zh-TW" sz="3200" dirty="0" smtClean="0">
                <a:ln w="0"/>
                <a:effectLst>
                  <a:outerShdw blurRad="38100" dist="19050" dir="2700000" algn="tl" rotWithShape="0">
                    <a:schemeClr val="dk1">
                      <a:alpha val="40000"/>
                    </a:schemeClr>
                  </a:outerShdw>
                </a:effectLst>
              </a:rPr>
              <a:t>                                   -Marie Curie</a:t>
            </a:r>
            <a:endParaRPr kumimoji="1" lang="zh-TW" altLang="en-US" sz="3200" dirty="0">
              <a:ln w="0"/>
              <a:effectLst>
                <a:outerShdw blurRad="38100" dist="19050" dir="2700000" algn="tl" rotWithShape="0">
                  <a:schemeClr val="dk1">
                    <a:alpha val="40000"/>
                  </a:schemeClr>
                </a:outerShdw>
              </a:effectLst>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967" y="546090"/>
            <a:ext cx="4483100" cy="5765800"/>
          </a:xfrm>
          <a:prstGeom prst="rect">
            <a:avLst/>
          </a:prstGeom>
        </p:spPr>
      </p:pic>
      <p:sp>
        <p:nvSpPr>
          <p:cNvPr id="8" name="文字方塊 7"/>
          <p:cNvSpPr txBox="1"/>
          <p:nvPr/>
        </p:nvSpPr>
        <p:spPr>
          <a:xfrm>
            <a:off x="9012769" y="6288390"/>
            <a:ext cx="3590621" cy="307777"/>
          </a:xfrm>
          <a:prstGeom prst="rect">
            <a:avLst/>
          </a:prstGeom>
          <a:noFill/>
        </p:spPr>
        <p:txBody>
          <a:bodyPr wrap="square" rtlCol="0">
            <a:spAutoFit/>
          </a:bodyPr>
          <a:lstStyle/>
          <a:p>
            <a:r>
              <a:rPr kumimoji="1" lang="zh-TW" altLang="en-US" sz="1400" dirty="0" smtClean="0">
                <a:latin typeface="Microsoft JhengHei" charset="-120"/>
                <a:ea typeface="Microsoft JhengHei" charset="-120"/>
                <a:cs typeface="Microsoft JhengHei" charset="-120"/>
              </a:rPr>
              <a:t>圖片來源：</a:t>
            </a:r>
            <a:r>
              <a:rPr lang="en-US" altLang="zh-TW" sz="1400" dirty="0">
                <a:hlinkClick r:id="rId4"/>
              </a:rPr>
              <a:t>www.mid-day.com</a:t>
            </a:r>
            <a:endParaRPr kumimoji="1" lang="zh-TW" altLang="en-US" sz="1400" dirty="0">
              <a:latin typeface="Microsoft JhengHei" charset="-120"/>
              <a:ea typeface="Microsoft JhengHei" charset="-120"/>
              <a:cs typeface="Microsoft JhengHei" charset="-120"/>
            </a:endParaRPr>
          </a:p>
        </p:txBody>
      </p:sp>
      <p:sp>
        <p:nvSpPr>
          <p:cNvPr id="9" name="文字方塊 8"/>
          <p:cNvSpPr txBox="1"/>
          <p:nvPr/>
        </p:nvSpPr>
        <p:spPr>
          <a:xfrm>
            <a:off x="558800" y="3733845"/>
            <a:ext cx="4656667" cy="2554545"/>
          </a:xfrm>
          <a:prstGeom prst="rect">
            <a:avLst/>
          </a:prstGeom>
          <a:noFill/>
        </p:spPr>
        <p:txBody>
          <a:bodyPr wrap="square" rtlCol="0">
            <a:spAutoFit/>
          </a:bodyPr>
          <a:lstStyle/>
          <a:p>
            <a:r>
              <a:rPr kumimoji="1" lang="zh-TW" altLang="en-US" sz="3200" dirty="0" smtClean="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rPr>
              <a:t>生活中沒什麼可怕的事，</a:t>
            </a:r>
            <a:endParaRPr kumimoji="1" lang="en-US" altLang="zh-TW" sz="3200" dirty="0" smtClean="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endParaRPr>
          </a:p>
          <a:p>
            <a:r>
              <a:rPr kumimoji="1" lang="zh-TW" altLang="en-US" sz="3200" dirty="0" smtClean="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rPr>
              <a:t>只有需要被瞭解的事。</a:t>
            </a:r>
            <a:endParaRPr kumimoji="1" lang="en-US" altLang="zh-TW" sz="3200" dirty="0" smtClean="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endParaRPr>
          </a:p>
          <a:p>
            <a:r>
              <a:rPr kumimoji="1" lang="zh-TW" altLang="en-US" sz="3200" dirty="0" smtClean="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rPr>
              <a:t>現在理當多一分瞭解，</a:t>
            </a:r>
            <a:endParaRPr kumimoji="1" lang="en-US" altLang="zh-TW" sz="3200" dirty="0" smtClean="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endParaRPr>
          </a:p>
          <a:p>
            <a:r>
              <a:rPr kumimoji="1" lang="zh-TW" altLang="en-US" sz="3200" dirty="0" smtClean="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rPr>
              <a:t>才能少一分擔心害怕。</a:t>
            </a:r>
            <a:endParaRPr kumimoji="1" lang="en-US" altLang="zh-TW" sz="3200" dirty="0" smtClean="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endParaRPr>
          </a:p>
          <a:p>
            <a:r>
              <a:rPr kumimoji="1" lang="zh-TW" altLang="en-US" sz="3200" dirty="0" smtClean="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rPr>
              <a:t>                          </a:t>
            </a:r>
            <a:r>
              <a:rPr kumimoji="1" lang="en-US" altLang="zh-TW" sz="3200" dirty="0" smtClean="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rPr>
              <a:t>-</a:t>
            </a:r>
            <a:r>
              <a:rPr kumimoji="1" lang="zh-TW" altLang="en-US" sz="3200" dirty="0" smtClean="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rPr>
              <a:t>居禮夫人</a:t>
            </a:r>
            <a:endParaRPr kumimoji="1" lang="zh-TW" altLang="en-US" sz="3200" dirty="0">
              <a:ln w="0"/>
              <a:effectLst>
                <a:outerShdw blurRad="38100" dist="19050" dir="2700000" algn="tl" rotWithShape="0">
                  <a:schemeClr val="dk1">
                    <a:alpha val="40000"/>
                  </a:schemeClr>
                </a:outerShdw>
              </a:effectLst>
              <a:latin typeface="Microsoft JhengHei" charset="-120"/>
              <a:ea typeface="Microsoft JhengHei" charset="-120"/>
              <a:cs typeface="Microsoft JhengHei" charset="-120"/>
            </a:endParaRPr>
          </a:p>
        </p:txBody>
      </p:sp>
      <p:sp>
        <p:nvSpPr>
          <p:cNvPr id="3" name="投影片編號版面配置區 2"/>
          <p:cNvSpPr>
            <a:spLocks noGrp="1"/>
          </p:cNvSpPr>
          <p:nvPr>
            <p:ph type="sldNum" sz="quarter" idx="12"/>
          </p:nvPr>
        </p:nvSpPr>
        <p:spPr>
          <a:xfrm>
            <a:off x="9255518" y="6445426"/>
            <a:ext cx="2743200" cy="365125"/>
          </a:xfrm>
        </p:spPr>
        <p:txBody>
          <a:bodyPr/>
          <a:lstStyle/>
          <a:p>
            <a:fld id="{C2CFC4E7-F001-2345-8ED3-FB07577322E5}" type="slidenum">
              <a:rPr kumimoji="1" lang="zh-TW" altLang="en-US" sz="1600" smtClean="0"/>
              <a:t>67</a:t>
            </a:fld>
            <a:endParaRPr kumimoji="1" lang="zh-TW" altLang="en-US" sz="1600" dirty="0"/>
          </a:p>
        </p:txBody>
      </p:sp>
    </p:spTree>
    <p:extLst>
      <p:ext uri="{BB962C8B-B14F-4D97-AF65-F5344CB8AC3E}">
        <p14:creationId xmlns:p14="http://schemas.microsoft.com/office/powerpoint/2010/main" val="145909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09369">
            <a:off x="1145893" y="409519"/>
            <a:ext cx="7597126" cy="5042340"/>
          </a:xfrm>
          <a:prstGeom prst="rect">
            <a:avLst/>
          </a:prstGeom>
          <a:ln>
            <a:noFill/>
          </a:ln>
          <a:effectLst>
            <a:softEdge rad="112500"/>
          </a:effectLst>
        </p:spPr>
      </p:pic>
      <p:sp>
        <p:nvSpPr>
          <p:cNvPr id="6" name="文字方塊 26"/>
          <p:cNvSpPr txBox="1">
            <a:spLocks noChangeArrowheads="1"/>
          </p:cNvSpPr>
          <p:nvPr/>
        </p:nvSpPr>
        <p:spPr bwMode="auto">
          <a:xfrm>
            <a:off x="2790402" y="5658515"/>
            <a:ext cx="43893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標楷體" pitchFamily="65" charset="-120"/>
              </a:defRPr>
            </a:lvl1pPr>
            <a:lvl2pPr marL="742950" indent="-285750" eaLnBrk="0" hangingPunct="0">
              <a:defRPr kumimoji="1">
                <a:solidFill>
                  <a:schemeClr val="tx1"/>
                </a:solidFill>
                <a:latin typeface="Arial" charset="0"/>
                <a:ea typeface="標楷體" pitchFamily="65" charset="-120"/>
              </a:defRPr>
            </a:lvl2pPr>
            <a:lvl3pPr marL="1143000" indent="-228600" eaLnBrk="0" hangingPunct="0">
              <a:defRPr kumimoji="1">
                <a:solidFill>
                  <a:schemeClr val="tx1"/>
                </a:solidFill>
                <a:latin typeface="Arial" charset="0"/>
                <a:ea typeface="標楷體" pitchFamily="65" charset="-120"/>
              </a:defRPr>
            </a:lvl3pPr>
            <a:lvl4pPr marL="1600200" indent="-228600" eaLnBrk="0" hangingPunct="0">
              <a:defRPr kumimoji="1">
                <a:solidFill>
                  <a:schemeClr val="tx1"/>
                </a:solidFill>
                <a:latin typeface="Arial" charset="0"/>
                <a:ea typeface="標楷體" pitchFamily="65" charset="-120"/>
              </a:defRPr>
            </a:lvl4pPr>
            <a:lvl5pPr marL="2057400" indent="-228600" eaLnBrk="0" hangingPunct="0">
              <a:defRPr kumimoji="1">
                <a:solidFill>
                  <a:schemeClr val="tx1"/>
                </a:solidFill>
                <a:latin typeface="Arial"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charset="0"/>
                <a:ea typeface="標楷體" pitchFamily="65" charset="-120"/>
              </a:defRPr>
            </a:lvl9pPr>
          </a:lstStyle>
          <a:p>
            <a:pPr eaLnBrk="1" hangingPunct="1"/>
            <a:r>
              <a:rPr lang="zh-TW" altLang="en-US" sz="1400" dirty="0">
                <a:latin typeface="微軟正黑體" panose="020B0604030504040204" pitchFamily="34" charset="-120"/>
                <a:ea typeface="微軟正黑體" panose="020B0604030504040204" pitchFamily="34" charset="-120"/>
              </a:rPr>
              <a:t>圖片來源</a:t>
            </a:r>
            <a:r>
              <a:rPr lang="zh-TW" altLang="en-US" sz="1400" dirty="0" smtClean="0">
                <a:latin typeface="微軟正黑體" panose="020B0604030504040204" pitchFamily="34" charset="-120"/>
                <a:ea typeface="微軟正黑體" panose="020B0604030504040204" pitchFamily="34" charset="-120"/>
              </a:rPr>
              <a:t>：</a:t>
            </a:r>
            <a:r>
              <a:rPr lang="en-US" altLang="zh-TW" sz="1400" dirty="0" smtClean="0">
                <a:hlinkClick r:id="rId4"/>
              </a:rPr>
              <a:t>www.etaoist.org</a:t>
            </a:r>
            <a:r>
              <a:rPr lang="zh-TW" altLang="en-US" sz="1400" dirty="0" smtClean="0"/>
              <a:t>、</a:t>
            </a:r>
            <a:r>
              <a:rPr lang="en-US" altLang="zh-TW" sz="1400" dirty="0">
                <a:hlinkClick r:id="rId5"/>
              </a:rPr>
              <a:t>sf.co.ua</a:t>
            </a:r>
            <a:endParaRPr lang="zh-TW" altLang="en-US" sz="1400" dirty="0">
              <a:solidFill>
                <a:schemeClr val="bg1"/>
              </a:solidFill>
              <a:latin typeface="微軟正黑體" panose="020B0604030504040204" pitchFamily="34" charset="-120"/>
              <a:ea typeface="微軟正黑體" panose="020B0604030504040204" pitchFamily="34" charset="-120"/>
            </a:endParaRPr>
          </a:p>
          <a:p>
            <a:pPr eaLnBrk="1" hangingPunct="1"/>
            <a:endParaRPr lang="zh-TW" altLang="en-US" sz="140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a:xfrm>
            <a:off x="11335172" y="6470380"/>
            <a:ext cx="643748" cy="365125"/>
          </a:xfrm>
        </p:spPr>
        <p:txBody>
          <a:bodyPr/>
          <a:lstStyle/>
          <a:p>
            <a:fld id="{C2CFC4E7-F001-2345-8ED3-FB07577322E5}" type="slidenum">
              <a:rPr kumimoji="1" lang="zh-TW" altLang="en-US" sz="1600" smtClean="0"/>
              <a:t>68</a:t>
            </a:fld>
            <a:endParaRPr kumimoji="1" lang="zh-TW" altLang="en-US" sz="1600" dirty="0"/>
          </a:p>
        </p:txBody>
      </p:sp>
    </p:spTree>
    <p:extLst>
      <p:ext uri="{BB962C8B-B14F-4D97-AF65-F5344CB8AC3E}">
        <p14:creationId xmlns:p14="http://schemas.microsoft.com/office/powerpoint/2010/main" val="1025768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auto">
          <a:xfrm>
            <a:off x="69072" y="0"/>
            <a:ext cx="12188825" cy="6856214"/>
          </a:xfrm>
          <a:prstGeom prst="rect">
            <a:avLst/>
          </a:prstGeom>
          <a:solidFill>
            <a:srgbClr val="000000">
              <a:alpha val="7843"/>
            </a:srgbClr>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914172" fontAlgn="base">
              <a:spcBef>
                <a:spcPct val="0"/>
              </a:spcBef>
              <a:spcAft>
                <a:spcPct val="0"/>
              </a:spcAft>
            </a:pPr>
            <a:endParaRPr kumimoji="1" lang="zh-TW" altLang="en-US" sz="900" dirty="0">
              <a:solidFill>
                <a:srgbClr val="000000"/>
              </a:solidFill>
              <a:latin typeface="Arial" charset="0"/>
              <a:ea typeface="華康黑體 Std W9" panose="020B0900000000000000" pitchFamily="34" charset="-120"/>
            </a:endParaRPr>
          </a:p>
        </p:txBody>
      </p:sp>
      <p:sp>
        <p:nvSpPr>
          <p:cNvPr id="22" name="Rounded Rectangle 4"/>
          <p:cNvSpPr/>
          <p:nvPr/>
        </p:nvSpPr>
        <p:spPr>
          <a:xfrm>
            <a:off x="6324392" y="1361815"/>
            <a:ext cx="4572138" cy="560452"/>
          </a:xfrm>
          <a:prstGeom prst="roundRect">
            <a:avLst>
              <a:gd name="adj" fmla="val 50000"/>
            </a:avLst>
          </a:prstGeom>
          <a:solidFill>
            <a:srgbClr val="FF98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300" dirty="0">
              <a:latin typeface="+mj-lt"/>
            </a:endParaRPr>
          </a:p>
        </p:txBody>
      </p:sp>
      <p:sp>
        <p:nvSpPr>
          <p:cNvPr id="21" name="Rounded Rectangle 4"/>
          <p:cNvSpPr/>
          <p:nvPr/>
        </p:nvSpPr>
        <p:spPr>
          <a:xfrm>
            <a:off x="6330060" y="4913976"/>
            <a:ext cx="4572138" cy="560452"/>
          </a:xfrm>
          <a:prstGeom prst="roundRect">
            <a:avLst>
              <a:gd name="adj" fmla="val 50000"/>
            </a:avLst>
          </a:prstGeom>
          <a:solidFill>
            <a:srgbClr val="FF98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300" dirty="0">
              <a:latin typeface="+mj-lt"/>
            </a:endParaRPr>
          </a:p>
        </p:txBody>
      </p:sp>
      <p:sp>
        <p:nvSpPr>
          <p:cNvPr id="20" name="Rounded Rectangle 4"/>
          <p:cNvSpPr/>
          <p:nvPr/>
        </p:nvSpPr>
        <p:spPr>
          <a:xfrm>
            <a:off x="6333527" y="3987783"/>
            <a:ext cx="4572138" cy="560452"/>
          </a:xfrm>
          <a:prstGeom prst="roundRect">
            <a:avLst>
              <a:gd name="adj" fmla="val 50000"/>
            </a:avLst>
          </a:prstGeom>
          <a:solidFill>
            <a:srgbClr val="FF98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300" dirty="0">
              <a:latin typeface="+mj-lt"/>
            </a:endParaRPr>
          </a:p>
        </p:txBody>
      </p:sp>
      <p:sp>
        <p:nvSpPr>
          <p:cNvPr id="6" name="Freeform 11"/>
          <p:cNvSpPr>
            <a:spLocks noEditPoints="1"/>
          </p:cNvSpPr>
          <p:nvPr/>
        </p:nvSpPr>
        <p:spPr bwMode="auto">
          <a:xfrm>
            <a:off x="1123637" y="248012"/>
            <a:ext cx="533433" cy="842461"/>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2"/>
          </a:solidFill>
          <a:ln>
            <a:noFill/>
          </a:ln>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7" name="矩形 6"/>
          <p:cNvSpPr/>
          <p:nvPr/>
        </p:nvSpPr>
        <p:spPr>
          <a:xfrm>
            <a:off x="862037" y="1316935"/>
            <a:ext cx="4031873" cy="769313"/>
          </a:xfrm>
          <a:prstGeom prst="rect">
            <a:avLst/>
          </a:prstGeom>
        </p:spPr>
        <p:txBody>
          <a:bodyPr wrap="none">
            <a:spAutoFit/>
          </a:bodyPr>
          <a:lstStyle/>
          <a:p>
            <a:r>
              <a:rPr lang="zh-TW" altLang="en-US" sz="4399" b="1" dirty="0">
                <a:latin typeface="華康黑體 Std W7" panose="020B0700000000000000" pitchFamily="34" charset="-120"/>
                <a:ea typeface="華康黑體 Std W7" panose="020B0700000000000000" pitchFamily="34" charset="-120"/>
              </a:rPr>
              <a:t>為</a:t>
            </a:r>
            <a:r>
              <a:rPr lang="zh-TW" altLang="en-US" sz="4399" b="1" dirty="0" smtClean="0">
                <a:latin typeface="華康黑體 Std W7" panose="020B0700000000000000" pitchFamily="34" charset="-120"/>
                <a:ea typeface="華康黑體 Std W7" panose="020B0700000000000000" pitchFamily="34" charset="-120"/>
              </a:rPr>
              <a:t>達到</a:t>
            </a:r>
            <a:r>
              <a:rPr lang="en-US" altLang="zh-TW" sz="4399" b="1" dirty="0" smtClean="0">
                <a:latin typeface="華康黑體 Std W7" panose="020B0700000000000000" pitchFamily="34" charset="-120"/>
                <a:ea typeface="華康黑體 Std W7" panose="020B0700000000000000" pitchFamily="34" charset="-120"/>
              </a:rPr>
              <a:t>2025</a:t>
            </a:r>
            <a:r>
              <a:rPr lang="zh-TW" altLang="en-US" sz="4399" b="1" dirty="0" smtClean="0">
                <a:latin typeface="華康黑體 Std W7" panose="020B0700000000000000" pitchFamily="34" charset="-120"/>
                <a:ea typeface="華康黑體 Std W7" panose="020B0700000000000000" pitchFamily="34" charset="-120"/>
              </a:rPr>
              <a:t>非核</a:t>
            </a:r>
            <a:endParaRPr lang="zh-TW" altLang="en-US" sz="3000" b="1" dirty="0">
              <a:latin typeface="華康黑體 Std W7" panose="020B0700000000000000" pitchFamily="34" charset="-120"/>
              <a:ea typeface="華康黑體 Std W7" panose="020B0700000000000000" pitchFamily="34" charset="-120"/>
            </a:endParaRPr>
          </a:p>
        </p:txBody>
      </p:sp>
      <p:sp>
        <p:nvSpPr>
          <p:cNvPr id="9" name="Text Placeholder 8"/>
          <p:cNvSpPr txBox="1">
            <a:spLocks/>
          </p:cNvSpPr>
          <p:nvPr/>
        </p:nvSpPr>
        <p:spPr>
          <a:xfrm>
            <a:off x="6811156" y="1989994"/>
            <a:ext cx="5439820" cy="1891943"/>
          </a:xfrm>
          <a:prstGeom prst="rect">
            <a:avLst/>
          </a:prstGeom>
        </p:spPr>
        <p:txBody>
          <a:bodyPr>
            <a:noAutofit/>
          </a:bodyPr>
          <a:lstStyle>
            <a:lvl1pPr marL="0" indent="0" algn="l" defTabSz="1828343" rtl="0" eaLnBrk="1" latinLnBrk="0" hangingPunct="1">
              <a:lnSpc>
                <a:spcPct val="90000"/>
              </a:lnSpc>
              <a:spcBef>
                <a:spcPts val="2000"/>
              </a:spcBef>
              <a:buFont typeface="Arial" panose="020B0604020202020204" pitchFamily="34" charset="0"/>
              <a:buNone/>
              <a:defRPr sz="2000"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nSpc>
                <a:spcPct val="100000"/>
              </a:lnSpc>
              <a:spcBef>
                <a:spcPts val="0"/>
              </a:spcBef>
            </a:pPr>
            <a:r>
              <a:rPr lang="zh-TW" altLang="en-US" sz="2400" dirty="0">
                <a:solidFill>
                  <a:srgbClr val="000000"/>
                </a:solidFill>
                <a:latin typeface="華康黑體 Std W7" panose="020B0700000000000000" pitchFamily="34" charset="-120"/>
                <a:ea typeface="華康黑體 Std W7" panose="020B0700000000000000" pitchFamily="34" charset="-120"/>
              </a:rPr>
              <a:t>太陽能 </a:t>
            </a:r>
            <a:r>
              <a:rPr lang="en-US" altLang="zh-TW" sz="2400" dirty="0">
                <a:solidFill>
                  <a:srgbClr val="000000"/>
                </a:solidFill>
                <a:latin typeface="華康黑體 Std W7" panose="020B0700000000000000" pitchFamily="34" charset="-120"/>
                <a:ea typeface="華康黑體 Std W7" panose="020B0700000000000000" pitchFamily="34" charset="-120"/>
              </a:rPr>
              <a:t>2000</a:t>
            </a:r>
            <a:r>
              <a:rPr lang="zh-TW" altLang="en-US" sz="2400" dirty="0">
                <a:solidFill>
                  <a:srgbClr val="000000"/>
                </a:solidFill>
                <a:latin typeface="華康黑體 Std W7" panose="020B0700000000000000" pitchFamily="34" charset="-120"/>
                <a:ea typeface="華康黑體 Std W7" panose="020B0700000000000000" pitchFamily="34" charset="-120"/>
              </a:rPr>
              <a:t>萬</a:t>
            </a:r>
            <a:r>
              <a:rPr lang="zh-TW" altLang="en-US" sz="2400" dirty="0">
                <a:latin typeface="華康黑體 Std W7" panose="020B0700000000000000" pitchFamily="34" charset="-120"/>
                <a:ea typeface="華康黑體 Std W7" panose="020B0700000000000000" pitchFamily="34" charset="-120"/>
              </a:rPr>
              <a:t>瓩 </a:t>
            </a:r>
            <a:r>
              <a:rPr lang="en-US" altLang="zh-TW" sz="2400" dirty="0">
                <a:latin typeface="華康黑體 Std W7" panose="020B0700000000000000" pitchFamily="34" charset="-120"/>
                <a:ea typeface="華康黑體 Std W7" panose="020B0700000000000000" pitchFamily="34" charset="-120"/>
              </a:rPr>
              <a:t>20GW</a:t>
            </a:r>
          </a:p>
          <a:p>
            <a:pPr>
              <a:lnSpc>
                <a:spcPct val="100000"/>
              </a:lnSpc>
              <a:spcBef>
                <a:spcPts val="0"/>
              </a:spcBef>
            </a:pPr>
            <a:endParaRPr lang="en-US" altLang="zh-TW" sz="2400" dirty="0">
              <a:solidFill>
                <a:schemeClr val="bg1"/>
              </a:solidFill>
              <a:latin typeface="華康黑體 Std W7" panose="020B0700000000000000" pitchFamily="34" charset="-120"/>
              <a:ea typeface="華康黑體 Std W7" panose="020B0700000000000000" pitchFamily="34" charset="-120"/>
            </a:endParaRPr>
          </a:p>
          <a:p>
            <a:pPr>
              <a:lnSpc>
                <a:spcPct val="100000"/>
              </a:lnSpc>
              <a:spcBef>
                <a:spcPts val="0"/>
              </a:spcBef>
            </a:pPr>
            <a:r>
              <a:rPr lang="zh-TW" altLang="en-US" sz="2400" dirty="0">
                <a:solidFill>
                  <a:srgbClr val="000000"/>
                </a:solidFill>
                <a:latin typeface="華康黑體 Std W7" panose="020B0700000000000000" pitchFamily="34" charset="-120"/>
                <a:ea typeface="華康黑體 Std W7" panose="020B0700000000000000" pitchFamily="34" charset="-120"/>
              </a:rPr>
              <a:t>   </a:t>
            </a:r>
            <a:endParaRPr lang="en-US" altLang="zh-TW" sz="2400" dirty="0">
              <a:latin typeface="華康黑體 Std W7" panose="020B0700000000000000" pitchFamily="34" charset="-120"/>
              <a:ea typeface="華康黑體 Std W7" panose="020B0700000000000000" pitchFamily="34" charset="-120"/>
            </a:endParaRPr>
          </a:p>
        </p:txBody>
      </p:sp>
      <p:sp>
        <p:nvSpPr>
          <p:cNvPr id="10" name="橢圓 9"/>
          <p:cNvSpPr/>
          <p:nvPr/>
        </p:nvSpPr>
        <p:spPr bwMode="auto">
          <a:xfrm>
            <a:off x="5441889" y="1333042"/>
            <a:ext cx="704875" cy="704875"/>
          </a:xfrm>
          <a:prstGeom prst="ellipse">
            <a:avLst/>
          </a:prstGeom>
          <a:solidFill>
            <a:srgbClr val="808A9E"/>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algn="ctr" defTabSz="914172" fontAlgn="base">
              <a:spcBef>
                <a:spcPct val="0"/>
              </a:spcBef>
              <a:spcAft>
                <a:spcPct val="0"/>
              </a:spcAft>
            </a:pPr>
            <a:r>
              <a:rPr lang="en-US" altLang="zh-TW" sz="3000" b="1" dirty="0">
                <a:solidFill>
                  <a:schemeClr val="bg1"/>
                </a:solidFill>
                <a:latin typeface="Arial" charset="0"/>
                <a:ea typeface="華康黑體 Std W9" panose="020B0900000000000000" pitchFamily="34" charset="-120"/>
              </a:rPr>
              <a:t>1</a:t>
            </a:r>
            <a:endParaRPr kumimoji="1" lang="zh-TW" altLang="en-US" sz="3000" b="1" dirty="0">
              <a:solidFill>
                <a:schemeClr val="bg1"/>
              </a:solidFill>
              <a:latin typeface="Arial" charset="0"/>
              <a:ea typeface="華康黑體 Std W9" panose="020B0900000000000000" pitchFamily="34" charset="-120"/>
            </a:endParaRPr>
          </a:p>
        </p:txBody>
      </p:sp>
      <p:sp>
        <p:nvSpPr>
          <p:cNvPr id="16" name="Text Placeholder 8"/>
          <p:cNvSpPr txBox="1">
            <a:spLocks/>
          </p:cNvSpPr>
          <p:nvPr/>
        </p:nvSpPr>
        <p:spPr>
          <a:xfrm>
            <a:off x="7199074" y="4044125"/>
            <a:ext cx="5439820" cy="844767"/>
          </a:xfrm>
          <a:prstGeom prst="rect">
            <a:avLst/>
          </a:prstGeom>
        </p:spPr>
        <p:txBody>
          <a:bodyPr>
            <a:noAutofit/>
          </a:bodyPr>
          <a:lstStyle>
            <a:lvl1pPr marL="0" indent="0" algn="l" defTabSz="1828343" rtl="0" eaLnBrk="1" latinLnBrk="0" hangingPunct="1">
              <a:lnSpc>
                <a:spcPct val="90000"/>
              </a:lnSpc>
              <a:spcBef>
                <a:spcPts val="2000"/>
              </a:spcBef>
              <a:buFont typeface="Arial" panose="020B0604020202020204" pitchFamily="34" charset="0"/>
              <a:buNone/>
              <a:defRPr sz="2000"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nSpc>
                <a:spcPct val="100000"/>
              </a:lnSpc>
              <a:spcBef>
                <a:spcPts val="0"/>
              </a:spcBef>
            </a:pPr>
            <a:r>
              <a:rPr lang="zh-TW" altLang="en-US" sz="2800" dirty="0">
                <a:latin typeface="華康黑體 Std W7" panose="020B0700000000000000" pitchFamily="34" charset="-120"/>
                <a:ea typeface="華康黑體 Std W7" panose="020B0700000000000000" pitchFamily="34" charset="-120"/>
              </a:rPr>
              <a:t>綠電增加</a:t>
            </a:r>
            <a:r>
              <a:rPr lang="en-US" altLang="zh-TW" sz="2800" dirty="0">
                <a:latin typeface="華康黑體 Std W7" panose="020B0700000000000000" pitchFamily="34" charset="-120"/>
                <a:ea typeface="華康黑體 Std W7" panose="020B0700000000000000" pitchFamily="34" charset="-120"/>
              </a:rPr>
              <a:t>400</a:t>
            </a:r>
            <a:r>
              <a:rPr lang="zh-TW" altLang="en-US" sz="2800" dirty="0">
                <a:latin typeface="華康黑體 Std W7" panose="020B0700000000000000" pitchFamily="34" charset="-120"/>
                <a:ea typeface="華康黑體 Std W7" panose="020B0700000000000000" pitchFamily="34" charset="-120"/>
              </a:rPr>
              <a:t>億度</a:t>
            </a:r>
          </a:p>
        </p:txBody>
      </p:sp>
      <p:sp>
        <p:nvSpPr>
          <p:cNvPr id="17" name="Text Placeholder 8"/>
          <p:cNvSpPr txBox="1">
            <a:spLocks/>
          </p:cNvSpPr>
          <p:nvPr/>
        </p:nvSpPr>
        <p:spPr>
          <a:xfrm>
            <a:off x="7720531" y="4956815"/>
            <a:ext cx="1779799" cy="492395"/>
          </a:xfrm>
          <a:prstGeom prst="rect">
            <a:avLst/>
          </a:prstGeom>
        </p:spPr>
        <p:txBody>
          <a:bodyPr>
            <a:noAutofit/>
          </a:bodyPr>
          <a:lstStyle>
            <a:lvl1pPr marL="0" indent="0" algn="l" defTabSz="1828343" rtl="0" eaLnBrk="1" latinLnBrk="0" hangingPunct="1">
              <a:lnSpc>
                <a:spcPct val="90000"/>
              </a:lnSpc>
              <a:spcBef>
                <a:spcPts val="2000"/>
              </a:spcBef>
              <a:buFont typeface="Arial" panose="020B0604020202020204" pitchFamily="34" charset="0"/>
              <a:buNone/>
              <a:defRPr sz="2000"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nSpc>
                <a:spcPct val="100000"/>
              </a:lnSpc>
              <a:spcBef>
                <a:spcPts val="0"/>
              </a:spcBef>
            </a:pPr>
            <a:r>
              <a:rPr lang="zh-TW" altLang="en-US" sz="2800" dirty="0">
                <a:latin typeface="華康黑體 Std W7" panose="020B0700000000000000" pitchFamily="34" charset="-120"/>
                <a:ea typeface="華康黑體 Std W7" panose="020B0700000000000000" pitchFamily="34" charset="-120"/>
              </a:rPr>
              <a:t>發電配比</a:t>
            </a:r>
            <a:endParaRPr lang="en-US" altLang="zh-TW" sz="2800" dirty="0">
              <a:latin typeface="華康黑體 Std W7" panose="020B0700000000000000" pitchFamily="34" charset="-120"/>
              <a:ea typeface="華康黑體 Std W7" panose="020B0700000000000000" pitchFamily="34" charset="-120"/>
            </a:endParaRPr>
          </a:p>
        </p:txBody>
      </p:sp>
      <p:sp>
        <p:nvSpPr>
          <p:cNvPr id="23" name="Text Placeholder 8"/>
          <p:cNvSpPr txBox="1">
            <a:spLocks/>
          </p:cNvSpPr>
          <p:nvPr/>
        </p:nvSpPr>
        <p:spPr>
          <a:xfrm>
            <a:off x="6202639" y="5627392"/>
            <a:ext cx="5893958" cy="570848"/>
          </a:xfrm>
          <a:prstGeom prst="rect">
            <a:avLst/>
          </a:prstGeom>
        </p:spPr>
        <p:txBody>
          <a:bodyPr>
            <a:noAutofit/>
          </a:bodyPr>
          <a:lstStyle>
            <a:lvl1pPr marL="0" indent="0" algn="l" defTabSz="1828343" rtl="0" eaLnBrk="1" latinLnBrk="0" hangingPunct="1">
              <a:lnSpc>
                <a:spcPct val="90000"/>
              </a:lnSpc>
              <a:spcBef>
                <a:spcPts val="2000"/>
              </a:spcBef>
              <a:buFont typeface="Arial" panose="020B0604020202020204" pitchFamily="34" charset="0"/>
              <a:buNone/>
              <a:defRPr sz="2000"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nSpc>
                <a:spcPct val="100000"/>
              </a:lnSpc>
              <a:spcBef>
                <a:spcPts val="0"/>
              </a:spcBef>
            </a:pPr>
            <a:r>
              <a:rPr lang="zh-TW" altLang="en-US" sz="3200" b="1" dirty="0">
                <a:solidFill>
                  <a:srgbClr val="FF0000"/>
                </a:solidFill>
                <a:latin typeface="華康黑體 Std W7" panose="020B0700000000000000" pitchFamily="34" charset="-120"/>
                <a:ea typeface="華康黑體 Std W7" panose="020B0700000000000000" pitchFamily="34" charset="-120"/>
              </a:rPr>
              <a:t>綠電</a:t>
            </a:r>
            <a:r>
              <a:rPr lang="en-US" altLang="zh-TW" sz="3200" b="1" dirty="0">
                <a:solidFill>
                  <a:srgbClr val="FF0000"/>
                </a:solidFill>
                <a:latin typeface="華康黑體 Std W7" panose="020B0700000000000000" pitchFamily="34" charset="-120"/>
                <a:ea typeface="華康黑體 Std W7" panose="020B0700000000000000" pitchFamily="34" charset="-120"/>
              </a:rPr>
              <a:t>20% / </a:t>
            </a:r>
            <a:r>
              <a:rPr lang="zh-TW" altLang="en-US" sz="3200" b="1" dirty="0">
                <a:solidFill>
                  <a:srgbClr val="FF0000"/>
                </a:solidFill>
                <a:latin typeface="華康黑體 Std W7" panose="020B0700000000000000" pitchFamily="34" charset="-120"/>
                <a:ea typeface="華康黑體 Std W7" panose="020B0700000000000000" pitchFamily="34" charset="-120"/>
              </a:rPr>
              <a:t>氣電</a:t>
            </a:r>
            <a:r>
              <a:rPr lang="en-US" altLang="zh-TW" sz="3200" b="1" dirty="0">
                <a:solidFill>
                  <a:srgbClr val="FF0000"/>
                </a:solidFill>
                <a:latin typeface="華康黑體 Std W7" panose="020B0700000000000000" pitchFamily="34" charset="-120"/>
                <a:ea typeface="華康黑體 Std W7" panose="020B0700000000000000" pitchFamily="34" charset="-120"/>
              </a:rPr>
              <a:t>50% / </a:t>
            </a:r>
            <a:r>
              <a:rPr lang="zh-TW" altLang="en-US" sz="3200" b="1" dirty="0">
                <a:solidFill>
                  <a:srgbClr val="FF0000"/>
                </a:solidFill>
                <a:latin typeface="華康黑體 Std W7" panose="020B0700000000000000" pitchFamily="34" charset="-120"/>
                <a:ea typeface="華康黑體 Std W7" panose="020B0700000000000000" pitchFamily="34" charset="-120"/>
              </a:rPr>
              <a:t>煤電</a:t>
            </a:r>
            <a:r>
              <a:rPr lang="en-US" altLang="zh-TW" sz="3200" b="1" dirty="0">
                <a:solidFill>
                  <a:srgbClr val="FF0000"/>
                </a:solidFill>
                <a:latin typeface="華康黑體 Std W7" panose="020B0700000000000000" pitchFamily="34" charset="-120"/>
                <a:ea typeface="華康黑體 Std W7" panose="020B0700000000000000" pitchFamily="34" charset="-120"/>
              </a:rPr>
              <a:t>30%</a:t>
            </a:r>
            <a:endParaRPr lang="zh-TW" altLang="en-US" sz="3200" b="1" dirty="0">
              <a:solidFill>
                <a:srgbClr val="FF0000"/>
              </a:solidFill>
              <a:latin typeface="華康黑體 Std W7" panose="020B0700000000000000" pitchFamily="34" charset="-120"/>
              <a:ea typeface="華康黑體 Std W7" panose="020B0700000000000000" pitchFamily="34" charset="-120"/>
            </a:endParaRPr>
          </a:p>
        </p:txBody>
      </p:sp>
      <p:sp>
        <p:nvSpPr>
          <p:cNvPr id="24" name="Text Placeholder 8"/>
          <p:cNvSpPr txBox="1">
            <a:spLocks/>
          </p:cNvSpPr>
          <p:nvPr/>
        </p:nvSpPr>
        <p:spPr>
          <a:xfrm>
            <a:off x="6587943" y="1386577"/>
            <a:ext cx="3973431" cy="492395"/>
          </a:xfrm>
          <a:prstGeom prst="rect">
            <a:avLst/>
          </a:prstGeom>
        </p:spPr>
        <p:txBody>
          <a:bodyPr>
            <a:noAutofit/>
          </a:bodyPr>
          <a:lstStyle>
            <a:lvl1pPr marL="0" indent="0" algn="l" defTabSz="1828343" rtl="0" eaLnBrk="1" latinLnBrk="0" hangingPunct="1">
              <a:lnSpc>
                <a:spcPct val="90000"/>
              </a:lnSpc>
              <a:spcBef>
                <a:spcPts val="2000"/>
              </a:spcBef>
              <a:buFont typeface="Arial" panose="020B0604020202020204" pitchFamily="34" charset="0"/>
              <a:buNone/>
              <a:defRPr sz="2000"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nSpc>
                <a:spcPct val="100000"/>
              </a:lnSpc>
              <a:spcBef>
                <a:spcPts val="0"/>
              </a:spcBef>
            </a:pPr>
            <a:r>
              <a:rPr lang="zh-TW" altLang="en-US" sz="2800" dirty="0">
                <a:latin typeface="華康黑體 Std W7" panose="020B0700000000000000" pitchFamily="34" charset="-120"/>
                <a:ea typeface="華康黑體 Std W7" panose="020B0700000000000000" pitchFamily="34" charset="-120"/>
              </a:rPr>
              <a:t>綠能 </a:t>
            </a:r>
            <a:r>
              <a:rPr lang="en-US" altLang="zh-TW" sz="2800" dirty="0">
                <a:latin typeface="華康黑體 Std W7" panose="020B0700000000000000" pitchFamily="34" charset="-120"/>
                <a:ea typeface="華康黑體 Std W7" panose="020B0700000000000000" pitchFamily="34" charset="-120"/>
              </a:rPr>
              <a:t>2740</a:t>
            </a:r>
            <a:r>
              <a:rPr lang="zh-TW" altLang="en-US" sz="2800" dirty="0">
                <a:latin typeface="華康黑體 Std W7" panose="020B0700000000000000" pitchFamily="34" charset="-120"/>
                <a:ea typeface="華康黑體 Std W7" panose="020B0700000000000000" pitchFamily="34" charset="-120"/>
              </a:rPr>
              <a:t>萬瓩 </a:t>
            </a:r>
            <a:r>
              <a:rPr lang="zh-TW" altLang="en-US" sz="2200" dirty="0">
                <a:latin typeface="華康黑體 Std W7" panose="020B0700000000000000" pitchFamily="34" charset="-120"/>
                <a:ea typeface="華康黑體 Std W7" panose="020B0700000000000000" pitchFamily="34" charset="-120"/>
              </a:rPr>
              <a:t> </a:t>
            </a:r>
            <a:r>
              <a:rPr lang="en-US" altLang="zh-TW" sz="2200" dirty="0">
                <a:latin typeface="華康黑體 Std W7" panose="020B0700000000000000" pitchFamily="34" charset="-120"/>
                <a:ea typeface="華康黑體 Std W7" panose="020B0700000000000000" pitchFamily="34" charset="-120"/>
              </a:rPr>
              <a:t>27.4GW</a:t>
            </a:r>
          </a:p>
        </p:txBody>
      </p:sp>
      <p:sp>
        <p:nvSpPr>
          <p:cNvPr id="25" name="Text Placeholder 8"/>
          <p:cNvSpPr txBox="1">
            <a:spLocks/>
          </p:cNvSpPr>
          <p:nvPr/>
        </p:nvSpPr>
        <p:spPr>
          <a:xfrm>
            <a:off x="6683522" y="3349485"/>
            <a:ext cx="5439820" cy="1891943"/>
          </a:xfrm>
          <a:prstGeom prst="rect">
            <a:avLst/>
          </a:prstGeom>
        </p:spPr>
        <p:txBody>
          <a:bodyPr>
            <a:noAutofit/>
          </a:bodyPr>
          <a:lstStyle>
            <a:lvl1pPr marL="0" indent="0" algn="l" defTabSz="1828343" rtl="0" eaLnBrk="1" latinLnBrk="0" hangingPunct="1">
              <a:lnSpc>
                <a:spcPct val="90000"/>
              </a:lnSpc>
              <a:spcBef>
                <a:spcPts val="2000"/>
              </a:spcBef>
              <a:buFont typeface="Arial" panose="020B0604020202020204" pitchFamily="34" charset="0"/>
              <a:buNone/>
              <a:defRPr sz="2000"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nSpc>
                <a:spcPct val="100000"/>
              </a:lnSpc>
              <a:spcBef>
                <a:spcPts val="0"/>
              </a:spcBef>
            </a:pPr>
            <a:r>
              <a:rPr lang="zh-TW" altLang="en-US" sz="2200" dirty="0">
                <a:solidFill>
                  <a:srgbClr val="FF684F"/>
                </a:solidFill>
                <a:latin typeface="華康黑體 Std W7" panose="020B0700000000000000" pitchFamily="34" charset="-120"/>
                <a:ea typeface="華康黑體 Std W7" panose="020B0700000000000000" pitchFamily="34" charset="-120"/>
              </a:rPr>
              <a:t>   陸域</a:t>
            </a:r>
            <a:r>
              <a:rPr lang="en-US" altLang="zh-TW" sz="2200" dirty="0">
                <a:solidFill>
                  <a:srgbClr val="FF684F"/>
                </a:solidFill>
                <a:latin typeface="華康黑體 Std W7" panose="020B0700000000000000" pitchFamily="34" charset="-120"/>
                <a:ea typeface="華康黑體 Std W7" panose="020B0700000000000000" pitchFamily="34" charset="-120"/>
              </a:rPr>
              <a:t>130</a:t>
            </a:r>
            <a:r>
              <a:rPr lang="zh-TW" altLang="en-US" sz="2200" dirty="0">
                <a:solidFill>
                  <a:srgbClr val="FF684F"/>
                </a:solidFill>
                <a:latin typeface="華康黑體 Std W7" panose="020B0700000000000000" pitchFamily="34" charset="-120"/>
                <a:ea typeface="華康黑體 Std W7" panose="020B0700000000000000" pitchFamily="34" charset="-120"/>
              </a:rPr>
              <a:t>萬瓩 </a:t>
            </a:r>
            <a:r>
              <a:rPr lang="en-US" altLang="zh-TW" sz="2200" dirty="0">
                <a:solidFill>
                  <a:srgbClr val="FF684F"/>
                </a:solidFill>
                <a:latin typeface="華康黑體 Std W7" panose="020B0700000000000000" pitchFamily="34" charset="-120"/>
                <a:ea typeface="華康黑體 Std W7" panose="020B0700000000000000" pitchFamily="34" charset="-120"/>
              </a:rPr>
              <a:t>/ </a:t>
            </a:r>
            <a:r>
              <a:rPr lang="zh-TW" altLang="en-US" sz="2200" dirty="0">
                <a:solidFill>
                  <a:srgbClr val="FF684F"/>
                </a:solidFill>
                <a:latin typeface="華康黑體 Std W7" panose="020B0700000000000000" pitchFamily="34" charset="-120"/>
                <a:ea typeface="華康黑體 Std W7" panose="020B0700000000000000" pitchFamily="34" charset="-120"/>
              </a:rPr>
              <a:t>離岸</a:t>
            </a:r>
            <a:r>
              <a:rPr lang="en-US" altLang="zh-TW" sz="2200" dirty="0">
                <a:solidFill>
                  <a:srgbClr val="FF684F"/>
                </a:solidFill>
                <a:latin typeface="華康黑體 Std W7" panose="020B0700000000000000" pitchFamily="34" charset="-120"/>
                <a:ea typeface="華康黑體 Std W7" panose="020B0700000000000000" pitchFamily="34" charset="-120"/>
              </a:rPr>
              <a:t>300</a:t>
            </a:r>
            <a:r>
              <a:rPr lang="zh-TW" altLang="en-US" sz="2200" dirty="0">
                <a:solidFill>
                  <a:srgbClr val="FF684F"/>
                </a:solidFill>
                <a:latin typeface="華康黑體 Std W7" panose="020B0700000000000000" pitchFamily="34" charset="-120"/>
                <a:ea typeface="華康黑體 Std W7" panose="020B0700000000000000" pitchFamily="34" charset="-120"/>
              </a:rPr>
              <a:t>萬瓩</a:t>
            </a:r>
            <a:endParaRPr lang="en-US" altLang="zh-TW" sz="2200" dirty="0">
              <a:solidFill>
                <a:srgbClr val="FF684F"/>
              </a:solidFill>
              <a:latin typeface="華康黑體 Std W7" panose="020B0700000000000000" pitchFamily="34" charset="-120"/>
              <a:ea typeface="華康黑體 Std W7" panose="020B0700000000000000" pitchFamily="34" charset="-120"/>
            </a:endParaRPr>
          </a:p>
        </p:txBody>
      </p:sp>
      <p:pic>
        <p:nvPicPr>
          <p:cNvPr id="14" name="圖片 1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322149" y="306842"/>
            <a:ext cx="1644778" cy="822887"/>
          </a:xfrm>
          <a:prstGeom prst="rect">
            <a:avLst/>
          </a:prstGeom>
        </p:spPr>
      </p:pic>
      <p:sp>
        <p:nvSpPr>
          <p:cNvPr id="18" name="矩形 17"/>
          <p:cNvSpPr/>
          <p:nvPr/>
        </p:nvSpPr>
        <p:spPr>
          <a:xfrm>
            <a:off x="6835640" y="2843809"/>
            <a:ext cx="3139001" cy="461665"/>
          </a:xfrm>
          <a:prstGeom prst="rect">
            <a:avLst/>
          </a:prstGeom>
        </p:spPr>
        <p:txBody>
          <a:bodyPr wrap="none">
            <a:spAutoFit/>
          </a:bodyPr>
          <a:lstStyle/>
          <a:p>
            <a:r>
              <a:rPr lang="zh-TW" altLang="en-US" sz="2400" dirty="0">
                <a:solidFill>
                  <a:srgbClr val="000000"/>
                </a:solidFill>
                <a:latin typeface="華康黑體 Std W7" panose="020B0700000000000000" pitchFamily="34" charset="-120"/>
                <a:ea typeface="華康黑體 Std W7" panose="020B0700000000000000" pitchFamily="34" charset="-120"/>
              </a:rPr>
              <a:t>風   能 </a:t>
            </a:r>
            <a:r>
              <a:rPr lang="en-US" altLang="zh-TW" sz="2400" dirty="0">
                <a:solidFill>
                  <a:srgbClr val="000000"/>
                </a:solidFill>
                <a:latin typeface="華康黑體 Std W7" panose="020B0700000000000000" pitchFamily="34" charset="-120"/>
                <a:ea typeface="華康黑體 Std W7" panose="020B0700000000000000" pitchFamily="34" charset="-120"/>
              </a:rPr>
              <a:t>430</a:t>
            </a:r>
            <a:r>
              <a:rPr lang="zh-TW" altLang="en-US" sz="2400" dirty="0">
                <a:solidFill>
                  <a:srgbClr val="000000"/>
                </a:solidFill>
                <a:latin typeface="華康黑體 Std W7" panose="020B0700000000000000" pitchFamily="34" charset="-120"/>
                <a:ea typeface="華康黑體 Std W7" panose="020B0700000000000000" pitchFamily="34" charset="-120"/>
              </a:rPr>
              <a:t>萬</a:t>
            </a:r>
            <a:r>
              <a:rPr lang="zh-TW" altLang="en-US" sz="2400" dirty="0">
                <a:latin typeface="華康黑體 Std W7" panose="020B0700000000000000" pitchFamily="34" charset="-120"/>
                <a:ea typeface="華康黑體 Std W7" panose="020B0700000000000000" pitchFamily="34" charset="-120"/>
              </a:rPr>
              <a:t>瓩  </a:t>
            </a:r>
            <a:r>
              <a:rPr lang="zh-TW" altLang="en-US" sz="2400" dirty="0">
                <a:solidFill>
                  <a:schemeClr val="bg1"/>
                </a:solidFill>
                <a:latin typeface="華康黑體 Std W7" panose="020B0700000000000000" pitchFamily="34" charset="-120"/>
                <a:ea typeface="華康黑體 Std W7" panose="020B0700000000000000" pitchFamily="34" charset="-120"/>
              </a:rPr>
              <a:t> </a:t>
            </a:r>
            <a:r>
              <a:rPr lang="en-US" altLang="zh-TW" sz="2400" dirty="0">
                <a:latin typeface="華康黑體 Std W7" panose="020B0700000000000000" pitchFamily="34" charset="-120"/>
                <a:ea typeface="華康黑體 Std W7" panose="020B0700000000000000" pitchFamily="34" charset="-120"/>
              </a:rPr>
              <a:t>4.3GW</a:t>
            </a:r>
            <a:r>
              <a:rPr lang="zh-TW" altLang="en-US" sz="2400" dirty="0">
                <a:latin typeface="華康黑體 Std W7" panose="020B0700000000000000" pitchFamily="34" charset="-120"/>
                <a:ea typeface="華康黑體 Std W7" panose="020B0700000000000000" pitchFamily="34" charset="-120"/>
              </a:rPr>
              <a:t> </a:t>
            </a:r>
            <a:endParaRPr lang="en-US" altLang="zh-TW" sz="2400" dirty="0">
              <a:latin typeface="華康黑體 Std W7" panose="020B0700000000000000" pitchFamily="34" charset="-120"/>
              <a:ea typeface="華康黑體 Std W7" panose="020B0700000000000000" pitchFamily="34" charset="-120"/>
            </a:endParaRPr>
          </a:p>
        </p:txBody>
      </p:sp>
      <p:sp>
        <p:nvSpPr>
          <p:cNvPr id="30" name="橢圓 29"/>
          <p:cNvSpPr/>
          <p:nvPr/>
        </p:nvSpPr>
        <p:spPr bwMode="auto">
          <a:xfrm>
            <a:off x="5420163" y="3902254"/>
            <a:ext cx="704875" cy="704875"/>
          </a:xfrm>
          <a:prstGeom prst="ellipse">
            <a:avLst/>
          </a:prstGeom>
          <a:solidFill>
            <a:srgbClr val="808A9E"/>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algn="ctr" defTabSz="914172" fontAlgn="base">
              <a:spcBef>
                <a:spcPct val="0"/>
              </a:spcBef>
              <a:spcAft>
                <a:spcPct val="0"/>
              </a:spcAft>
            </a:pPr>
            <a:r>
              <a:rPr lang="en-US" altLang="zh-TW" sz="3000" b="1" dirty="0">
                <a:solidFill>
                  <a:schemeClr val="bg1"/>
                </a:solidFill>
                <a:latin typeface="Arial" charset="0"/>
                <a:ea typeface="華康黑體 Std W9" panose="020B0900000000000000" pitchFamily="34" charset="-120"/>
              </a:rPr>
              <a:t>2</a:t>
            </a:r>
            <a:endParaRPr kumimoji="1" lang="zh-TW" altLang="en-US" sz="3000" b="1" dirty="0">
              <a:solidFill>
                <a:schemeClr val="bg1"/>
              </a:solidFill>
              <a:latin typeface="Arial" charset="0"/>
              <a:ea typeface="華康黑體 Std W9" panose="020B0900000000000000" pitchFamily="34" charset="-120"/>
            </a:endParaRPr>
          </a:p>
        </p:txBody>
      </p:sp>
      <p:sp>
        <p:nvSpPr>
          <p:cNvPr id="31" name="橢圓 30"/>
          <p:cNvSpPr/>
          <p:nvPr/>
        </p:nvSpPr>
        <p:spPr bwMode="auto">
          <a:xfrm>
            <a:off x="5342145" y="4903179"/>
            <a:ext cx="704875" cy="704875"/>
          </a:xfrm>
          <a:prstGeom prst="ellipse">
            <a:avLst/>
          </a:prstGeom>
          <a:solidFill>
            <a:srgbClr val="808A9E"/>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algn="ctr" defTabSz="914172" fontAlgn="base">
              <a:spcBef>
                <a:spcPct val="0"/>
              </a:spcBef>
              <a:spcAft>
                <a:spcPct val="0"/>
              </a:spcAft>
            </a:pPr>
            <a:r>
              <a:rPr kumimoji="1" lang="en-US" altLang="zh-TW" sz="3000" b="1" dirty="0">
                <a:solidFill>
                  <a:schemeClr val="bg1"/>
                </a:solidFill>
                <a:latin typeface="Arial" charset="0"/>
                <a:ea typeface="華康黑體 Std W9" panose="020B0900000000000000" pitchFamily="34" charset="-120"/>
              </a:rPr>
              <a:t>3</a:t>
            </a:r>
            <a:endParaRPr kumimoji="1" lang="zh-TW" altLang="en-US" sz="3000" b="1" dirty="0">
              <a:solidFill>
                <a:schemeClr val="bg1"/>
              </a:solidFill>
              <a:latin typeface="Arial" charset="0"/>
              <a:ea typeface="華康黑體 Std W9" panose="020B0900000000000000" pitchFamily="34" charset="-120"/>
            </a:endParaRPr>
          </a:p>
        </p:txBody>
      </p:sp>
      <p:sp>
        <p:nvSpPr>
          <p:cNvPr id="27" name="Text Placeholder 8"/>
          <p:cNvSpPr txBox="1">
            <a:spLocks/>
          </p:cNvSpPr>
          <p:nvPr/>
        </p:nvSpPr>
        <p:spPr>
          <a:xfrm>
            <a:off x="6792340" y="2433671"/>
            <a:ext cx="5247868" cy="395982"/>
          </a:xfrm>
          <a:prstGeom prst="rect">
            <a:avLst/>
          </a:prstGeom>
          <a:noFill/>
          <a:ln>
            <a:noFill/>
          </a:ln>
        </p:spPr>
        <p:txBody>
          <a:bodyPr>
            <a:noAutofit/>
          </a:bodyPr>
          <a:lstStyle>
            <a:lvl1pPr marL="0" indent="0" algn="l" defTabSz="1828343" rtl="0" eaLnBrk="1" latinLnBrk="0" hangingPunct="1">
              <a:lnSpc>
                <a:spcPct val="90000"/>
              </a:lnSpc>
              <a:spcBef>
                <a:spcPts val="2000"/>
              </a:spcBef>
              <a:buFont typeface="Arial" panose="020B0604020202020204" pitchFamily="34" charset="0"/>
              <a:buNone/>
              <a:defRPr sz="2000"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nSpc>
                <a:spcPct val="100000"/>
              </a:lnSpc>
              <a:spcBef>
                <a:spcPts val="0"/>
              </a:spcBef>
            </a:pPr>
            <a:r>
              <a:rPr lang="zh-TW" altLang="en-US" sz="2200" dirty="0">
                <a:solidFill>
                  <a:srgbClr val="FF684F"/>
                </a:solidFill>
                <a:latin typeface="華康黑體 Std W7" panose="020B0700000000000000" pitchFamily="34" charset="-120"/>
                <a:ea typeface="華康黑體 Std W7" panose="020B0700000000000000" pitchFamily="34" charset="-120"/>
              </a:rPr>
              <a:t> 屋頂</a:t>
            </a:r>
            <a:r>
              <a:rPr lang="en-US" altLang="zh-TW" sz="2200" dirty="0">
                <a:solidFill>
                  <a:srgbClr val="FF684F"/>
                </a:solidFill>
                <a:latin typeface="華康黑體 Std W7" panose="020B0700000000000000" pitchFamily="34" charset="-120"/>
                <a:ea typeface="華康黑體 Std W7" panose="020B0700000000000000" pitchFamily="34" charset="-120"/>
              </a:rPr>
              <a:t>300</a:t>
            </a:r>
            <a:r>
              <a:rPr lang="zh-TW" altLang="en-US" sz="2200" dirty="0">
                <a:solidFill>
                  <a:srgbClr val="FF684F"/>
                </a:solidFill>
                <a:latin typeface="華康黑體 Std W7" panose="020B0700000000000000" pitchFamily="34" charset="-120"/>
                <a:ea typeface="華康黑體 Std W7" panose="020B0700000000000000" pitchFamily="34" charset="-120"/>
              </a:rPr>
              <a:t>萬瓩 </a:t>
            </a:r>
            <a:r>
              <a:rPr lang="en-US" altLang="zh-TW" sz="2200" dirty="0">
                <a:solidFill>
                  <a:srgbClr val="FF684F"/>
                </a:solidFill>
                <a:latin typeface="華康黑體 Std W7" panose="020B0700000000000000" pitchFamily="34" charset="-120"/>
                <a:ea typeface="華康黑體 Std W7" panose="020B0700000000000000" pitchFamily="34" charset="-120"/>
              </a:rPr>
              <a:t>/ </a:t>
            </a:r>
            <a:r>
              <a:rPr lang="zh-TW" altLang="en-US" sz="2200" dirty="0">
                <a:solidFill>
                  <a:srgbClr val="FF684F"/>
                </a:solidFill>
                <a:latin typeface="華康黑體 Std W7" panose="020B0700000000000000" pitchFamily="34" charset="-120"/>
                <a:ea typeface="華康黑體 Std W7" panose="020B0700000000000000" pitchFamily="34" charset="-120"/>
              </a:rPr>
              <a:t>地面型</a:t>
            </a:r>
            <a:r>
              <a:rPr lang="en-US" altLang="zh-TW" sz="2200" dirty="0">
                <a:solidFill>
                  <a:srgbClr val="FF684F"/>
                </a:solidFill>
                <a:latin typeface="華康黑體 Std W7" panose="020B0700000000000000" pitchFamily="34" charset="-120"/>
                <a:ea typeface="華康黑體 Std W7" panose="020B0700000000000000" pitchFamily="34" charset="-120"/>
              </a:rPr>
              <a:t>17</a:t>
            </a:r>
            <a:r>
              <a:rPr lang="zh-TW" altLang="en-US" sz="2200" dirty="0">
                <a:solidFill>
                  <a:srgbClr val="FF684F"/>
                </a:solidFill>
                <a:latin typeface="華康黑體 Std W7" panose="020B0700000000000000" pitchFamily="34" charset="-120"/>
                <a:ea typeface="華康黑體 Std W7" panose="020B0700000000000000" pitchFamily="34" charset="-120"/>
              </a:rPr>
              <a:t>百萬瓩</a:t>
            </a:r>
            <a:endParaRPr lang="en-US" altLang="zh-TW" sz="2200" dirty="0">
              <a:solidFill>
                <a:srgbClr val="FF684F"/>
              </a:solidFill>
              <a:latin typeface="華康黑體 Std W7" panose="020B0700000000000000" pitchFamily="34" charset="-120"/>
              <a:ea typeface="華康黑體 Std W7" panose="020B0700000000000000" pitchFamily="34" charset="-120"/>
            </a:endParaRPr>
          </a:p>
        </p:txBody>
      </p:sp>
      <p:sp>
        <p:nvSpPr>
          <p:cNvPr id="37" name="Freeform 9"/>
          <p:cNvSpPr>
            <a:spLocks noEditPoints="1"/>
          </p:cNvSpPr>
          <p:nvPr/>
        </p:nvSpPr>
        <p:spPr bwMode="auto">
          <a:xfrm>
            <a:off x="6566175" y="2537279"/>
            <a:ext cx="256459" cy="255214"/>
          </a:xfrm>
          <a:custGeom>
            <a:avLst/>
            <a:gdLst>
              <a:gd name="T0" fmla="*/ 206 w 412"/>
              <a:gd name="T1" fmla="*/ 410 h 410"/>
              <a:gd name="T2" fmla="*/ 164 w 412"/>
              <a:gd name="T3" fmla="*/ 406 h 410"/>
              <a:gd name="T4" fmla="*/ 126 w 412"/>
              <a:gd name="T5" fmla="*/ 394 h 410"/>
              <a:gd name="T6" fmla="*/ 90 w 412"/>
              <a:gd name="T7" fmla="*/ 376 h 410"/>
              <a:gd name="T8" fmla="*/ 60 w 412"/>
              <a:gd name="T9" fmla="*/ 350 h 410"/>
              <a:gd name="T10" fmla="*/ 36 w 412"/>
              <a:gd name="T11" fmla="*/ 320 h 410"/>
              <a:gd name="T12" fmla="*/ 16 w 412"/>
              <a:gd name="T13" fmla="*/ 284 h 410"/>
              <a:gd name="T14" fmla="*/ 4 w 412"/>
              <a:gd name="T15" fmla="*/ 246 h 410"/>
              <a:gd name="T16" fmla="*/ 0 w 412"/>
              <a:gd name="T17" fmla="*/ 204 h 410"/>
              <a:gd name="T18" fmla="*/ 2 w 412"/>
              <a:gd name="T19" fmla="*/ 184 h 410"/>
              <a:gd name="T20" fmla="*/ 10 w 412"/>
              <a:gd name="T21" fmla="*/ 144 h 410"/>
              <a:gd name="T22" fmla="*/ 26 w 412"/>
              <a:gd name="T23" fmla="*/ 106 h 410"/>
              <a:gd name="T24" fmla="*/ 48 w 412"/>
              <a:gd name="T25" fmla="*/ 74 h 410"/>
              <a:gd name="T26" fmla="*/ 76 w 412"/>
              <a:gd name="T27" fmla="*/ 46 h 410"/>
              <a:gd name="T28" fmla="*/ 108 w 412"/>
              <a:gd name="T29" fmla="*/ 24 h 410"/>
              <a:gd name="T30" fmla="*/ 144 w 412"/>
              <a:gd name="T31" fmla="*/ 8 h 410"/>
              <a:gd name="T32" fmla="*/ 184 w 412"/>
              <a:gd name="T33" fmla="*/ 0 h 410"/>
              <a:gd name="T34" fmla="*/ 206 w 412"/>
              <a:gd name="T35" fmla="*/ 0 h 410"/>
              <a:gd name="T36" fmla="*/ 248 w 412"/>
              <a:gd name="T37" fmla="*/ 4 h 410"/>
              <a:gd name="T38" fmla="*/ 286 w 412"/>
              <a:gd name="T39" fmla="*/ 16 h 410"/>
              <a:gd name="T40" fmla="*/ 320 w 412"/>
              <a:gd name="T41" fmla="*/ 34 h 410"/>
              <a:gd name="T42" fmla="*/ 352 w 412"/>
              <a:gd name="T43" fmla="*/ 60 h 410"/>
              <a:gd name="T44" fmla="*/ 376 w 412"/>
              <a:gd name="T45" fmla="*/ 90 h 410"/>
              <a:gd name="T46" fmla="*/ 396 w 412"/>
              <a:gd name="T47" fmla="*/ 124 h 410"/>
              <a:gd name="T48" fmla="*/ 408 w 412"/>
              <a:gd name="T49" fmla="*/ 164 h 410"/>
              <a:gd name="T50" fmla="*/ 412 w 412"/>
              <a:gd name="T51" fmla="*/ 204 h 410"/>
              <a:gd name="T52" fmla="*/ 410 w 412"/>
              <a:gd name="T53" fmla="*/ 226 h 410"/>
              <a:gd name="T54" fmla="*/ 402 w 412"/>
              <a:gd name="T55" fmla="*/ 266 h 410"/>
              <a:gd name="T56" fmla="*/ 386 w 412"/>
              <a:gd name="T57" fmla="*/ 302 h 410"/>
              <a:gd name="T58" fmla="*/ 364 w 412"/>
              <a:gd name="T59" fmla="*/ 336 h 410"/>
              <a:gd name="T60" fmla="*/ 336 w 412"/>
              <a:gd name="T61" fmla="*/ 364 h 410"/>
              <a:gd name="T62" fmla="*/ 304 w 412"/>
              <a:gd name="T63" fmla="*/ 386 h 410"/>
              <a:gd name="T64" fmla="*/ 268 w 412"/>
              <a:gd name="T65" fmla="*/ 402 h 410"/>
              <a:gd name="T66" fmla="*/ 226 w 412"/>
              <a:gd name="T67" fmla="*/ 410 h 410"/>
              <a:gd name="T68" fmla="*/ 206 w 412"/>
              <a:gd name="T69" fmla="*/ 410 h 410"/>
              <a:gd name="T70" fmla="*/ 314 w 412"/>
              <a:gd name="T71" fmla="*/ 216 h 410"/>
              <a:gd name="T72" fmla="*/ 318 w 412"/>
              <a:gd name="T73" fmla="*/ 204 h 410"/>
              <a:gd name="T74" fmla="*/ 314 w 412"/>
              <a:gd name="T75" fmla="*/ 192 h 410"/>
              <a:gd name="T76" fmla="*/ 192 w 412"/>
              <a:gd name="T77" fmla="*/ 72 h 410"/>
              <a:gd name="T78" fmla="*/ 180 w 412"/>
              <a:gd name="T79" fmla="*/ 66 h 410"/>
              <a:gd name="T80" fmla="*/ 168 w 412"/>
              <a:gd name="T81" fmla="*/ 72 h 410"/>
              <a:gd name="T82" fmla="*/ 140 w 412"/>
              <a:gd name="T83" fmla="*/ 98 h 410"/>
              <a:gd name="T84" fmla="*/ 136 w 412"/>
              <a:gd name="T85" fmla="*/ 110 h 410"/>
              <a:gd name="T86" fmla="*/ 140 w 412"/>
              <a:gd name="T87" fmla="*/ 122 h 410"/>
              <a:gd name="T88" fmla="*/ 140 w 412"/>
              <a:gd name="T89" fmla="*/ 286 h 410"/>
              <a:gd name="T90" fmla="*/ 138 w 412"/>
              <a:gd name="T91" fmla="*/ 292 h 410"/>
              <a:gd name="T92" fmla="*/ 138 w 412"/>
              <a:gd name="T93" fmla="*/ 306 h 410"/>
              <a:gd name="T94" fmla="*/ 168 w 412"/>
              <a:gd name="T95" fmla="*/ 338 h 410"/>
              <a:gd name="T96" fmla="*/ 174 w 412"/>
              <a:gd name="T97" fmla="*/ 342 h 410"/>
              <a:gd name="T98" fmla="*/ 186 w 412"/>
              <a:gd name="T99" fmla="*/ 342 h 410"/>
              <a:gd name="T100" fmla="*/ 314 w 412"/>
              <a:gd name="T101" fmla="*/ 216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2" h="410">
                <a:moveTo>
                  <a:pt x="206" y="410"/>
                </a:moveTo>
                <a:lnTo>
                  <a:pt x="206" y="410"/>
                </a:lnTo>
                <a:lnTo>
                  <a:pt x="184" y="410"/>
                </a:lnTo>
                <a:lnTo>
                  <a:pt x="164" y="406"/>
                </a:lnTo>
                <a:lnTo>
                  <a:pt x="144" y="402"/>
                </a:lnTo>
                <a:lnTo>
                  <a:pt x="126" y="394"/>
                </a:lnTo>
                <a:lnTo>
                  <a:pt x="108" y="386"/>
                </a:lnTo>
                <a:lnTo>
                  <a:pt x="90" y="376"/>
                </a:lnTo>
                <a:lnTo>
                  <a:pt x="76" y="364"/>
                </a:lnTo>
                <a:lnTo>
                  <a:pt x="60" y="350"/>
                </a:lnTo>
                <a:lnTo>
                  <a:pt x="48" y="336"/>
                </a:lnTo>
                <a:lnTo>
                  <a:pt x="36" y="320"/>
                </a:lnTo>
                <a:lnTo>
                  <a:pt x="26" y="302"/>
                </a:lnTo>
                <a:lnTo>
                  <a:pt x="16" y="284"/>
                </a:lnTo>
                <a:lnTo>
                  <a:pt x="10" y="266"/>
                </a:lnTo>
                <a:lnTo>
                  <a:pt x="4" y="246"/>
                </a:lnTo>
                <a:lnTo>
                  <a:pt x="2" y="226"/>
                </a:lnTo>
                <a:lnTo>
                  <a:pt x="0" y="204"/>
                </a:lnTo>
                <a:lnTo>
                  <a:pt x="0" y="204"/>
                </a:lnTo>
                <a:lnTo>
                  <a:pt x="2" y="184"/>
                </a:lnTo>
                <a:lnTo>
                  <a:pt x="4" y="164"/>
                </a:lnTo>
                <a:lnTo>
                  <a:pt x="10" y="144"/>
                </a:lnTo>
                <a:lnTo>
                  <a:pt x="16" y="124"/>
                </a:lnTo>
                <a:lnTo>
                  <a:pt x="26" y="106"/>
                </a:lnTo>
                <a:lnTo>
                  <a:pt x="36" y="90"/>
                </a:lnTo>
                <a:lnTo>
                  <a:pt x="48" y="74"/>
                </a:lnTo>
                <a:lnTo>
                  <a:pt x="60" y="60"/>
                </a:lnTo>
                <a:lnTo>
                  <a:pt x="76" y="46"/>
                </a:lnTo>
                <a:lnTo>
                  <a:pt x="90" y="34"/>
                </a:lnTo>
                <a:lnTo>
                  <a:pt x="108" y="24"/>
                </a:lnTo>
                <a:lnTo>
                  <a:pt x="126" y="16"/>
                </a:lnTo>
                <a:lnTo>
                  <a:pt x="144" y="8"/>
                </a:lnTo>
                <a:lnTo>
                  <a:pt x="164" y="4"/>
                </a:lnTo>
                <a:lnTo>
                  <a:pt x="184" y="0"/>
                </a:lnTo>
                <a:lnTo>
                  <a:pt x="206" y="0"/>
                </a:lnTo>
                <a:lnTo>
                  <a:pt x="206" y="0"/>
                </a:lnTo>
                <a:lnTo>
                  <a:pt x="226" y="0"/>
                </a:lnTo>
                <a:lnTo>
                  <a:pt x="248" y="4"/>
                </a:lnTo>
                <a:lnTo>
                  <a:pt x="268" y="8"/>
                </a:lnTo>
                <a:lnTo>
                  <a:pt x="286" y="16"/>
                </a:lnTo>
                <a:lnTo>
                  <a:pt x="304" y="24"/>
                </a:lnTo>
                <a:lnTo>
                  <a:pt x="320" y="34"/>
                </a:lnTo>
                <a:lnTo>
                  <a:pt x="336" y="46"/>
                </a:lnTo>
                <a:lnTo>
                  <a:pt x="352" y="60"/>
                </a:lnTo>
                <a:lnTo>
                  <a:pt x="364" y="74"/>
                </a:lnTo>
                <a:lnTo>
                  <a:pt x="376" y="90"/>
                </a:lnTo>
                <a:lnTo>
                  <a:pt x="386" y="106"/>
                </a:lnTo>
                <a:lnTo>
                  <a:pt x="396" y="124"/>
                </a:lnTo>
                <a:lnTo>
                  <a:pt x="402" y="144"/>
                </a:lnTo>
                <a:lnTo>
                  <a:pt x="408" y="164"/>
                </a:lnTo>
                <a:lnTo>
                  <a:pt x="410" y="184"/>
                </a:lnTo>
                <a:lnTo>
                  <a:pt x="412" y="204"/>
                </a:lnTo>
                <a:lnTo>
                  <a:pt x="412" y="204"/>
                </a:lnTo>
                <a:lnTo>
                  <a:pt x="410" y="226"/>
                </a:lnTo>
                <a:lnTo>
                  <a:pt x="408" y="246"/>
                </a:lnTo>
                <a:lnTo>
                  <a:pt x="402" y="266"/>
                </a:lnTo>
                <a:lnTo>
                  <a:pt x="396" y="284"/>
                </a:lnTo>
                <a:lnTo>
                  <a:pt x="386" y="302"/>
                </a:lnTo>
                <a:lnTo>
                  <a:pt x="376" y="320"/>
                </a:lnTo>
                <a:lnTo>
                  <a:pt x="364" y="336"/>
                </a:lnTo>
                <a:lnTo>
                  <a:pt x="352" y="350"/>
                </a:lnTo>
                <a:lnTo>
                  <a:pt x="336" y="364"/>
                </a:lnTo>
                <a:lnTo>
                  <a:pt x="320" y="376"/>
                </a:lnTo>
                <a:lnTo>
                  <a:pt x="304" y="386"/>
                </a:lnTo>
                <a:lnTo>
                  <a:pt x="286" y="394"/>
                </a:lnTo>
                <a:lnTo>
                  <a:pt x="268" y="402"/>
                </a:lnTo>
                <a:lnTo>
                  <a:pt x="248" y="406"/>
                </a:lnTo>
                <a:lnTo>
                  <a:pt x="226" y="410"/>
                </a:lnTo>
                <a:lnTo>
                  <a:pt x="206" y="410"/>
                </a:lnTo>
                <a:lnTo>
                  <a:pt x="206" y="410"/>
                </a:lnTo>
                <a:close/>
                <a:moveTo>
                  <a:pt x="314" y="216"/>
                </a:moveTo>
                <a:lnTo>
                  <a:pt x="314" y="216"/>
                </a:lnTo>
                <a:lnTo>
                  <a:pt x="318" y="212"/>
                </a:lnTo>
                <a:lnTo>
                  <a:pt x="318" y="204"/>
                </a:lnTo>
                <a:lnTo>
                  <a:pt x="318" y="198"/>
                </a:lnTo>
                <a:lnTo>
                  <a:pt x="314" y="192"/>
                </a:lnTo>
                <a:lnTo>
                  <a:pt x="192" y="72"/>
                </a:lnTo>
                <a:lnTo>
                  <a:pt x="192" y="72"/>
                </a:lnTo>
                <a:lnTo>
                  <a:pt x="186" y="68"/>
                </a:lnTo>
                <a:lnTo>
                  <a:pt x="180" y="66"/>
                </a:lnTo>
                <a:lnTo>
                  <a:pt x="174" y="68"/>
                </a:lnTo>
                <a:lnTo>
                  <a:pt x="168" y="72"/>
                </a:lnTo>
                <a:lnTo>
                  <a:pt x="140" y="98"/>
                </a:lnTo>
                <a:lnTo>
                  <a:pt x="140" y="98"/>
                </a:lnTo>
                <a:lnTo>
                  <a:pt x="138" y="104"/>
                </a:lnTo>
                <a:lnTo>
                  <a:pt x="136" y="110"/>
                </a:lnTo>
                <a:lnTo>
                  <a:pt x="138" y="116"/>
                </a:lnTo>
                <a:lnTo>
                  <a:pt x="140" y="122"/>
                </a:lnTo>
                <a:lnTo>
                  <a:pt x="224" y="204"/>
                </a:lnTo>
                <a:lnTo>
                  <a:pt x="140" y="286"/>
                </a:lnTo>
                <a:lnTo>
                  <a:pt x="140" y="286"/>
                </a:lnTo>
                <a:lnTo>
                  <a:pt x="138" y="292"/>
                </a:lnTo>
                <a:lnTo>
                  <a:pt x="136" y="300"/>
                </a:lnTo>
                <a:lnTo>
                  <a:pt x="138" y="306"/>
                </a:lnTo>
                <a:lnTo>
                  <a:pt x="140" y="312"/>
                </a:lnTo>
                <a:lnTo>
                  <a:pt x="168" y="338"/>
                </a:lnTo>
                <a:lnTo>
                  <a:pt x="168" y="338"/>
                </a:lnTo>
                <a:lnTo>
                  <a:pt x="174" y="342"/>
                </a:lnTo>
                <a:lnTo>
                  <a:pt x="180" y="344"/>
                </a:lnTo>
                <a:lnTo>
                  <a:pt x="186" y="342"/>
                </a:lnTo>
                <a:lnTo>
                  <a:pt x="192" y="338"/>
                </a:lnTo>
                <a:lnTo>
                  <a:pt x="314" y="216"/>
                </a:ln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endParaRPr lang="en-AU" sz="900" dirty="0"/>
          </a:p>
        </p:txBody>
      </p:sp>
      <p:sp>
        <p:nvSpPr>
          <p:cNvPr id="39" name="矩形 38"/>
          <p:cNvSpPr/>
          <p:nvPr/>
        </p:nvSpPr>
        <p:spPr>
          <a:xfrm>
            <a:off x="8992339" y="2896243"/>
            <a:ext cx="966152" cy="36194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a:p>
        </p:txBody>
      </p:sp>
      <p:sp>
        <p:nvSpPr>
          <p:cNvPr id="40" name="矩形 39"/>
          <p:cNvSpPr/>
          <p:nvPr/>
        </p:nvSpPr>
        <p:spPr>
          <a:xfrm>
            <a:off x="9110111" y="2017693"/>
            <a:ext cx="966152" cy="36194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a:p>
        </p:txBody>
      </p:sp>
      <p:sp>
        <p:nvSpPr>
          <p:cNvPr id="41" name="矩形 40"/>
          <p:cNvSpPr/>
          <p:nvPr/>
        </p:nvSpPr>
        <p:spPr>
          <a:xfrm>
            <a:off x="8876805" y="1397441"/>
            <a:ext cx="1106676" cy="46926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a:p>
        </p:txBody>
      </p:sp>
      <p:sp>
        <p:nvSpPr>
          <p:cNvPr id="44" name="Freeform 9"/>
          <p:cNvSpPr>
            <a:spLocks noEditPoints="1"/>
          </p:cNvSpPr>
          <p:nvPr/>
        </p:nvSpPr>
        <p:spPr bwMode="auto">
          <a:xfrm>
            <a:off x="6571496" y="3401092"/>
            <a:ext cx="256459" cy="255214"/>
          </a:xfrm>
          <a:custGeom>
            <a:avLst/>
            <a:gdLst>
              <a:gd name="T0" fmla="*/ 206 w 412"/>
              <a:gd name="T1" fmla="*/ 410 h 410"/>
              <a:gd name="T2" fmla="*/ 164 w 412"/>
              <a:gd name="T3" fmla="*/ 406 h 410"/>
              <a:gd name="T4" fmla="*/ 126 w 412"/>
              <a:gd name="T5" fmla="*/ 394 h 410"/>
              <a:gd name="T6" fmla="*/ 90 w 412"/>
              <a:gd name="T7" fmla="*/ 376 h 410"/>
              <a:gd name="T8" fmla="*/ 60 w 412"/>
              <a:gd name="T9" fmla="*/ 350 h 410"/>
              <a:gd name="T10" fmla="*/ 36 w 412"/>
              <a:gd name="T11" fmla="*/ 320 h 410"/>
              <a:gd name="T12" fmla="*/ 16 w 412"/>
              <a:gd name="T13" fmla="*/ 284 h 410"/>
              <a:gd name="T14" fmla="*/ 4 w 412"/>
              <a:gd name="T15" fmla="*/ 246 h 410"/>
              <a:gd name="T16" fmla="*/ 0 w 412"/>
              <a:gd name="T17" fmla="*/ 204 h 410"/>
              <a:gd name="T18" fmla="*/ 2 w 412"/>
              <a:gd name="T19" fmla="*/ 184 h 410"/>
              <a:gd name="T20" fmla="*/ 10 w 412"/>
              <a:gd name="T21" fmla="*/ 144 h 410"/>
              <a:gd name="T22" fmla="*/ 26 w 412"/>
              <a:gd name="T23" fmla="*/ 106 h 410"/>
              <a:gd name="T24" fmla="*/ 48 w 412"/>
              <a:gd name="T25" fmla="*/ 74 h 410"/>
              <a:gd name="T26" fmla="*/ 76 w 412"/>
              <a:gd name="T27" fmla="*/ 46 h 410"/>
              <a:gd name="T28" fmla="*/ 108 w 412"/>
              <a:gd name="T29" fmla="*/ 24 h 410"/>
              <a:gd name="T30" fmla="*/ 144 w 412"/>
              <a:gd name="T31" fmla="*/ 8 h 410"/>
              <a:gd name="T32" fmla="*/ 184 w 412"/>
              <a:gd name="T33" fmla="*/ 0 h 410"/>
              <a:gd name="T34" fmla="*/ 206 w 412"/>
              <a:gd name="T35" fmla="*/ 0 h 410"/>
              <a:gd name="T36" fmla="*/ 248 w 412"/>
              <a:gd name="T37" fmla="*/ 4 h 410"/>
              <a:gd name="T38" fmla="*/ 286 w 412"/>
              <a:gd name="T39" fmla="*/ 16 h 410"/>
              <a:gd name="T40" fmla="*/ 320 w 412"/>
              <a:gd name="T41" fmla="*/ 34 h 410"/>
              <a:gd name="T42" fmla="*/ 352 w 412"/>
              <a:gd name="T43" fmla="*/ 60 h 410"/>
              <a:gd name="T44" fmla="*/ 376 w 412"/>
              <a:gd name="T45" fmla="*/ 90 h 410"/>
              <a:gd name="T46" fmla="*/ 396 w 412"/>
              <a:gd name="T47" fmla="*/ 124 h 410"/>
              <a:gd name="T48" fmla="*/ 408 w 412"/>
              <a:gd name="T49" fmla="*/ 164 h 410"/>
              <a:gd name="T50" fmla="*/ 412 w 412"/>
              <a:gd name="T51" fmla="*/ 204 h 410"/>
              <a:gd name="T52" fmla="*/ 410 w 412"/>
              <a:gd name="T53" fmla="*/ 226 h 410"/>
              <a:gd name="T54" fmla="*/ 402 w 412"/>
              <a:gd name="T55" fmla="*/ 266 h 410"/>
              <a:gd name="T56" fmla="*/ 386 w 412"/>
              <a:gd name="T57" fmla="*/ 302 h 410"/>
              <a:gd name="T58" fmla="*/ 364 w 412"/>
              <a:gd name="T59" fmla="*/ 336 h 410"/>
              <a:gd name="T60" fmla="*/ 336 w 412"/>
              <a:gd name="T61" fmla="*/ 364 h 410"/>
              <a:gd name="T62" fmla="*/ 304 w 412"/>
              <a:gd name="T63" fmla="*/ 386 h 410"/>
              <a:gd name="T64" fmla="*/ 268 w 412"/>
              <a:gd name="T65" fmla="*/ 402 h 410"/>
              <a:gd name="T66" fmla="*/ 226 w 412"/>
              <a:gd name="T67" fmla="*/ 410 h 410"/>
              <a:gd name="T68" fmla="*/ 206 w 412"/>
              <a:gd name="T69" fmla="*/ 410 h 410"/>
              <a:gd name="T70" fmla="*/ 314 w 412"/>
              <a:gd name="T71" fmla="*/ 216 h 410"/>
              <a:gd name="T72" fmla="*/ 318 w 412"/>
              <a:gd name="T73" fmla="*/ 204 h 410"/>
              <a:gd name="T74" fmla="*/ 314 w 412"/>
              <a:gd name="T75" fmla="*/ 192 h 410"/>
              <a:gd name="T76" fmla="*/ 192 w 412"/>
              <a:gd name="T77" fmla="*/ 72 h 410"/>
              <a:gd name="T78" fmla="*/ 180 w 412"/>
              <a:gd name="T79" fmla="*/ 66 h 410"/>
              <a:gd name="T80" fmla="*/ 168 w 412"/>
              <a:gd name="T81" fmla="*/ 72 h 410"/>
              <a:gd name="T82" fmla="*/ 140 w 412"/>
              <a:gd name="T83" fmla="*/ 98 h 410"/>
              <a:gd name="T84" fmla="*/ 136 w 412"/>
              <a:gd name="T85" fmla="*/ 110 h 410"/>
              <a:gd name="T86" fmla="*/ 140 w 412"/>
              <a:gd name="T87" fmla="*/ 122 h 410"/>
              <a:gd name="T88" fmla="*/ 140 w 412"/>
              <a:gd name="T89" fmla="*/ 286 h 410"/>
              <a:gd name="T90" fmla="*/ 138 w 412"/>
              <a:gd name="T91" fmla="*/ 292 h 410"/>
              <a:gd name="T92" fmla="*/ 138 w 412"/>
              <a:gd name="T93" fmla="*/ 306 h 410"/>
              <a:gd name="T94" fmla="*/ 168 w 412"/>
              <a:gd name="T95" fmla="*/ 338 h 410"/>
              <a:gd name="T96" fmla="*/ 174 w 412"/>
              <a:gd name="T97" fmla="*/ 342 h 410"/>
              <a:gd name="T98" fmla="*/ 186 w 412"/>
              <a:gd name="T99" fmla="*/ 342 h 410"/>
              <a:gd name="T100" fmla="*/ 314 w 412"/>
              <a:gd name="T101" fmla="*/ 216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2" h="410">
                <a:moveTo>
                  <a:pt x="206" y="410"/>
                </a:moveTo>
                <a:lnTo>
                  <a:pt x="206" y="410"/>
                </a:lnTo>
                <a:lnTo>
                  <a:pt x="184" y="410"/>
                </a:lnTo>
                <a:lnTo>
                  <a:pt x="164" y="406"/>
                </a:lnTo>
                <a:lnTo>
                  <a:pt x="144" y="402"/>
                </a:lnTo>
                <a:lnTo>
                  <a:pt x="126" y="394"/>
                </a:lnTo>
                <a:lnTo>
                  <a:pt x="108" y="386"/>
                </a:lnTo>
                <a:lnTo>
                  <a:pt x="90" y="376"/>
                </a:lnTo>
                <a:lnTo>
                  <a:pt x="76" y="364"/>
                </a:lnTo>
                <a:lnTo>
                  <a:pt x="60" y="350"/>
                </a:lnTo>
                <a:lnTo>
                  <a:pt x="48" y="336"/>
                </a:lnTo>
                <a:lnTo>
                  <a:pt x="36" y="320"/>
                </a:lnTo>
                <a:lnTo>
                  <a:pt x="26" y="302"/>
                </a:lnTo>
                <a:lnTo>
                  <a:pt x="16" y="284"/>
                </a:lnTo>
                <a:lnTo>
                  <a:pt x="10" y="266"/>
                </a:lnTo>
                <a:lnTo>
                  <a:pt x="4" y="246"/>
                </a:lnTo>
                <a:lnTo>
                  <a:pt x="2" y="226"/>
                </a:lnTo>
                <a:lnTo>
                  <a:pt x="0" y="204"/>
                </a:lnTo>
                <a:lnTo>
                  <a:pt x="0" y="204"/>
                </a:lnTo>
                <a:lnTo>
                  <a:pt x="2" y="184"/>
                </a:lnTo>
                <a:lnTo>
                  <a:pt x="4" y="164"/>
                </a:lnTo>
                <a:lnTo>
                  <a:pt x="10" y="144"/>
                </a:lnTo>
                <a:lnTo>
                  <a:pt x="16" y="124"/>
                </a:lnTo>
                <a:lnTo>
                  <a:pt x="26" y="106"/>
                </a:lnTo>
                <a:lnTo>
                  <a:pt x="36" y="90"/>
                </a:lnTo>
                <a:lnTo>
                  <a:pt x="48" y="74"/>
                </a:lnTo>
                <a:lnTo>
                  <a:pt x="60" y="60"/>
                </a:lnTo>
                <a:lnTo>
                  <a:pt x="76" y="46"/>
                </a:lnTo>
                <a:lnTo>
                  <a:pt x="90" y="34"/>
                </a:lnTo>
                <a:lnTo>
                  <a:pt x="108" y="24"/>
                </a:lnTo>
                <a:lnTo>
                  <a:pt x="126" y="16"/>
                </a:lnTo>
                <a:lnTo>
                  <a:pt x="144" y="8"/>
                </a:lnTo>
                <a:lnTo>
                  <a:pt x="164" y="4"/>
                </a:lnTo>
                <a:lnTo>
                  <a:pt x="184" y="0"/>
                </a:lnTo>
                <a:lnTo>
                  <a:pt x="206" y="0"/>
                </a:lnTo>
                <a:lnTo>
                  <a:pt x="206" y="0"/>
                </a:lnTo>
                <a:lnTo>
                  <a:pt x="226" y="0"/>
                </a:lnTo>
                <a:lnTo>
                  <a:pt x="248" y="4"/>
                </a:lnTo>
                <a:lnTo>
                  <a:pt x="268" y="8"/>
                </a:lnTo>
                <a:lnTo>
                  <a:pt x="286" y="16"/>
                </a:lnTo>
                <a:lnTo>
                  <a:pt x="304" y="24"/>
                </a:lnTo>
                <a:lnTo>
                  <a:pt x="320" y="34"/>
                </a:lnTo>
                <a:lnTo>
                  <a:pt x="336" y="46"/>
                </a:lnTo>
                <a:lnTo>
                  <a:pt x="352" y="60"/>
                </a:lnTo>
                <a:lnTo>
                  <a:pt x="364" y="74"/>
                </a:lnTo>
                <a:lnTo>
                  <a:pt x="376" y="90"/>
                </a:lnTo>
                <a:lnTo>
                  <a:pt x="386" y="106"/>
                </a:lnTo>
                <a:lnTo>
                  <a:pt x="396" y="124"/>
                </a:lnTo>
                <a:lnTo>
                  <a:pt x="402" y="144"/>
                </a:lnTo>
                <a:lnTo>
                  <a:pt x="408" y="164"/>
                </a:lnTo>
                <a:lnTo>
                  <a:pt x="410" y="184"/>
                </a:lnTo>
                <a:lnTo>
                  <a:pt x="412" y="204"/>
                </a:lnTo>
                <a:lnTo>
                  <a:pt x="412" y="204"/>
                </a:lnTo>
                <a:lnTo>
                  <a:pt x="410" y="226"/>
                </a:lnTo>
                <a:lnTo>
                  <a:pt x="408" y="246"/>
                </a:lnTo>
                <a:lnTo>
                  <a:pt x="402" y="266"/>
                </a:lnTo>
                <a:lnTo>
                  <a:pt x="396" y="284"/>
                </a:lnTo>
                <a:lnTo>
                  <a:pt x="386" y="302"/>
                </a:lnTo>
                <a:lnTo>
                  <a:pt x="376" y="320"/>
                </a:lnTo>
                <a:lnTo>
                  <a:pt x="364" y="336"/>
                </a:lnTo>
                <a:lnTo>
                  <a:pt x="352" y="350"/>
                </a:lnTo>
                <a:lnTo>
                  <a:pt x="336" y="364"/>
                </a:lnTo>
                <a:lnTo>
                  <a:pt x="320" y="376"/>
                </a:lnTo>
                <a:lnTo>
                  <a:pt x="304" y="386"/>
                </a:lnTo>
                <a:lnTo>
                  <a:pt x="286" y="394"/>
                </a:lnTo>
                <a:lnTo>
                  <a:pt x="268" y="402"/>
                </a:lnTo>
                <a:lnTo>
                  <a:pt x="248" y="406"/>
                </a:lnTo>
                <a:lnTo>
                  <a:pt x="226" y="410"/>
                </a:lnTo>
                <a:lnTo>
                  <a:pt x="206" y="410"/>
                </a:lnTo>
                <a:lnTo>
                  <a:pt x="206" y="410"/>
                </a:lnTo>
                <a:close/>
                <a:moveTo>
                  <a:pt x="314" y="216"/>
                </a:moveTo>
                <a:lnTo>
                  <a:pt x="314" y="216"/>
                </a:lnTo>
                <a:lnTo>
                  <a:pt x="318" y="212"/>
                </a:lnTo>
                <a:lnTo>
                  <a:pt x="318" y="204"/>
                </a:lnTo>
                <a:lnTo>
                  <a:pt x="318" y="198"/>
                </a:lnTo>
                <a:lnTo>
                  <a:pt x="314" y="192"/>
                </a:lnTo>
                <a:lnTo>
                  <a:pt x="192" y="72"/>
                </a:lnTo>
                <a:lnTo>
                  <a:pt x="192" y="72"/>
                </a:lnTo>
                <a:lnTo>
                  <a:pt x="186" y="68"/>
                </a:lnTo>
                <a:lnTo>
                  <a:pt x="180" y="66"/>
                </a:lnTo>
                <a:lnTo>
                  <a:pt x="174" y="68"/>
                </a:lnTo>
                <a:lnTo>
                  <a:pt x="168" y="72"/>
                </a:lnTo>
                <a:lnTo>
                  <a:pt x="140" y="98"/>
                </a:lnTo>
                <a:lnTo>
                  <a:pt x="140" y="98"/>
                </a:lnTo>
                <a:lnTo>
                  <a:pt x="138" y="104"/>
                </a:lnTo>
                <a:lnTo>
                  <a:pt x="136" y="110"/>
                </a:lnTo>
                <a:lnTo>
                  <a:pt x="138" y="116"/>
                </a:lnTo>
                <a:lnTo>
                  <a:pt x="140" y="122"/>
                </a:lnTo>
                <a:lnTo>
                  <a:pt x="224" y="204"/>
                </a:lnTo>
                <a:lnTo>
                  <a:pt x="140" y="286"/>
                </a:lnTo>
                <a:lnTo>
                  <a:pt x="140" y="286"/>
                </a:lnTo>
                <a:lnTo>
                  <a:pt x="138" y="292"/>
                </a:lnTo>
                <a:lnTo>
                  <a:pt x="136" y="300"/>
                </a:lnTo>
                <a:lnTo>
                  <a:pt x="138" y="306"/>
                </a:lnTo>
                <a:lnTo>
                  <a:pt x="140" y="312"/>
                </a:lnTo>
                <a:lnTo>
                  <a:pt x="168" y="338"/>
                </a:lnTo>
                <a:lnTo>
                  <a:pt x="168" y="338"/>
                </a:lnTo>
                <a:lnTo>
                  <a:pt x="174" y="342"/>
                </a:lnTo>
                <a:lnTo>
                  <a:pt x="180" y="344"/>
                </a:lnTo>
                <a:lnTo>
                  <a:pt x="186" y="342"/>
                </a:lnTo>
                <a:lnTo>
                  <a:pt x="192" y="338"/>
                </a:lnTo>
                <a:lnTo>
                  <a:pt x="314" y="216"/>
                </a:ln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endParaRPr lang="en-AU" sz="900" dirty="0"/>
          </a:p>
        </p:txBody>
      </p:sp>
      <p:sp>
        <p:nvSpPr>
          <p:cNvPr id="55" name="Oval 65"/>
          <p:cNvSpPr>
            <a:spLocks noChangeArrowheads="1"/>
          </p:cNvSpPr>
          <p:nvPr/>
        </p:nvSpPr>
        <p:spPr bwMode="auto">
          <a:xfrm rot="10800000" flipV="1">
            <a:off x="994272" y="1109523"/>
            <a:ext cx="792163" cy="167481"/>
          </a:xfrm>
          <a:prstGeom prst="ellipse">
            <a:avLst/>
          </a:prstGeom>
          <a:gradFill rotWithShape="1">
            <a:gsLst>
              <a:gs pos="0">
                <a:srgbClr val="3F3F3F"/>
              </a:gs>
              <a:gs pos="100000">
                <a:srgbClr val="EEECE1"/>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TW" altLang="zh-TW" sz="900" b="1" i="1">
              <a:solidFill>
                <a:srgbClr val="000000"/>
              </a:solidFill>
              <a:sym typeface="Arial" panose="020B0604020202020204" pitchFamily="34" charset="0"/>
            </a:endParaRPr>
          </a:p>
        </p:txBody>
      </p:sp>
      <p:sp>
        <p:nvSpPr>
          <p:cNvPr id="28" name="矩形 11"/>
          <p:cNvSpPr>
            <a:spLocks noChangeArrowheads="1"/>
          </p:cNvSpPr>
          <p:nvPr/>
        </p:nvSpPr>
        <p:spPr bwMode="auto">
          <a:xfrm>
            <a:off x="4759617" y="6357185"/>
            <a:ext cx="66446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r>
              <a:rPr lang="zh-TW" altLang="en-US" sz="2400" b="1" dirty="0" smtClean="0">
                <a:solidFill>
                  <a:srgbClr val="0000FF"/>
                </a:solidFill>
                <a:latin typeface="微軟正黑體" panose="020B0604030504040204" pitchFamily="34" charset="-120"/>
                <a:ea typeface="微軟正黑體" panose="020B0604030504040204" pitchFamily="34" charset="-120"/>
              </a:rPr>
              <a:t>資料來源</a:t>
            </a:r>
            <a:r>
              <a:rPr lang="zh-TW" altLang="en-US" sz="2400" b="1" dirty="0" smtClean="0">
                <a:solidFill>
                  <a:srgbClr val="0000FF"/>
                </a:solidFill>
                <a:latin typeface="Microsoft JhengHei UI" panose="020B0604030504040204" pitchFamily="34" charset="-120"/>
                <a:ea typeface="Microsoft JhengHei UI" panose="020B0604030504040204" pitchFamily="34" charset="-120"/>
              </a:rPr>
              <a:t>：陳立誠 大愛電視台演講</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4"/>
          <a:stretch>
            <a:fillRect/>
          </a:stretch>
        </p:blipFill>
        <p:spPr>
          <a:xfrm>
            <a:off x="197310" y="2292289"/>
            <a:ext cx="4964740" cy="3723555"/>
          </a:xfrm>
          <a:prstGeom prst="rect">
            <a:avLst/>
          </a:prstGeom>
        </p:spPr>
      </p:pic>
      <p:sp>
        <p:nvSpPr>
          <p:cNvPr id="29" name="矩形 11"/>
          <p:cNvSpPr>
            <a:spLocks noChangeArrowheads="1"/>
          </p:cNvSpPr>
          <p:nvPr/>
        </p:nvSpPr>
        <p:spPr bwMode="auto">
          <a:xfrm>
            <a:off x="-1096887" y="6165208"/>
            <a:ext cx="6644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r>
              <a:rPr lang="zh-TW" altLang="en-US" dirty="0" smtClean="0">
                <a:solidFill>
                  <a:srgbClr val="C00000"/>
                </a:solidFill>
                <a:latin typeface="微軟正黑體" panose="020B0604030504040204" pitchFamily="34" charset="-120"/>
                <a:ea typeface="微軟正黑體" panose="020B0604030504040204" pitchFamily="34" charset="-120"/>
              </a:rPr>
              <a:t>圖</a:t>
            </a:r>
            <a:r>
              <a:rPr lang="zh-TW" altLang="en-US" dirty="0">
                <a:solidFill>
                  <a:srgbClr val="C00000"/>
                </a:solidFill>
                <a:latin typeface="微軟正黑體" panose="020B0604030504040204" pitchFamily="34" charset="-120"/>
                <a:ea typeface="微軟正黑體" panose="020B0604030504040204" pitchFamily="34" charset="-120"/>
              </a:rPr>
              <a:t>片</a:t>
            </a:r>
            <a:r>
              <a:rPr lang="zh-TW" altLang="en-US" dirty="0" smtClean="0">
                <a:solidFill>
                  <a:srgbClr val="C00000"/>
                </a:solidFill>
                <a:latin typeface="微軟正黑體" panose="020B0604030504040204" pitchFamily="34" charset="-120"/>
                <a:ea typeface="微軟正黑體" panose="020B0604030504040204" pitchFamily="34" charset="-120"/>
              </a:rPr>
              <a:t>來源</a:t>
            </a:r>
            <a:r>
              <a:rPr lang="zh-TW" altLang="en-US" dirty="0" smtClean="0">
                <a:solidFill>
                  <a:srgbClr val="C00000"/>
                </a:solidFill>
                <a:latin typeface="Microsoft JhengHei UI" panose="020B0604030504040204" pitchFamily="34" charset="-120"/>
                <a:ea typeface="Microsoft JhengHei UI" panose="020B0604030504040204" pitchFamily="34" charset="-120"/>
              </a:rPr>
              <a:t>：聯合報</a:t>
            </a:r>
            <a:r>
              <a:rPr lang="en-US" altLang="zh-TW" dirty="0" smtClean="0">
                <a:solidFill>
                  <a:srgbClr val="C00000"/>
                </a:solidFill>
                <a:latin typeface="Microsoft JhengHei UI" panose="020B0604030504040204" pitchFamily="34" charset="-120"/>
                <a:ea typeface="Microsoft JhengHei UI" panose="020B0604030504040204" pitchFamily="34" charset="-120"/>
              </a:rPr>
              <a:t>107.07.09</a:t>
            </a:r>
            <a:r>
              <a:rPr lang="zh-TW" altLang="en-US" dirty="0" smtClean="0">
                <a:solidFill>
                  <a:srgbClr val="C00000"/>
                </a:solidFill>
                <a:latin typeface="Microsoft JhengHei UI" panose="020B0604030504040204" pitchFamily="34" charset="-120"/>
                <a:ea typeface="Microsoft JhengHei UI" panose="020B0604030504040204" pitchFamily="34" charset="-120"/>
              </a:rPr>
              <a:t> 民意論壇</a:t>
            </a:r>
            <a:endParaRPr lang="zh-TW" altLang="en-US"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2762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20" grpId="0" animBg="1"/>
      <p:bldP spid="37"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768" y="170051"/>
            <a:ext cx="3947206" cy="6664746"/>
          </a:xfrm>
          <a:prstGeom prst="rect">
            <a:avLst/>
          </a:prstGeom>
          <a:ln>
            <a:noFill/>
          </a:ln>
          <a:effectLst>
            <a:softEdge rad="112500"/>
          </a:effectLst>
        </p:spPr>
      </p:pic>
      <p:sp>
        <p:nvSpPr>
          <p:cNvPr id="11" name="文字方塊 10"/>
          <p:cNvSpPr txBox="1"/>
          <p:nvPr/>
        </p:nvSpPr>
        <p:spPr>
          <a:xfrm>
            <a:off x="9444606" y="1772347"/>
            <a:ext cx="1895663" cy="707886"/>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zh-TW" altLang="en-US" sz="4000"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致癌物</a:t>
            </a:r>
            <a:endParaRPr kumimoji="1" lang="zh-TW" altLang="en-US" sz="4000"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sp>
        <p:nvSpPr>
          <p:cNvPr id="12" name="文字方塊 11"/>
          <p:cNvSpPr txBox="1"/>
          <p:nvPr/>
        </p:nvSpPr>
        <p:spPr>
          <a:xfrm>
            <a:off x="-1" y="6148990"/>
            <a:ext cx="7756202" cy="738664"/>
          </a:xfrm>
          <a:prstGeom prst="rect">
            <a:avLst/>
          </a:prstGeom>
          <a:noFill/>
        </p:spPr>
        <p:txBody>
          <a:bodyPr wrap="square" rtlCol="0">
            <a:spAutoFit/>
          </a:bodyPr>
          <a:lstStyle/>
          <a:p>
            <a:r>
              <a:rPr kumimoji="1" lang="zh-TW" altLang="en-US" sz="1400" dirty="0" smtClean="0">
                <a:latin typeface="Microsoft JhengHei" charset="-120"/>
                <a:ea typeface="Microsoft JhengHei" charset="-120"/>
                <a:cs typeface="Microsoft JhengHei" charset="-120"/>
              </a:rPr>
              <a:t>圖片來源：</a:t>
            </a:r>
            <a:r>
              <a:rPr lang="en-US" altLang="zh-TW" sz="1400" dirty="0">
                <a:hlinkClick r:id="rId4"/>
              </a:rPr>
              <a:t> </a:t>
            </a:r>
            <a:r>
              <a:rPr lang="en-US" altLang="zh-TW" sz="1400" dirty="0" smtClean="0">
                <a:hlinkClick r:id="rId4"/>
              </a:rPr>
              <a:t>tw.stockfresh.com</a:t>
            </a:r>
            <a:r>
              <a:rPr lang="zh-TW" altLang="en-US" sz="1400" dirty="0" smtClean="0"/>
              <a:t>、</a:t>
            </a:r>
            <a:r>
              <a:rPr lang="en-US" altLang="zh-TW" sz="1400" dirty="0">
                <a:hlinkClick r:id="rId5"/>
              </a:rPr>
              <a:t> </a:t>
            </a:r>
            <a:r>
              <a:rPr lang="en-US" altLang="zh-TW" sz="1400" dirty="0" smtClean="0">
                <a:hlinkClick r:id="rId5"/>
              </a:rPr>
              <a:t>udn.com</a:t>
            </a:r>
            <a:r>
              <a:rPr lang="zh-TW" altLang="en-US" sz="1400" dirty="0" smtClean="0"/>
              <a:t>、</a:t>
            </a:r>
            <a:r>
              <a:rPr lang="en-US" altLang="zh-TW" sz="1400" dirty="0">
                <a:hlinkClick r:id="rId6"/>
              </a:rPr>
              <a:t> </a:t>
            </a:r>
            <a:r>
              <a:rPr lang="en-US" altLang="zh-TW" sz="1400" dirty="0">
                <a:hlinkClick r:id="rId7"/>
              </a:rPr>
              <a:t>care.qm120.com </a:t>
            </a:r>
            <a:r>
              <a:rPr lang="zh-TW" altLang="en-US" sz="1400" dirty="0" smtClean="0"/>
              <a:t>、</a:t>
            </a:r>
            <a:r>
              <a:rPr lang="en-US" altLang="zh-TW" sz="1400" dirty="0" smtClean="0">
                <a:hlinkClick r:id="rId6"/>
              </a:rPr>
              <a:t>w2.cont.com.tw</a:t>
            </a:r>
            <a:r>
              <a:rPr lang="zh-TW" altLang="en-US" sz="1400" dirty="0" smtClean="0"/>
              <a:t>，</a:t>
            </a:r>
            <a:r>
              <a:rPr lang="en-US" altLang="zh-TW" sz="1400" dirty="0">
                <a:hlinkClick r:id="rId8"/>
              </a:rPr>
              <a:t> </a:t>
            </a:r>
            <a:r>
              <a:rPr lang="en-US" altLang="zh-TW" sz="1400" dirty="0" smtClean="0">
                <a:hlinkClick r:id="rId8"/>
              </a:rPr>
              <a:t>content.time.com</a:t>
            </a:r>
            <a:r>
              <a:rPr lang="zh-TW" altLang="en-US" sz="1400" dirty="0" smtClean="0"/>
              <a:t>、</a:t>
            </a:r>
            <a:r>
              <a:rPr lang="en-US" altLang="zh-TW" sz="1400" dirty="0" smtClean="0">
                <a:hlinkClick r:id="rId9"/>
              </a:rPr>
              <a:t>www.pcdvd.com.tw</a:t>
            </a:r>
            <a:r>
              <a:rPr lang="zh-TW" altLang="en-US" sz="1400" dirty="0" smtClean="0"/>
              <a:t>、</a:t>
            </a:r>
            <a:r>
              <a:rPr lang="en-US" altLang="zh-TW" sz="1400" dirty="0" smtClean="0">
                <a:hlinkClick r:id="rId10"/>
              </a:rPr>
              <a:t>www.gq.com.tw</a:t>
            </a:r>
            <a:r>
              <a:rPr lang="zh-TW" altLang="en-US" sz="1400" dirty="0" smtClean="0"/>
              <a:t>、</a:t>
            </a:r>
            <a:r>
              <a:rPr lang="en-US" altLang="zh-TW" sz="1400" dirty="0" smtClean="0">
                <a:hlinkClick r:id="rId11"/>
              </a:rPr>
              <a:t>www.twword.com</a:t>
            </a:r>
            <a:r>
              <a:rPr lang="zh-TW" altLang="en-US" sz="1400" dirty="0" smtClean="0"/>
              <a:t>、</a:t>
            </a:r>
            <a:r>
              <a:rPr lang="en-US" altLang="zh-TW" sz="1400" dirty="0" smtClean="0">
                <a:hlinkClick r:id="rId12"/>
              </a:rPr>
              <a:t>www.civilmedia.tw</a:t>
            </a:r>
            <a:r>
              <a:rPr lang="zh-TW" altLang="en-US" sz="1400" dirty="0" smtClean="0"/>
              <a:t>、</a:t>
            </a:r>
            <a:r>
              <a:rPr lang="en-US" altLang="zh-TW" sz="1400" dirty="0" smtClean="0">
                <a:hlinkClick r:id="rId13"/>
              </a:rPr>
              <a:t>tech.big5.enorth.com.cn</a:t>
            </a:r>
            <a:r>
              <a:rPr lang="zh-TW" altLang="en-US" sz="1400" dirty="0" smtClean="0"/>
              <a:t>、</a:t>
            </a:r>
            <a:r>
              <a:rPr lang="en-US" altLang="zh-TW" sz="1400" dirty="0" smtClean="0">
                <a:hlinkClick r:id="rId14"/>
              </a:rPr>
              <a:t>www.top1health.com</a:t>
            </a:r>
            <a:r>
              <a:rPr lang="zh-TW" altLang="en-US" sz="1400" dirty="0" smtClean="0"/>
              <a:t>、</a:t>
            </a:r>
            <a:r>
              <a:rPr lang="en-US" altLang="zh-TW" sz="1400" dirty="0" smtClean="0">
                <a:hlinkClick r:id="rId15"/>
              </a:rPr>
              <a:t>blog.xuite.net</a:t>
            </a:r>
            <a:endParaRPr kumimoji="1" lang="zh-TW" altLang="en-US" sz="1400" dirty="0">
              <a:latin typeface="Microsoft JhengHei" charset="-120"/>
              <a:ea typeface="Microsoft JhengHei" charset="-120"/>
              <a:cs typeface="Microsoft JhengHei" charset="-120"/>
            </a:endParaRPr>
          </a:p>
        </p:txBody>
      </p:sp>
      <p:pic>
        <p:nvPicPr>
          <p:cNvPr id="13" name="圖片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4005" y="58098"/>
            <a:ext cx="3115586" cy="22829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圖片 1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787" y="2126290"/>
            <a:ext cx="3109324" cy="19618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圖片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443683" y="-73444"/>
            <a:ext cx="2894079" cy="2147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圖片 1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341169" y="2092996"/>
            <a:ext cx="3112045" cy="22030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圖片 1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66159" y="4218690"/>
            <a:ext cx="2501154" cy="25523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圖片 2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25468" y="1538252"/>
            <a:ext cx="3082363" cy="20480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圖片 2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161" y="4176084"/>
            <a:ext cx="2923129" cy="20237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圖片 2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138419" y="1443830"/>
            <a:ext cx="2617782" cy="21239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圖片 2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295961" y="3258430"/>
            <a:ext cx="3062681" cy="17967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圖片 2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94609" y="4516417"/>
            <a:ext cx="2835599" cy="17820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圖片 2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29373" y="3153879"/>
            <a:ext cx="2492042" cy="21522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圖片 27"/>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426434" y="16691"/>
            <a:ext cx="3157432" cy="19926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投影片編號版面配置區 2"/>
          <p:cNvSpPr>
            <a:spLocks noGrp="1"/>
          </p:cNvSpPr>
          <p:nvPr>
            <p:ph type="sldNum" sz="quarter" idx="12"/>
          </p:nvPr>
        </p:nvSpPr>
        <p:spPr/>
        <p:txBody>
          <a:bodyPr/>
          <a:lstStyle/>
          <a:p>
            <a:fld id="{C2CFC4E7-F001-2345-8ED3-FB07577322E5}" type="slidenum">
              <a:rPr kumimoji="1" lang="zh-TW" altLang="en-US" smtClean="0"/>
              <a:pPr/>
              <a:t>7</a:t>
            </a:fld>
            <a:endParaRPr kumimoji="1" lang="zh-TW" altLang="en-US"/>
          </a:p>
        </p:txBody>
      </p:sp>
    </p:spTree>
    <p:extLst>
      <p:ext uri="{BB962C8B-B14F-4D97-AF65-F5344CB8AC3E}">
        <p14:creationId xmlns:p14="http://schemas.microsoft.com/office/powerpoint/2010/main" val="29324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nodeType="afterEffect">
                                  <p:stCondLst>
                                    <p:cond delay="250"/>
                                  </p:stCondLst>
                                  <p:childTnLst>
                                    <p:set>
                                      <p:cBhvr>
                                        <p:cTn id="16" dur="1" fill="hold">
                                          <p:stCondLst>
                                            <p:cond delay="0"/>
                                          </p:stCondLst>
                                        </p:cTn>
                                        <p:tgtEl>
                                          <p:spTgt spid="19"/>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nodeType="afterEffect">
                                  <p:stCondLst>
                                    <p:cond delay="250"/>
                                  </p:stCondLst>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750"/>
                            </p:stCondLst>
                            <p:childTnLst>
                              <p:par>
                                <p:cTn id="21" presetID="1" presetClass="entr" presetSubtype="0" fill="hold" nodeType="afterEffect">
                                  <p:stCondLst>
                                    <p:cond delay="25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nodeType="afterEffect">
                                  <p:stCondLst>
                                    <p:cond delay="250"/>
                                  </p:stCondLst>
                                  <p:childTnLst>
                                    <p:set>
                                      <p:cBhvr>
                                        <p:cTn id="25" dur="1" fill="hold">
                                          <p:stCondLst>
                                            <p:cond delay="0"/>
                                          </p:stCondLst>
                                        </p:cTn>
                                        <p:tgtEl>
                                          <p:spTgt spid="22"/>
                                        </p:tgtEl>
                                        <p:attrNameLst>
                                          <p:attrName>style.visibility</p:attrName>
                                        </p:attrNameLst>
                                      </p:cBhvr>
                                      <p:to>
                                        <p:strVal val="visible"/>
                                      </p:to>
                                    </p:set>
                                  </p:childTnLst>
                                </p:cTn>
                              </p:par>
                            </p:childTnLst>
                          </p:cTn>
                        </p:par>
                        <p:par>
                          <p:cTn id="26" fill="hold">
                            <p:stCondLst>
                              <p:cond delay="1250"/>
                            </p:stCondLst>
                            <p:childTnLst>
                              <p:par>
                                <p:cTn id="27" presetID="1" presetClass="entr" presetSubtype="0" fill="hold" nodeType="afterEffect">
                                  <p:stCondLst>
                                    <p:cond delay="250"/>
                                  </p:stCondLst>
                                  <p:childTnLst>
                                    <p:set>
                                      <p:cBhvr>
                                        <p:cTn id="28" dur="1" fill="hold">
                                          <p:stCondLst>
                                            <p:cond delay="0"/>
                                          </p:stCondLst>
                                        </p:cTn>
                                        <p:tgtEl>
                                          <p:spTgt spid="26"/>
                                        </p:tgtEl>
                                        <p:attrNameLst>
                                          <p:attrName>style.visibility</p:attrName>
                                        </p:attrNameLst>
                                      </p:cBhvr>
                                      <p:to>
                                        <p:strVal val="visible"/>
                                      </p:to>
                                    </p:set>
                                  </p:childTnLst>
                                </p:cTn>
                              </p:par>
                            </p:childTnLst>
                          </p:cTn>
                        </p:par>
                        <p:par>
                          <p:cTn id="29" fill="hold">
                            <p:stCondLst>
                              <p:cond delay="1500"/>
                            </p:stCondLst>
                            <p:childTnLst>
                              <p:par>
                                <p:cTn id="30" presetID="1" presetClass="entr" presetSubtype="0" fill="hold" nodeType="afterEffect">
                                  <p:stCondLst>
                                    <p:cond delay="250"/>
                                  </p:stCondLst>
                                  <p:childTnLst>
                                    <p:set>
                                      <p:cBhvr>
                                        <p:cTn id="31" dur="1" fill="hold">
                                          <p:stCondLst>
                                            <p:cond delay="0"/>
                                          </p:stCondLst>
                                        </p:cTn>
                                        <p:tgtEl>
                                          <p:spTgt spid="21"/>
                                        </p:tgtEl>
                                        <p:attrNameLst>
                                          <p:attrName>style.visibility</p:attrName>
                                        </p:attrNameLst>
                                      </p:cBhvr>
                                      <p:to>
                                        <p:strVal val="visible"/>
                                      </p:to>
                                    </p:set>
                                  </p:childTnLst>
                                </p:cTn>
                              </p:par>
                            </p:childTnLst>
                          </p:cTn>
                        </p:par>
                        <p:par>
                          <p:cTn id="32" fill="hold">
                            <p:stCondLst>
                              <p:cond delay="1750"/>
                            </p:stCondLst>
                            <p:childTnLst>
                              <p:par>
                                <p:cTn id="33" presetID="1" presetClass="entr" presetSubtype="0" fill="hold" nodeType="afterEffect">
                                  <p:stCondLst>
                                    <p:cond delay="250"/>
                                  </p:stCondLst>
                                  <p:childTnLst>
                                    <p:set>
                                      <p:cBhvr>
                                        <p:cTn id="34" dur="1" fill="hold">
                                          <p:stCondLst>
                                            <p:cond delay="0"/>
                                          </p:stCondLst>
                                        </p:cTn>
                                        <p:tgtEl>
                                          <p:spTgt spid="27"/>
                                        </p:tgtEl>
                                        <p:attrNameLst>
                                          <p:attrName>style.visibility</p:attrName>
                                        </p:attrNameLst>
                                      </p:cBhvr>
                                      <p:to>
                                        <p:strVal val="visible"/>
                                      </p:to>
                                    </p:set>
                                  </p:childTnLst>
                                </p:cTn>
                              </p:par>
                            </p:childTnLst>
                          </p:cTn>
                        </p:par>
                        <p:par>
                          <p:cTn id="35" fill="hold">
                            <p:stCondLst>
                              <p:cond delay="2000"/>
                            </p:stCondLst>
                            <p:childTnLst>
                              <p:par>
                                <p:cTn id="36" presetID="1" presetClass="entr" presetSubtype="0" fill="hold" nodeType="afterEffect">
                                  <p:stCondLst>
                                    <p:cond delay="250"/>
                                  </p:stCondLst>
                                  <p:childTnLst>
                                    <p:set>
                                      <p:cBhvr>
                                        <p:cTn id="37" dur="1" fill="hold">
                                          <p:stCondLst>
                                            <p:cond delay="0"/>
                                          </p:stCondLst>
                                        </p:cTn>
                                        <p:tgtEl>
                                          <p:spTgt spid="25"/>
                                        </p:tgtEl>
                                        <p:attrNameLst>
                                          <p:attrName>style.visibility</p:attrName>
                                        </p:attrNameLst>
                                      </p:cBhvr>
                                      <p:to>
                                        <p:strVal val="visible"/>
                                      </p:to>
                                    </p:set>
                                  </p:childTnLst>
                                </p:cTn>
                              </p:par>
                            </p:childTnLst>
                          </p:cTn>
                        </p:par>
                        <p:par>
                          <p:cTn id="38" fill="hold">
                            <p:stCondLst>
                              <p:cond delay="2250"/>
                            </p:stCondLst>
                            <p:childTnLst>
                              <p:par>
                                <p:cTn id="39" presetID="1" presetClass="entr" presetSubtype="0" fill="hold" nodeType="afterEffect">
                                  <p:stCondLst>
                                    <p:cond delay="250"/>
                                  </p:stCondLst>
                                  <p:childTnLst>
                                    <p:set>
                                      <p:cBhvr>
                                        <p:cTn id="40" dur="1" fill="hold">
                                          <p:stCondLst>
                                            <p:cond delay="0"/>
                                          </p:stCondLst>
                                        </p:cTn>
                                        <p:tgtEl>
                                          <p:spTgt spid="23"/>
                                        </p:tgtEl>
                                        <p:attrNameLst>
                                          <p:attrName>style.visibility</p:attrName>
                                        </p:attrNameLst>
                                      </p:cBhvr>
                                      <p:to>
                                        <p:strVal val="visible"/>
                                      </p:to>
                                    </p:set>
                                  </p:childTnLst>
                                </p:cTn>
                              </p:par>
                            </p:childTnLst>
                          </p:cTn>
                        </p:par>
                        <p:par>
                          <p:cTn id="41" fill="hold">
                            <p:stCondLst>
                              <p:cond delay="2500"/>
                            </p:stCondLst>
                            <p:childTnLst>
                              <p:par>
                                <p:cTn id="42" presetID="1" presetClass="entr" presetSubtype="0" fill="hold" nodeType="afterEffect">
                                  <p:stCondLst>
                                    <p:cond delay="250"/>
                                  </p:stCondLst>
                                  <p:childTnLst>
                                    <p:set>
                                      <p:cBhvr>
                                        <p:cTn id="43" dur="1" fill="hold">
                                          <p:stCondLst>
                                            <p:cond delay="0"/>
                                          </p:stCondLst>
                                        </p:cTn>
                                        <p:tgtEl>
                                          <p:spTgt spid="28"/>
                                        </p:tgtEl>
                                        <p:attrNameLst>
                                          <p:attrName>style.visibility</p:attrName>
                                        </p:attrNameLst>
                                      </p:cBhvr>
                                      <p:to>
                                        <p:strVal val="visible"/>
                                      </p:to>
                                    </p:set>
                                  </p:childTnLst>
                                </p:cTn>
                              </p:par>
                            </p:childTnLst>
                          </p:cTn>
                        </p:par>
                        <p:par>
                          <p:cTn id="44" fill="hold">
                            <p:stCondLst>
                              <p:cond delay="2750"/>
                            </p:stCondLst>
                            <p:childTnLst>
                              <p:par>
                                <p:cTn id="45" presetID="1" presetClass="entr" presetSubtype="0" fill="hold" nodeType="afterEffect">
                                  <p:stCondLst>
                                    <p:cond delay="25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rot="21209063">
            <a:off x="-272008" y="280044"/>
            <a:ext cx="7427191" cy="2720673"/>
          </a:xfrm>
          <a:prstGeom prst="rect">
            <a:avLst/>
          </a:prstGeom>
        </p:spPr>
      </p:pic>
      <p:pic>
        <p:nvPicPr>
          <p:cNvPr id="4" name="圖片 3"/>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23906" y="893"/>
            <a:ext cx="5557652" cy="6856214"/>
          </a:xfrm>
          <a:prstGeom prst="rect">
            <a:avLst/>
          </a:prstGeom>
        </p:spPr>
      </p:pic>
      <p:sp>
        <p:nvSpPr>
          <p:cNvPr id="13" name="Freeform 11"/>
          <p:cNvSpPr>
            <a:spLocks noEditPoints="1"/>
          </p:cNvSpPr>
          <p:nvPr/>
        </p:nvSpPr>
        <p:spPr bwMode="auto">
          <a:xfrm>
            <a:off x="655497" y="2948097"/>
            <a:ext cx="533433" cy="842461"/>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2"/>
          </a:solidFill>
          <a:ln>
            <a:noFill/>
          </a:ln>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4" name="矩形 13"/>
          <p:cNvSpPr/>
          <p:nvPr/>
        </p:nvSpPr>
        <p:spPr>
          <a:xfrm>
            <a:off x="1290364" y="3067443"/>
            <a:ext cx="3570208" cy="769313"/>
          </a:xfrm>
          <a:prstGeom prst="rect">
            <a:avLst/>
          </a:prstGeom>
        </p:spPr>
        <p:txBody>
          <a:bodyPr wrap="none">
            <a:spAutoFit/>
          </a:bodyPr>
          <a:lstStyle/>
          <a:p>
            <a:r>
              <a:rPr lang="zh-TW" altLang="en-US" sz="4399" b="1" dirty="0">
                <a:latin typeface="華康黑體 Std W7" panose="020B0700000000000000" pitchFamily="34" charset="-120"/>
                <a:ea typeface="華康黑體 Std W7" panose="020B0700000000000000" pitchFamily="34" charset="-120"/>
              </a:rPr>
              <a:t>電力結構失衡</a:t>
            </a:r>
          </a:p>
        </p:txBody>
      </p:sp>
      <p:sp>
        <p:nvSpPr>
          <p:cNvPr id="2" name="文字方塊 1"/>
          <p:cNvSpPr txBox="1"/>
          <p:nvPr/>
        </p:nvSpPr>
        <p:spPr>
          <a:xfrm>
            <a:off x="3293793" y="6527824"/>
            <a:ext cx="5903119" cy="492443"/>
          </a:xfrm>
          <a:prstGeom prst="rect">
            <a:avLst/>
          </a:prstGeom>
          <a:noFill/>
        </p:spPr>
        <p:txBody>
          <a:bodyPr wrap="square" rtlCol="0">
            <a:spAutoFit/>
          </a:bodyPr>
          <a:lstStyle/>
          <a:p>
            <a:pPr lvl="0"/>
            <a:r>
              <a:rPr lang="zh-TW" altLang="en-US" sz="1200" dirty="0">
                <a:latin typeface="華康黑體 Std W7" panose="020B0700000000000000" pitchFamily="34" charset="-120"/>
                <a:ea typeface="華康黑體 Std W7" panose="020B0700000000000000" pitchFamily="34" charset="-120"/>
              </a:rPr>
              <a:t>資料來源</a:t>
            </a:r>
            <a:r>
              <a:rPr lang="en-US" altLang="zh-TW" sz="1200" dirty="0">
                <a:latin typeface="華康黑體 Std W7" panose="020B0700000000000000" pitchFamily="34" charset="-120"/>
                <a:ea typeface="華康黑體 Std W7" panose="020B0700000000000000" pitchFamily="34" charset="-120"/>
              </a:rPr>
              <a:t>:</a:t>
            </a:r>
            <a:r>
              <a:rPr lang="zh-TW" altLang="en-US" sz="1200" dirty="0">
                <a:latin typeface="華康黑體 Std W7" panose="020B0700000000000000" pitchFamily="34" charset="-120"/>
                <a:ea typeface="華康黑體 Std W7" panose="020B0700000000000000" pitchFamily="34" charset="-120"/>
              </a:rPr>
              <a:t>台</a:t>
            </a:r>
            <a:r>
              <a:rPr lang="zh-TW" altLang="zh-TW" sz="1200" dirty="0">
                <a:latin typeface="華康黑體 Std W7" panose="020B0700000000000000" pitchFamily="34" charset="-120"/>
                <a:ea typeface="華康黑體 Std W7" panose="020B0700000000000000" pitchFamily="34" charset="-120"/>
              </a:rPr>
              <a:t>電企劃處;電源開發處</a:t>
            </a:r>
            <a:endParaRPr lang="zh-TW" altLang="en-US" sz="1200" dirty="0">
              <a:latin typeface="華康黑體 Std W7" panose="020B0700000000000000" pitchFamily="34" charset="-120"/>
              <a:ea typeface="華康黑體 Std W7" panose="020B0700000000000000" pitchFamily="34" charset="-120"/>
            </a:endParaRPr>
          </a:p>
          <a:p>
            <a:endParaRPr lang="zh-TW" altLang="en-US" sz="1400" dirty="0">
              <a:ea typeface="華康黑體 Std W9" panose="020B0900000000000000" pitchFamily="34" charset="-120"/>
            </a:endParaRPr>
          </a:p>
        </p:txBody>
      </p:sp>
      <p:sp>
        <p:nvSpPr>
          <p:cNvPr id="21" name="文字方塊 20"/>
          <p:cNvSpPr txBox="1"/>
          <p:nvPr/>
        </p:nvSpPr>
        <p:spPr>
          <a:xfrm>
            <a:off x="6081480" y="6229548"/>
            <a:ext cx="1313180" cy="430887"/>
          </a:xfrm>
          <a:prstGeom prst="rect">
            <a:avLst/>
          </a:prstGeom>
          <a:noFill/>
        </p:spPr>
        <p:txBody>
          <a:bodyPr wrap="none" rtlCol="0">
            <a:spAutoFit/>
          </a:bodyPr>
          <a:lstStyle/>
          <a:p>
            <a:r>
              <a:rPr lang="zh-TW" altLang="en-US" sz="2200" dirty="0">
                <a:solidFill>
                  <a:srgbClr val="D1C4B6"/>
                </a:solidFill>
                <a:latin typeface="華康黑體 Std W9" panose="020B0900000000000000" pitchFamily="34" charset="-120"/>
                <a:ea typeface="華康黑體 Std W9" panose="020B0900000000000000" pitchFamily="34" charset="-120"/>
              </a:rPr>
              <a:t>翻攝網路</a:t>
            </a:r>
          </a:p>
        </p:txBody>
      </p:sp>
      <p:pic>
        <p:nvPicPr>
          <p:cNvPr id="18" name="圖片 17"/>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7708" t="6403" r="20058" b="7325"/>
          <a:stretch/>
        </p:blipFill>
        <p:spPr>
          <a:xfrm>
            <a:off x="6217797" y="468630"/>
            <a:ext cx="4014513" cy="5915025"/>
          </a:xfrm>
          <a:prstGeom prst="rect">
            <a:avLst/>
          </a:prstGeom>
        </p:spPr>
      </p:pic>
      <p:sp>
        <p:nvSpPr>
          <p:cNvPr id="22" name="Oval 65"/>
          <p:cNvSpPr>
            <a:spLocks noChangeArrowheads="1"/>
          </p:cNvSpPr>
          <p:nvPr/>
        </p:nvSpPr>
        <p:spPr bwMode="auto">
          <a:xfrm rot="10800000" flipV="1">
            <a:off x="1134769" y="3809608"/>
            <a:ext cx="792163" cy="167481"/>
          </a:xfrm>
          <a:prstGeom prst="ellipse">
            <a:avLst/>
          </a:prstGeom>
          <a:gradFill rotWithShape="1">
            <a:gsLst>
              <a:gs pos="0">
                <a:srgbClr val="3F3F3F"/>
              </a:gs>
              <a:gs pos="100000">
                <a:srgbClr val="EEECE1"/>
              </a:gs>
            </a:gsLst>
            <a:path path="shape">
              <a:fillToRect l="50000" t="50000" r="50000" b="50000"/>
            </a:path>
          </a:gradFill>
          <a:ln>
            <a:noFill/>
          </a:ln>
          <a:effectLst>
            <a:softEdge rad="127000"/>
          </a:effectLst>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TW" altLang="zh-TW" sz="900" b="1" i="1">
              <a:solidFill>
                <a:srgbClr val="000000"/>
              </a:solidFill>
              <a:sym typeface="Arial" panose="020B0604020202020204" pitchFamily="34" charset="0"/>
            </a:endParaRPr>
          </a:p>
        </p:txBody>
      </p:sp>
      <p:sp>
        <p:nvSpPr>
          <p:cNvPr id="15" name="矩形 11"/>
          <p:cNvSpPr>
            <a:spLocks noChangeArrowheads="1"/>
          </p:cNvSpPr>
          <p:nvPr/>
        </p:nvSpPr>
        <p:spPr bwMode="auto">
          <a:xfrm>
            <a:off x="-309491" y="5661658"/>
            <a:ext cx="66446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r>
              <a:rPr lang="zh-TW" altLang="en-US" sz="2400" b="1" dirty="0" smtClean="0">
                <a:solidFill>
                  <a:srgbClr val="0000FF"/>
                </a:solidFill>
                <a:latin typeface="微軟正黑體" panose="020B0604030504040204" pitchFamily="34" charset="-120"/>
                <a:ea typeface="微軟正黑體" panose="020B0604030504040204" pitchFamily="34" charset="-120"/>
              </a:rPr>
              <a:t>資料來源</a:t>
            </a:r>
            <a:r>
              <a:rPr lang="zh-TW" altLang="en-US" sz="2400" b="1" dirty="0" smtClean="0">
                <a:solidFill>
                  <a:srgbClr val="0000FF"/>
                </a:solidFill>
                <a:latin typeface="Microsoft JhengHei UI" panose="020B0604030504040204" pitchFamily="34" charset="-120"/>
                <a:ea typeface="Microsoft JhengHei UI" panose="020B0604030504040204" pitchFamily="34" charset="-120"/>
              </a:rPr>
              <a:t>：陳立誠 大愛電視台演講</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77868662"/>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88"/>
          <p:cNvSpPr>
            <a:spLocks/>
          </p:cNvSpPr>
          <p:nvPr/>
        </p:nvSpPr>
        <p:spPr bwMode="auto">
          <a:xfrm flipV="1">
            <a:off x="4045889" y="2480818"/>
            <a:ext cx="1222481" cy="1379508"/>
          </a:xfrm>
          <a:custGeom>
            <a:avLst/>
            <a:gdLst>
              <a:gd name="T0" fmla="*/ 284 w 552"/>
              <a:gd name="T1" fmla="*/ 0 h 343"/>
              <a:gd name="T2" fmla="*/ 552 w 552"/>
              <a:gd name="T3" fmla="*/ 148 h 343"/>
              <a:gd name="T4" fmla="*/ 552 w 552"/>
              <a:gd name="T5" fmla="*/ 325 h 343"/>
              <a:gd name="T6" fmla="*/ 284 w 552"/>
              <a:gd name="T7" fmla="*/ 343 h 343"/>
              <a:gd name="T8" fmla="*/ 0 w 552"/>
              <a:gd name="T9" fmla="*/ 323 h 343"/>
              <a:gd name="T10" fmla="*/ 2 w 552"/>
              <a:gd name="T11" fmla="*/ 146 h 343"/>
              <a:gd name="T12" fmla="*/ 284 w 552"/>
              <a:gd name="T13" fmla="*/ 0 h 343"/>
            </a:gdLst>
            <a:ahLst/>
            <a:cxnLst>
              <a:cxn ang="0">
                <a:pos x="T0" y="T1"/>
              </a:cxn>
              <a:cxn ang="0">
                <a:pos x="T2" y="T3"/>
              </a:cxn>
              <a:cxn ang="0">
                <a:pos x="T4" y="T5"/>
              </a:cxn>
              <a:cxn ang="0">
                <a:pos x="T6" y="T7"/>
              </a:cxn>
              <a:cxn ang="0">
                <a:pos x="T8" y="T9"/>
              </a:cxn>
              <a:cxn ang="0">
                <a:pos x="T10" y="T11"/>
              </a:cxn>
              <a:cxn ang="0">
                <a:pos x="T12" y="T13"/>
              </a:cxn>
            </a:cxnLst>
            <a:rect l="0" t="0" r="r" b="b"/>
            <a:pathLst>
              <a:path w="552" h="343">
                <a:moveTo>
                  <a:pt x="284" y="0"/>
                </a:moveTo>
                <a:cubicBezTo>
                  <a:pt x="552" y="148"/>
                  <a:pt x="552" y="148"/>
                  <a:pt x="552" y="148"/>
                </a:cubicBezTo>
                <a:cubicBezTo>
                  <a:pt x="552" y="325"/>
                  <a:pt x="552" y="325"/>
                  <a:pt x="552" y="325"/>
                </a:cubicBezTo>
                <a:cubicBezTo>
                  <a:pt x="468" y="337"/>
                  <a:pt x="378" y="343"/>
                  <a:pt x="284" y="343"/>
                </a:cubicBezTo>
                <a:cubicBezTo>
                  <a:pt x="184" y="343"/>
                  <a:pt x="89" y="336"/>
                  <a:pt x="0" y="323"/>
                </a:cubicBezTo>
                <a:cubicBezTo>
                  <a:pt x="2" y="146"/>
                  <a:pt x="2" y="146"/>
                  <a:pt x="2" y="146"/>
                </a:cubicBezTo>
                <a:lnTo>
                  <a:pt x="284" y="0"/>
                </a:lnTo>
                <a:close/>
              </a:path>
            </a:pathLst>
          </a:cu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noFill/>
          </a:ln>
          <a:extLst/>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grpSp>
        <p:nvGrpSpPr>
          <p:cNvPr id="73" name="Group 72"/>
          <p:cNvGrpSpPr/>
          <p:nvPr/>
        </p:nvGrpSpPr>
        <p:grpSpPr>
          <a:xfrm>
            <a:off x="2286344" y="2415429"/>
            <a:ext cx="4789075" cy="2968091"/>
            <a:chOff x="2593975" y="2001462"/>
            <a:chExt cx="7000875" cy="4338879"/>
          </a:xfrm>
        </p:grpSpPr>
        <p:sp>
          <p:nvSpPr>
            <p:cNvPr id="78" name="AutoShape 81"/>
            <p:cNvSpPr>
              <a:spLocks noChangeAspect="1" noChangeArrowheads="1" noTextEdit="1"/>
            </p:cNvSpPr>
            <p:nvPr/>
          </p:nvSpPr>
          <p:spPr bwMode="auto">
            <a:xfrm>
              <a:off x="5049838" y="2128838"/>
              <a:ext cx="4308475"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sp>
          <p:nvSpPr>
            <p:cNvPr id="79" name="Freeform 78"/>
            <p:cNvSpPr>
              <a:spLocks/>
            </p:cNvSpPr>
            <p:nvPr/>
          </p:nvSpPr>
          <p:spPr bwMode="auto">
            <a:xfrm>
              <a:off x="2593975" y="3092316"/>
              <a:ext cx="7000875" cy="3248025"/>
            </a:xfrm>
            <a:custGeom>
              <a:avLst/>
              <a:gdLst>
                <a:gd name="T0" fmla="*/ 932 w 1864"/>
                <a:gd name="T1" fmla="*/ 0 h 863"/>
                <a:gd name="T2" fmla="*/ 299 w 1864"/>
                <a:gd name="T3" fmla="*/ 109 h 863"/>
                <a:gd name="T4" fmla="*/ 1 w 1864"/>
                <a:gd name="T5" fmla="*/ 330 h 863"/>
                <a:gd name="T6" fmla="*/ 0 w 1864"/>
                <a:gd name="T7" fmla="*/ 434 h 863"/>
                <a:gd name="T8" fmla="*/ 299 w 1864"/>
                <a:gd name="T9" fmla="*/ 754 h 863"/>
                <a:gd name="T10" fmla="*/ 932 w 1864"/>
                <a:gd name="T11" fmla="*/ 863 h 863"/>
                <a:gd name="T12" fmla="*/ 1565 w 1864"/>
                <a:gd name="T13" fmla="*/ 754 h 863"/>
                <a:gd name="T14" fmla="*/ 1864 w 1864"/>
                <a:gd name="T15" fmla="*/ 434 h 863"/>
                <a:gd name="T16" fmla="*/ 1864 w 1864"/>
                <a:gd name="T17" fmla="*/ 330 h 863"/>
                <a:gd name="T18" fmla="*/ 1565 w 1864"/>
                <a:gd name="T19" fmla="*/ 109 h 863"/>
                <a:gd name="T20" fmla="*/ 932 w 1864"/>
                <a:gd name="T21" fmla="*/ 0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4" h="863">
                  <a:moveTo>
                    <a:pt x="932" y="0"/>
                  </a:moveTo>
                  <a:cubicBezTo>
                    <a:pt x="694" y="0"/>
                    <a:pt x="469" y="39"/>
                    <a:pt x="299" y="109"/>
                  </a:cubicBezTo>
                  <a:cubicBezTo>
                    <a:pt x="154" y="169"/>
                    <a:pt x="1" y="330"/>
                    <a:pt x="1" y="330"/>
                  </a:cubicBezTo>
                  <a:cubicBezTo>
                    <a:pt x="1" y="330"/>
                    <a:pt x="0" y="401"/>
                    <a:pt x="0" y="434"/>
                  </a:cubicBezTo>
                  <a:cubicBezTo>
                    <a:pt x="0" y="563"/>
                    <a:pt x="106" y="673"/>
                    <a:pt x="299" y="754"/>
                  </a:cubicBezTo>
                  <a:cubicBezTo>
                    <a:pt x="469" y="824"/>
                    <a:pt x="694" y="863"/>
                    <a:pt x="932" y="863"/>
                  </a:cubicBezTo>
                  <a:cubicBezTo>
                    <a:pt x="1170" y="863"/>
                    <a:pt x="1395" y="824"/>
                    <a:pt x="1565" y="754"/>
                  </a:cubicBezTo>
                  <a:cubicBezTo>
                    <a:pt x="1758" y="673"/>
                    <a:pt x="1864" y="563"/>
                    <a:pt x="1864" y="434"/>
                  </a:cubicBezTo>
                  <a:cubicBezTo>
                    <a:pt x="1864" y="393"/>
                    <a:pt x="1864" y="330"/>
                    <a:pt x="1864" y="330"/>
                  </a:cubicBezTo>
                  <a:cubicBezTo>
                    <a:pt x="1864" y="330"/>
                    <a:pt x="1697" y="164"/>
                    <a:pt x="1565" y="109"/>
                  </a:cubicBezTo>
                  <a:cubicBezTo>
                    <a:pt x="1395" y="39"/>
                    <a:pt x="1170" y="0"/>
                    <a:pt x="932" y="0"/>
                  </a:cubicBezTo>
                </a:path>
              </a:pathLst>
            </a:cu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noFill/>
            </a:ln>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sp>
          <p:nvSpPr>
            <p:cNvPr id="84" name="Freeform 79"/>
            <p:cNvSpPr>
              <a:spLocks/>
            </p:cNvSpPr>
            <p:nvPr/>
          </p:nvSpPr>
          <p:spPr bwMode="auto">
            <a:xfrm>
              <a:off x="2593975" y="2787516"/>
              <a:ext cx="7000875" cy="3267075"/>
            </a:xfrm>
            <a:custGeom>
              <a:avLst/>
              <a:gdLst>
                <a:gd name="T0" fmla="*/ 1565 w 1864"/>
                <a:gd name="T1" fmla="*/ 110 h 868"/>
                <a:gd name="T2" fmla="*/ 932 w 1864"/>
                <a:gd name="T3" fmla="*/ 0 h 868"/>
                <a:gd name="T4" fmla="*/ 299 w 1864"/>
                <a:gd name="T5" fmla="*/ 110 h 868"/>
                <a:gd name="T6" fmla="*/ 0 w 1864"/>
                <a:gd name="T7" fmla="*/ 434 h 868"/>
                <a:gd name="T8" fmla="*/ 299 w 1864"/>
                <a:gd name="T9" fmla="*/ 759 h 868"/>
                <a:gd name="T10" fmla="*/ 932 w 1864"/>
                <a:gd name="T11" fmla="*/ 868 h 868"/>
                <a:gd name="T12" fmla="*/ 1565 w 1864"/>
                <a:gd name="T13" fmla="*/ 759 h 868"/>
                <a:gd name="T14" fmla="*/ 1864 w 1864"/>
                <a:gd name="T15" fmla="*/ 434 h 868"/>
                <a:gd name="T16" fmla="*/ 1565 w 1864"/>
                <a:gd name="T17" fmla="*/ 11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4" h="868">
                  <a:moveTo>
                    <a:pt x="1565" y="110"/>
                  </a:moveTo>
                  <a:cubicBezTo>
                    <a:pt x="1395" y="39"/>
                    <a:pt x="1170" y="0"/>
                    <a:pt x="932" y="0"/>
                  </a:cubicBezTo>
                  <a:cubicBezTo>
                    <a:pt x="694" y="0"/>
                    <a:pt x="469" y="39"/>
                    <a:pt x="299" y="110"/>
                  </a:cubicBezTo>
                  <a:cubicBezTo>
                    <a:pt x="106" y="190"/>
                    <a:pt x="0" y="305"/>
                    <a:pt x="0" y="434"/>
                  </a:cubicBezTo>
                  <a:cubicBezTo>
                    <a:pt x="0" y="563"/>
                    <a:pt x="106" y="679"/>
                    <a:pt x="299" y="759"/>
                  </a:cubicBezTo>
                  <a:cubicBezTo>
                    <a:pt x="469" y="829"/>
                    <a:pt x="694" y="868"/>
                    <a:pt x="932" y="868"/>
                  </a:cubicBezTo>
                  <a:cubicBezTo>
                    <a:pt x="1170" y="868"/>
                    <a:pt x="1395" y="829"/>
                    <a:pt x="1565" y="759"/>
                  </a:cubicBezTo>
                  <a:cubicBezTo>
                    <a:pt x="1758" y="679"/>
                    <a:pt x="1864" y="563"/>
                    <a:pt x="1864" y="434"/>
                  </a:cubicBezTo>
                  <a:cubicBezTo>
                    <a:pt x="1864" y="305"/>
                    <a:pt x="1758" y="190"/>
                    <a:pt x="1565" y="110"/>
                  </a:cubicBezTo>
                  <a:close/>
                </a:path>
              </a:pathLst>
            </a:custGeom>
            <a:solidFill>
              <a:schemeClr val="bg1">
                <a:lumMod val="95000"/>
              </a:schemeClr>
            </a:solidFill>
            <a:ln>
              <a:noFill/>
            </a:ln>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grpSp>
          <p:nvGrpSpPr>
            <p:cNvPr id="85" name="Group 84"/>
            <p:cNvGrpSpPr/>
            <p:nvPr/>
          </p:nvGrpSpPr>
          <p:grpSpPr>
            <a:xfrm>
              <a:off x="5060949" y="2001462"/>
              <a:ext cx="4294096" cy="3802370"/>
              <a:chOff x="5060949" y="2001462"/>
              <a:chExt cx="4294096" cy="3802370"/>
            </a:xfrm>
          </p:grpSpPr>
          <p:sp>
            <p:nvSpPr>
              <p:cNvPr id="97" name="Freeform 83"/>
              <p:cNvSpPr>
                <a:spLocks/>
              </p:cNvSpPr>
              <p:nvPr/>
            </p:nvSpPr>
            <p:spPr bwMode="auto">
              <a:xfrm>
                <a:off x="5060949" y="2203451"/>
                <a:ext cx="4294096" cy="3600381"/>
              </a:xfrm>
              <a:custGeom>
                <a:avLst/>
                <a:gdLst>
                  <a:gd name="T0" fmla="*/ 290 w 1142"/>
                  <a:gd name="T1" fmla="*/ 623 h 952"/>
                  <a:gd name="T2" fmla="*/ 302 w 1142"/>
                  <a:gd name="T3" fmla="*/ 637 h 952"/>
                  <a:gd name="T4" fmla="*/ 556 w 1142"/>
                  <a:gd name="T5" fmla="*/ 952 h 952"/>
                  <a:gd name="T6" fmla="*/ 1142 w 1142"/>
                  <a:gd name="T7" fmla="*/ 616 h 952"/>
                  <a:gd name="T8" fmla="*/ 1142 w 1142"/>
                  <a:gd name="T9" fmla="*/ 325 h 952"/>
                  <a:gd name="T10" fmla="*/ 4 w 1142"/>
                  <a:gd name="T11" fmla="*/ 0 h 952"/>
                  <a:gd name="T12" fmla="*/ 0 w 1142"/>
                  <a:gd name="T13" fmla="*/ 285 h 952"/>
                  <a:gd name="T14" fmla="*/ 290 w 1142"/>
                  <a:gd name="T15" fmla="*/ 623 h 952"/>
                  <a:gd name="connsiteX0" fmla="*/ 2539 w 10026"/>
                  <a:gd name="connsiteY0" fmla="*/ 6544 h 10000"/>
                  <a:gd name="connsiteX1" fmla="*/ 2644 w 10026"/>
                  <a:gd name="connsiteY1" fmla="*/ 6691 h 10000"/>
                  <a:gd name="connsiteX2" fmla="*/ 4869 w 10026"/>
                  <a:gd name="connsiteY2" fmla="*/ 10000 h 10000"/>
                  <a:gd name="connsiteX3" fmla="*/ 10000 w 10026"/>
                  <a:gd name="connsiteY3" fmla="*/ 6471 h 10000"/>
                  <a:gd name="connsiteX4" fmla="*/ 10000 w 10026"/>
                  <a:gd name="connsiteY4" fmla="*/ 3414 h 10000"/>
                  <a:gd name="connsiteX5" fmla="*/ 35 w 10026"/>
                  <a:gd name="connsiteY5" fmla="*/ 0 h 10000"/>
                  <a:gd name="connsiteX6" fmla="*/ 0 w 10026"/>
                  <a:gd name="connsiteY6" fmla="*/ 2994 h 10000"/>
                  <a:gd name="connsiteX7" fmla="*/ 2539 w 10026"/>
                  <a:gd name="connsiteY7" fmla="*/ 6544 h 10000"/>
                  <a:gd name="connsiteX0" fmla="*/ 2539 w 10015"/>
                  <a:gd name="connsiteY0" fmla="*/ 6544 h 10000"/>
                  <a:gd name="connsiteX1" fmla="*/ 2644 w 10015"/>
                  <a:gd name="connsiteY1" fmla="*/ 6691 h 10000"/>
                  <a:gd name="connsiteX2" fmla="*/ 4869 w 10015"/>
                  <a:gd name="connsiteY2" fmla="*/ 10000 h 10000"/>
                  <a:gd name="connsiteX3" fmla="*/ 10000 w 10015"/>
                  <a:gd name="connsiteY3" fmla="*/ 6471 h 10000"/>
                  <a:gd name="connsiteX4" fmla="*/ 10000 w 10015"/>
                  <a:gd name="connsiteY4" fmla="*/ 3414 h 10000"/>
                  <a:gd name="connsiteX5" fmla="*/ 35 w 10015"/>
                  <a:gd name="connsiteY5" fmla="*/ 0 h 10000"/>
                  <a:gd name="connsiteX6" fmla="*/ 0 w 10015"/>
                  <a:gd name="connsiteY6" fmla="*/ 2994 h 10000"/>
                  <a:gd name="connsiteX7" fmla="*/ 2539 w 10015"/>
                  <a:gd name="connsiteY7" fmla="*/ 6544 h 10000"/>
                  <a:gd name="connsiteX0" fmla="*/ 2539 w 10004"/>
                  <a:gd name="connsiteY0" fmla="*/ 6544 h 10000"/>
                  <a:gd name="connsiteX1" fmla="*/ 2644 w 10004"/>
                  <a:gd name="connsiteY1" fmla="*/ 6691 h 10000"/>
                  <a:gd name="connsiteX2" fmla="*/ 4869 w 10004"/>
                  <a:gd name="connsiteY2" fmla="*/ 10000 h 10000"/>
                  <a:gd name="connsiteX3" fmla="*/ 10000 w 10004"/>
                  <a:gd name="connsiteY3" fmla="*/ 6471 h 10000"/>
                  <a:gd name="connsiteX4" fmla="*/ 10000 w 10004"/>
                  <a:gd name="connsiteY4" fmla="*/ 3414 h 10000"/>
                  <a:gd name="connsiteX5" fmla="*/ 35 w 10004"/>
                  <a:gd name="connsiteY5" fmla="*/ 0 h 10000"/>
                  <a:gd name="connsiteX6" fmla="*/ 0 w 10004"/>
                  <a:gd name="connsiteY6" fmla="*/ 2994 h 10000"/>
                  <a:gd name="connsiteX7" fmla="*/ 2539 w 10004"/>
                  <a:gd name="connsiteY7" fmla="*/ 6544 h 10000"/>
                  <a:gd name="connsiteX0" fmla="*/ 2539 w 10377"/>
                  <a:gd name="connsiteY0" fmla="*/ 6544 h 10053"/>
                  <a:gd name="connsiteX1" fmla="*/ 2644 w 10377"/>
                  <a:gd name="connsiteY1" fmla="*/ 6691 h 10053"/>
                  <a:gd name="connsiteX2" fmla="*/ 4901 w 10377"/>
                  <a:gd name="connsiteY2" fmla="*/ 10053 h 10053"/>
                  <a:gd name="connsiteX3" fmla="*/ 10000 w 10377"/>
                  <a:gd name="connsiteY3" fmla="*/ 6471 h 10053"/>
                  <a:gd name="connsiteX4" fmla="*/ 10000 w 10377"/>
                  <a:gd name="connsiteY4" fmla="*/ 3414 h 10053"/>
                  <a:gd name="connsiteX5" fmla="*/ 35 w 10377"/>
                  <a:gd name="connsiteY5" fmla="*/ 0 h 10053"/>
                  <a:gd name="connsiteX6" fmla="*/ 0 w 10377"/>
                  <a:gd name="connsiteY6" fmla="*/ 2994 h 10053"/>
                  <a:gd name="connsiteX7" fmla="*/ 2539 w 10377"/>
                  <a:gd name="connsiteY7" fmla="*/ 6544 h 10053"/>
                  <a:gd name="connsiteX0" fmla="*/ 2539 w 10284"/>
                  <a:gd name="connsiteY0" fmla="*/ 6544 h 10053"/>
                  <a:gd name="connsiteX1" fmla="*/ 2644 w 10284"/>
                  <a:gd name="connsiteY1" fmla="*/ 6691 h 10053"/>
                  <a:gd name="connsiteX2" fmla="*/ 4901 w 10284"/>
                  <a:gd name="connsiteY2" fmla="*/ 10053 h 10053"/>
                  <a:gd name="connsiteX3" fmla="*/ 10000 w 10284"/>
                  <a:gd name="connsiteY3" fmla="*/ 6471 h 10053"/>
                  <a:gd name="connsiteX4" fmla="*/ 10000 w 10284"/>
                  <a:gd name="connsiteY4" fmla="*/ 3414 h 10053"/>
                  <a:gd name="connsiteX5" fmla="*/ 35 w 10284"/>
                  <a:gd name="connsiteY5" fmla="*/ 0 h 10053"/>
                  <a:gd name="connsiteX6" fmla="*/ 0 w 10284"/>
                  <a:gd name="connsiteY6" fmla="*/ 2994 h 10053"/>
                  <a:gd name="connsiteX7" fmla="*/ 2539 w 10284"/>
                  <a:gd name="connsiteY7" fmla="*/ 6544 h 10053"/>
                  <a:gd name="connsiteX0" fmla="*/ 2539 w 10738"/>
                  <a:gd name="connsiteY0" fmla="*/ 6544 h 10053"/>
                  <a:gd name="connsiteX1" fmla="*/ 2644 w 10738"/>
                  <a:gd name="connsiteY1" fmla="*/ 6691 h 10053"/>
                  <a:gd name="connsiteX2" fmla="*/ 4901 w 10738"/>
                  <a:gd name="connsiteY2" fmla="*/ 10053 h 10053"/>
                  <a:gd name="connsiteX3" fmla="*/ 10000 w 10738"/>
                  <a:gd name="connsiteY3" fmla="*/ 6471 h 10053"/>
                  <a:gd name="connsiteX4" fmla="*/ 10002 w 10738"/>
                  <a:gd name="connsiteY4" fmla="*/ 6411 h 10053"/>
                  <a:gd name="connsiteX5" fmla="*/ 10000 w 10738"/>
                  <a:gd name="connsiteY5" fmla="*/ 3414 h 10053"/>
                  <a:gd name="connsiteX6" fmla="*/ 35 w 10738"/>
                  <a:gd name="connsiteY6" fmla="*/ 0 h 10053"/>
                  <a:gd name="connsiteX7" fmla="*/ 0 w 10738"/>
                  <a:gd name="connsiteY7" fmla="*/ 2994 h 10053"/>
                  <a:gd name="connsiteX8" fmla="*/ 2539 w 10738"/>
                  <a:gd name="connsiteY8" fmla="*/ 6544 h 10053"/>
                  <a:gd name="connsiteX0" fmla="*/ 2539 w 10883"/>
                  <a:gd name="connsiteY0" fmla="*/ 6544 h 10053"/>
                  <a:gd name="connsiteX1" fmla="*/ 2644 w 10883"/>
                  <a:gd name="connsiteY1" fmla="*/ 6691 h 10053"/>
                  <a:gd name="connsiteX2" fmla="*/ 4901 w 10883"/>
                  <a:gd name="connsiteY2" fmla="*/ 10053 h 10053"/>
                  <a:gd name="connsiteX3" fmla="*/ 10000 w 10883"/>
                  <a:gd name="connsiteY3" fmla="*/ 6471 h 10053"/>
                  <a:gd name="connsiteX4" fmla="*/ 10391 w 10883"/>
                  <a:gd name="connsiteY4" fmla="*/ 6333 h 10053"/>
                  <a:gd name="connsiteX5" fmla="*/ 10000 w 10883"/>
                  <a:gd name="connsiteY5" fmla="*/ 3414 h 10053"/>
                  <a:gd name="connsiteX6" fmla="*/ 35 w 10883"/>
                  <a:gd name="connsiteY6" fmla="*/ 0 h 10053"/>
                  <a:gd name="connsiteX7" fmla="*/ 0 w 10883"/>
                  <a:gd name="connsiteY7" fmla="*/ 2994 h 10053"/>
                  <a:gd name="connsiteX8" fmla="*/ 2539 w 10883"/>
                  <a:gd name="connsiteY8" fmla="*/ 6544 h 10053"/>
                  <a:gd name="connsiteX0" fmla="*/ 2539 w 10883"/>
                  <a:gd name="connsiteY0" fmla="*/ 6544 h 10053"/>
                  <a:gd name="connsiteX1" fmla="*/ 2644 w 10883"/>
                  <a:gd name="connsiteY1" fmla="*/ 6691 h 10053"/>
                  <a:gd name="connsiteX2" fmla="*/ 4901 w 10883"/>
                  <a:gd name="connsiteY2" fmla="*/ 10053 h 10053"/>
                  <a:gd name="connsiteX3" fmla="*/ 10081 w 10883"/>
                  <a:gd name="connsiteY3" fmla="*/ 6976 h 10053"/>
                  <a:gd name="connsiteX4" fmla="*/ 10391 w 10883"/>
                  <a:gd name="connsiteY4" fmla="*/ 6333 h 10053"/>
                  <a:gd name="connsiteX5" fmla="*/ 10000 w 10883"/>
                  <a:gd name="connsiteY5" fmla="*/ 3414 h 10053"/>
                  <a:gd name="connsiteX6" fmla="*/ 35 w 10883"/>
                  <a:gd name="connsiteY6" fmla="*/ 0 h 10053"/>
                  <a:gd name="connsiteX7" fmla="*/ 0 w 10883"/>
                  <a:gd name="connsiteY7" fmla="*/ 2994 h 10053"/>
                  <a:gd name="connsiteX8" fmla="*/ 2539 w 10883"/>
                  <a:gd name="connsiteY8" fmla="*/ 6544 h 10053"/>
                  <a:gd name="connsiteX0" fmla="*/ 2539 w 10883"/>
                  <a:gd name="connsiteY0" fmla="*/ 6544 h 10053"/>
                  <a:gd name="connsiteX1" fmla="*/ 2644 w 10883"/>
                  <a:gd name="connsiteY1" fmla="*/ 6691 h 10053"/>
                  <a:gd name="connsiteX2" fmla="*/ 4901 w 10883"/>
                  <a:gd name="connsiteY2" fmla="*/ 10053 h 10053"/>
                  <a:gd name="connsiteX3" fmla="*/ 10081 w 10883"/>
                  <a:gd name="connsiteY3" fmla="*/ 6976 h 10053"/>
                  <a:gd name="connsiteX4" fmla="*/ 10391 w 10883"/>
                  <a:gd name="connsiteY4" fmla="*/ 6333 h 10053"/>
                  <a:gd name="connsiteX5" fmla="*/ 10000 w 10883"/>
                  <a:gd name="connsiteY5" fmla="*/ 3414 h 10053"/>
                  <a:gd name="connsiteX6" fmla="*/ 35 w 10883"/>
                  <a:gd name="connsiteY6" fmla="*/ 0 h 10053"/>
                  <a:gd name="connsiteX7" fmla="*/ 0 w 10883"/>
                  <a:gd name="connsiteY7" fmla="*/ 2994 h 10053"/>
                  <a:gd name="connsiteX8" fmla="*/ 2539 w 10883"/>
                  <a:gd name="connsiteY8" fmla="*/ 6544 h 10053"/>
                  <a:gd name="connsiteX0" fmla="*/ 2539 w 10883"/>
                  <a:gd name="connsiteY0" fmla="*/ 6544 h 10053"/>
                  <a:gd name="connsiteX1" fmla="*/ 2644 w 10883"/>
                  <a:gd name="connsiteY1" fmla="*/ 6691 h 10053"/>
                  <a:gd name="connsiteX2" fmla="*/ 4901 w 10883"/>
                  <a:gd name="connsiteY2" fmla="*/ 10053 h 10053"/>
                  <a:gd name="connsiteX3" fmla="*/ 10081 w 10883"/>
                  <a:gd name="connsiteY3" fmla="*/ 6976 h 10053"/>
                  <a:gd name="connsiteX4" fmla="*/ 10391 w 10883"/>
                  <a:gd name="connsiteY4" fmla="*/ 6333 h 10053"/>
                  <a:gd name="connsiteX5" fmla="*/ 10000 w 10883"/>
                  <a:gd name="connsiteY5" fmla="*/ 3414 h 10053"/>
                  <a:gd name="connsiteX6" fmla="*/ 35 w 10883"/>
                  <a:gd name="connsiteY6" fmla="*/ 0 h 10053"/>
                  <a:gd name="connsiteX7" fmla="*/ 0 w 10883"/>
                  <a:gd name="connsiteY7" fmla="*/ 2994 h 10053"/>
                  <a:gd name="connsiteX8" fmla="*/ 2539 w 10883"/>
                  <a:gd name="connsiteY8" fmla="*/ 6544 h 10053"/>
                  <a:gd name="connsiteX0" fmla="*/ 2539 w 11161"/>
                  <a:gd name="connsiteY0" fmla="*/ 6544 h 10053"/>
                  <a:gd name="connsiteX1" fmla="*/ 2644 w 11161"/>
                  <a:gd name="connsiteY1" fmla="*/ 6691 h 10053"/>
                  <a:gd name="connsiteX2" fmla="*/ 4901 w 11161"/>
                  <a:gd name="connsiteY2" fmla="*/ 10053 h 10053"/>
                  <a:gd name="connsiteX3" fmla="*/ 10391 w 11161"/>
                  <a:gd name="connsiteY3" fmla="*/ 6333 h 10053"/>
                  <a:gd name="connsiteX4" fmla="*/ 10000 w 11161"/>
                  <a:gd name="connsiteY4" fmla="*/ 3414 h 10053"/>
                  <a:gd name="connsiteX5" fmla="*/ 35 w 11161"/>
                  <a:gd name="connsiteY5" fmla="*/ 0 h 10053"/>
                  <a:gd name="connsiteX6" fmla="*/ 0 w 11161"/>
                  <a:gd name="connsiteY6" fmla="*/ 2994 h 10053"/>
                  <a:gd name="connsiteX7" fmla="*/ 2539 w 11161"/>
                  <a:gd name="connsiteY7" fmla="*/ 6544 h 10053"/>
                  <a:gd name="connsiteX0" fmla="*/ 2539 w 10828"/>
                  <a:gd name="connsiteY0" fmla="*/ 6544 h 10053"/>
                  <a:gd name="connsiteX1" fmla="*/ 2644 w 10828"/>
                  <a:gd name="connsiteY1" fmla="*/ 6691 h 10053"/>
                  <a:gd name="connsiteX2" fmla="*/ 4901 w 10828"/>
                  <a:gd name="connsiteY2" fmla="*/ 10053 h 10053"/>
                  <a:gd name="connsiteX3" fmla="*/ 10391 w 10828"/>
                  <a:gd name="connsiteY3" fmla="*/ 6333 h 10053"/>
                  <a:gd name="connsiteX4" fmla="*/ 10000 w 10828"/>
                  <a:gd name="connsiteY4" fmla="*/ 3414 h 10053"/>
                  <a:gd name="connsiteX5" fmla="*/ 35 w 10828"/>
                  <a:gd name="connsiteY5" fmla="*/ 0 h 10053"/>
                  <a:gd name="connsiteX6" fmla="*/ 0 w 10828"/>
                  <a:gd name="connsiteY6" fmla="*/ 2994 h 10053"/>
                  <a:gd name="connsiteX7" fmla="*/ 2539 w 10828"/>
                  <a:gd name="connsiteY7" fmla="*/ 6544 h 10053"/>
                  <a:gd name="connsiteX0" fmla="*/ 2539 w 10747"/>
                  <a:gd name="connsiteY0" fmla="*/ 6544 h 10053"/>
                  <a:gd name="connsiteX1" fmla="*/ 2644 w 10747"/>
                  <a:gd name="connsiteY1" fmla="*/ 6691 h 10053"/>
                  <a:gd name="connsiteX2" fmla="*/ 4901 w 10747"/>
                  <a:gd name="connsiteY2" fmla="*/ 10053 h 10053"/>
                  <a:gd name="connsiteX3" fmla="*/ 10164 w 10747"/>
                  <a:gd name="connsiteY3" fmla="*/ 6955 h 10053"/>
                  <a:gd name="connsiteX4" fmla="*/ 10000 w 10747"/>
                  <a:gd name="connsiteY4" fmla="*/ 3414 h 10053"/>
                  <a:gd name="connsiteX5" fmla="*/ 35 w 10747"/>
                  <a:gd name="connsiteY5" fmla="*/ 0 h 10053"/>
                  <a:gd name="connsiteX6" fmla="*/ 0 w 10747"/>
                  <a:gd name="connsiteY6" fmla="*/ 2994 h 10053"/>
                  <a:gd name="connsiteX7" fmla="*/ 2539 w 10747"/>
                  <a:gd name="connsiteY7" fmla="*/ 6544 h 10053"/>
                  <a:gd name="connsiteX0" fmla="*/ 2539 w 10164"/>
                  <a:gd name="connsiteY0" fmla="*/ 6544 h 10053"/>
                  <a:gd name="connsiteX1" fmla="*/ 2644 w 10164"/>
                  <a:gd name="connsiteY1" fmla="*/ 6691 h 10053"/>
                  <a:gd name="connsiteX2" fmla="*/ 4901 w 10164"/>
                  <a:gd name="connsiteY2" fmla="*/ 10053 h 10053"/>
                  <a:gd name="connsiteX3" fmla="*/ 10164 w 10164"/>
                  <a:gd name="connsiteY3" fmla="*/ 6955 h 10053"/>
                  <a:gd name="connsiteX4" fmla="*/ 10000 w 10164"/>
                  <a:gd name="connsiteY4" fmla="*/ 3414 h 10053"/>
                  <a:gd name="connsiteX5" fmla="*/ 35 w 10164"/>
                  <a:gd name="connsiteY5" fmla="*/ 0 h 10053"/>
                  <a:gd name="connsiteX6" fmla="*/ 0 w 10164"/>
                  <a:gd name="connsiteY6" fmla="*/ 2994 h 10053"/>
                  <a:gd name="connsiteX7" fmla="*/ 2539 w 10164"/>
                  <a:gd name="connsiteY7" fmla="*/ 6544 h 10053"/>
                  <a:gd name="connsiteX0" fmla="*/ 2539 w 10166"/>
                  <a:gd name="connsiteY0" fmla="*/ 6544 h 10053"/>
                  <a:gd name="connsiteX1" fmla="*/ 2644 w 10166"/>
                  <a:gd name="connsiteY1" fmla="*/ 6691 h 10053"/>
                  <a:gd name="connsiteX2" fmla="*/ 4901 w 10166"/>
                  <a:gd name="connsiteY2" fmla="*/ 10053 h 10053"/>
                  <a:gd name="connsiteX3" fmla="*/ 10164 w 10166"/>
                  <a:gd name="connsiteY3" fmla="*/ 6955 h 10053"/>
                  <a:gd name="connsiteX4" fmla="*/ 10000 w 10166"/>
                  <a:gd name="connsiteY4" fmla="*/ 3414 h 10053"/>
                  <a:gd name="connsiteX5" fmla="*/ 35 w 10166"/>
                  <a:gd name="connsiteY5" fmla="*/ 0 h 10053"/>
                  <a:gd name="connsiteX6" fmla="*/ 0 w 10166"/>
                  <a:gd name="connsiteY6" fmla="*/ 2994 h 10053"/>
                  <a:gd name="connsiteX7" fmla="*/ 2539 w 10166"/>
                  <a:gd name="connsiteY7" fmla="*/ 6544 h 10053"/>
                  <a:gd name="connsiteX0" fmla="*/ 2539 w 10762"/>
                  <a:gd name="connsiteY0" fmla="*/ 6544 h 10053"/>
                  <a:gd name="connsiteX1" fmla="*/ 2644 w 10762"/>
                  <a:gd name="connsiteY1" fmla="*/ 6691 h 10053"/>
                  <a:gd name="connsiteX2" fmla="*/ 4901 w 10762"/>
                  <a:gd name="connsiteY2" fmla="*/ 10053 h 10053"/>
                  <a:gd name="connsiteX3" fmla="*/ 10067 w 10762"/>
                  <a:gd name="connsiteY3" fmla="*/ 6936 h 10053"/>
                  <a:gd name="connsiteX4" fmla="*/ 10000 w 10762"/>
                  <a:gd name="connsiteY4" fmla="*/ 3414 h 10053"/>
                  <a:gd name="connsiteX5" fmla="*/ 35 w 10762"/>
                  <a:gd name="connsiteY5" fmla="*/ 0 h 10053"/>
                  <a:gd name="connsiteX6" fmla="*/ 0 w 10762"/>
                  <a:gd name="connsiteY6" fmla="*/ 2994 h 10053"/>
                  <a:gd name="connsiteX7" fmla="*/ 2539 w 10762"/>
                  <a:gd name="connsiteY7" fmla="*/ 6544 h 10053"/>
                  <a:gd name="connsiteX0" fmla="*/ 2539 w 10762"/>
                  <a:gd name="connsiteY0" fmla="*/ 6544 h 10053"/>
                  <a:gd name="connsiteX1" fmla="*/ 2644 w 10762"/>
                  <a:gd name="connsiteY1" fmla="*/ 6691 h 10053"/>
                  <a:gd name="connsiteX2" fmla="*/ 4901 w 10762"/>
                  <a:gd name="connsiteY2" fmla="*/ 10053 h 10053"/>
                  <a:gd name="connsiteX3" fmla="*/ 10067 w 10762"/>
                  <a:gd name="connsiteY3" fmla="*/ 6936 h 10053"/>
                  <a:gd name="connsiteX4" fmla="*/ 10000 w 10762"/>
                  <a:gd name="connsiteY4" fmla="*/ 3414 h 10053"/>
                  <a:gd name="connsiteX5" fmla="*/ 9986 w 10762"/>
                  <a:gd name="connsiteY5" fmla="*/ 3359 h 10053"/>
                  <a:gd name="connsiteX6" fmla="*/ 35 w 10762"/>
                  <a:gd name="connsiteY6" fmla="*/ 0 h 10053"/>
                  <a:gd name="connsiteX7" fmla="*/ 0 w 10762"/>
                  <a:gd name="connsiteY7" fmla="*/ 2994 h 10053"/>
                  <a:gd name="connsiteX8" fmla="*/ 2539 w 10762"/>
                  <a:gd name="connsiteY8" fmla="*/ 6544 h 10053"/>
                  <a:gd name="connsiteX0" fmla="*/ 2539 w 10137"/>
                  <a:gd name="connsiteY0" fmla="*/ 6544 h 10053"/>
                  <a:gd name="connsiteX1" fmla="*/ 2644 w 10137"/>
                  <a:gd name="connsiteY1" fmla="*/ 6691 h 10053"/>
                  <a:gd name="connsiteX2" fmla="*/ 4901 w 10137"/>
                  <a:gd name="connsiteY2" fmla="*/ 10053 h 10053"/>
                  <a:gd name="connsiteX3" fmla="*/ 10067 w 10137"/>
                  <a:gd name="connsiteY3" fmla="*/ 6936 h 10053"/>
                  <a:gd name="connsiteX4" fmla="*/ 10000 w 10137"/>
                  <a:gd name="connsiteY4" fmla="*/ 3414 h 10053"/>
                  <a:gd name="connsiteX5" fmla="*/ 9143 w 10137"/>
                  <a:gd name="connsiteY5" fmla="*/ 3398 h 10053"/>
                  <a:gd name="connsiteX6" fmla="*/ 35 w 10137"/>
                  <a:gd name="connsiteY6" fmla="*/ 0 h 10053"/>
                  <a:gd name="connsiteX7" fmla="*/ 0 w 10137"/>
                  <a:gd name="connsiteY7" fmla="*/ 2994 h 10053"/>
                  <a:gd name="connsiteX8" fmla="*/ 2539 w 10137"/>
                  <a:gd name="connsiteY8" fmla="*/ 6544 h 10053"/>
                  <a:gd name="connsiteX0" fmla="*/ 2539 w 10093"/>
                  <a:gd name="connsiteY0" fmla="*/ 6544 h 10053"/>
                  <a:gd name="connsiteX1" fmla="*/ 2644 w 10093"/>
                  <a:gd name="connsiteY1" fmla="*/ 6691 h 10053"/>
                  <a:gd name="connsiteX2" fmla="*/ 4901 w 10093"/>
                  <a:gd name="connsiteY2" fmla="*/ 10053 h 10053"/>
                  <a:gd name="connsiteX3" fmla="*/ 10067 w 10093"/>
                  <a:gd name="connsiteY3" fmla="*/ 6936 h 10053"/>
                  <a:gd name="connsiteX4" fmla="*/ 10000 w 10093"/>
                  <a:gd name="connsiteY4" fmla="*/ 3414 h 10053"/>
                  <a:gd name="connsiteX5" fmla="*/ 9143 w 10093"/>
                  <a:gd name="connsiteY5" fmla="*/ 3398 h 10053"/>
                  <a:gd name="connsiteX6" fmla="*/ 35 w 10093"/>
                  <a:gd name="connsiteY6" fmla="*/ 0 h 10053"/>
                  <a:gd name="connsiteX7" fmla="*/ 0 w 10093"/>
                  <a:gd name="connsiteY7" fmla="*/ 2994 h 10053"/>
                  <a:gd name="connsiteX8" fmla="*/ 2539 w 10093"/>
                  <a:gd name="connsiteY8" fmla="*/ 6544 h 10053"/>
                  <a:gd name="connsiteX0" fmla="*/ 2539 w 10528"/>
                  <a:gd name="connsiteY0" fmla="*/ 6544 h 10053"/>
                  <a:gd name="connsiteX1" fmla="*/ 2644 w 10528"/>
                  <a:gd name="connsiteY1" fmla="*/ 6691 h 10053"/>
                  <a:gd name="connsiteX2" fmla="*/ 4901 w 10528"/>
                  <a:gd name="connsiteY2" fmla="*/ 10053 h 10053"/>
                  <a:gd name="connsiteX3" fmla="*/ 10067 w 10528"/>
                  <a:gd name="connsiteY3" fmla="*/ 6936 h 10053"/>
                  <a:gd name="connsiteX4" fmla="*/ 9143 w 10528"/>
                  <a:gd name="connsiteY4" fmla="*/ 3398 h 10053"/>
                  <a:gd name="connsiteX5" fmla="*/ 35 w 10528"/>
                  <a:gd name="connsiteY5" fmla="*/ 0 h 10053"/>
                  <a:gd name="connsiteX6" fmla="*/ 0 w 10528"/>
                  <a:gd name="connsiteY6" fmla="*/ 2994 h 10053"/>
                  <a:gd name="connsiteX7" fmla="*/ 2539 w 10528"/>
                  <a:gd name="connsiteY7" fmla="*/ 6544 h 10053"/>
                  <a:gd name="connsiteX0" fmla="*/ 2539 w 10801"/>
                  <a:gd name="connsiteY0" fmla="*/ 6544 h 10053"/>
                  <a:gd name="connsiteX1" fmla="*/ 2644 w 10801"/>
                  <a:gd name="connsiteY1" fmla="*/ 6691 h 10053"/>
                  <a:gd name="connsiteX2" fmla="*/ 4901 w 10801"/>
                  <a:gd name="connsiteY2" fmla="*/ 10053 h 10053"/>
                  <a:gd name="connsiteX3" fmla="*/ 10067 w 10801"/>
                  <a:gd name="connsiteY3" fmla="*/ 6936 h 10053"/>
                  <a:gd name="connsiteX4" fmla="*/ 9743 w 10801"/>
                  <a:gd name="connsiteY4" fmla="*/ 3359 h 10053"/>
                  <a:gd name="connsiteX5" fmla="*/ 35 w 10801"/>
                  <a:gd name="connsiteY5" fmla="*/ 0 h 10053"/>
                  <a:gd name="connsiteX6" fmla="*/ 0 w 10801"/>
                  <a:gd name="connsiteY6" fmla="*/ 2994 h 10053"/>
                  <a:gd name="connsiteX7" fmla="*/ 2539 w 10801"/>
                  <a:gd name="connsiteY7" fmla="*/ 6544 h 10053"/>
                  <a:gd name="connsiteX0" fmla="*/ 2539 w 10308"/>
                  <a:gd name="connsiteY0" fmla="*/ 6544 h 10053"/>
                  <a:gd name="connsiteX1" fmla="*/ 2644 w 10308"/>
                  <a:gd name="connsiteY1" fmla="*/ 6691 h 10053"/>
                  <a:gd name="connsiteX2" fmla="*/ 4901 w 10308"/>
                  <a:gd name="connsiteY2" fmla="*/ 10053 h 10053"/>
                  <a:gd name="connsiteX3" fmla="*/ 10067 w 10308"/>
                  <a:gd name="connsiteY3" fmla="*/ 6936 h 10053"/>
                  <a:gd name="connsiteX4" fmla="*/ 9743 w 10308"/>
                  <a:gd name="connsiteY4" fmla="*/ 3359 h 10053"/>
                  <a:gd name="connsiteX5" fmla="*/ 35 w 10308"/>
                  <a:gd name="connsiteY5" fmla="*/ 0 h 10053"/>
                  <a:gd name="connsiteX6" fmla="*/ 0 w 10308"/>
                  <a:gd name="connsiteY6" fmla="*/ 2994 h 10053"/>
                  <a:gd name="connsiteX7" fmla="*/ 2539 w 10308"/>
                  <a:gd name="connsiteY7" fmla="*/ 6544 h 10053"/>
                  <a:gd name="connsiteX0" fmla="*/ 2539 w 10345"/>
                  <a:gd name="connsiteY0" fmla="*/ 6544 h 10053"/>
                  <a:gd name="connsiteX1" fmla="*/ 2644 w 10345"/>
                  <a:gd name="connsiteY1" fmla="*/ 6691 h 10053"/>
                  <a:gd name="connsiteX2" fmla="*/ 4901 w 10345"/>
                  <a:gd name="connsiteY2" fmla="*/ 10053 h 10053"/>
                  <a:gd name="connsiteX3" fmla="*/ 10067 w 10345"/>
                  <a:gd name="connsiteY3" fmla="*/ 6936 h 10053"/>
                  <a:gd name="connsiteX4" fmla="*/ 9954 w 10345"/>
                  <a:gd name="connsiteY4" fmla="*/ 3340 h 10053"/>
                  <a:gd name="connsiteX5" fmla="*/ 35 w 10345"/>
                  <a:gd name="connsiteY5" fmla="*/ 0 h 10053"/>
                  <a:gd name="connsiteX6" fmla="*/ 0 w 10345"/>
                  <a:gd name="connsiteY6" fmla="*/ 2994 h 10053"/>
                  <a:gd name="connsiteX7" fmla="*/ 2539 w 10345"/>
                  <a:gd name="connsiteY7" fmla="*/ 6544 h 10053"/>
                  <a:gd name="connsiteX0" fmla="*/ 2539 w 10081"/>
                  <a:gd name="connsiteY0" fmla="*/ 6544 h 10053"/>
                  <a:gd name="connsiteX1" fmla="*/ 2644 w 10081"/>
                  <a:gd name="connsiteY1" fmla="*/ 6691 h 10053"/>
                  <a:gd name="connsiteX2" fmla="*/ 4901 w 10081"/>
                  <a:gd name="connsiteY2" fmla="*/ 10053 h 10053"/>
                  <a:gd name="connsiteX3" fmla="*/ 10067 w 10081"/>
                  <a:gd name="connsiteY3" fmla="*/ 6936 h 10053"/>
                  <a:gd name="connsiteX4" fmla="*/ 9954 w 10081"/>
                  <a:gd name="connsiteY4" fmla="*/ 3340 h 10053"/>
                  <a:gd name="connsiteX5" fmla="*/ 35 w 10081"/>
                  <a:gd name="connsiteY5" fmla="*/ 0 h 10053"/>
                  <a:gd name="connsiteX6" fmla="*/ 0 w 10081"/>
                  <a:gd name="connsiteY6" fmla="*/ 2994 h 10053"/>
                  <a:gd name="connsiteX7" fmla="*/ 2539 w 10081"/>
                  <a:gd name="connsiteY7" fmla="*/ 6544 h 10053"/>
                  <a:gd name="connsiteX0" fmla="*/ 2539 w 9954"/>
                  <a:gd name="connsiteY0" fmla="*/ 6544 h 10053"/>
                  <a:gd name="connsiteX1" fmla="*/ 2644 w 9954"/>
                  <a:gd name="connsiteY1" fmla="*/ 6691 h 10053"/>
                  <a:gd name="connsiteX2" fmla="*/ 4901 w 9954"/>
                  <a:gd name="connsiteY2" fmla="*/ 10053 h 10053"/>
                  <a:gd name="connsiteX3" fmla="*/ 9921 w 9954"/>
                  <a:gd name="connsiteY3" fmla="*/ 7092 h 10053"/>
                  <a:gd name="connsiteX4" fmla="*/ 9954 w 9954"/>
                  <a:gd name="connsiteY4" fmla="*/ 3340 h 10053"/>
                  <a:gd name="connsiteX5" fmla="*/ 35 w 9954"/>
                  <a:gd name="connsiteY5" fmla="*/ 0 h 10053"/>
                  <a:gd name="connsiteX6" fmla="*/ 0 w 9954"/>
                  <a:gd name="connsiteY6" fmla="*/ 2994 h 10053"/>
                  <a:gd name="connsiteX7" fmla="*/ 2539 w 9954"/>
                  <a:gd name="connsiteY7" fmla="*/ 6544 h 10053"/>
                  <a:gd name="connsiteX0" fmla="*/ 2551 w 10033"/>
                  <a:gd name="connsiteY0" fmla="*/ 6509 h 10000"/>
                  <a:gd name="connsiteX1" fmla="*/ 2656 w 10033"/>
                  <a:gd name="connsiteY1" fmla="*/ 6656 h 10000"/>
                  <a:gd name="connsiteX2" fmla="*/ 4924 w 10033"/>
                  <a:gd name="connsiteY2" fmla="*/ 10000 h 10000"/>
                  <a:gd name="connsiteX3" fmla="*/ 9967 w 10033"/>
                  <a:gd name="connsiteY3" fmla="*/ 7055 h 10000"/>
                  <a:gd name="connsiteX4" fmla="*/ 10033 w 10033"/>
                  <a:gd name="connsiteY4" fmla="*/ 3651 h 10000"/>
                  <a:gd name="connsiteX5" fmla="*/ 35 w 10033"/>
                  <a:gd name="connsiteY5" fmla="*/ 0 h 10000"/>
                  <a:gd name="connsiteX6" fmla="*/ 0 w 10033"/>
                  <a:gd name="connsiteY6" fmla="*/ 2978 h 10000"/>
                  <a:gd name="connsiteX7" fmla="*/ 2551 w 10033"/>
                  <a:gd name="connsiteY7" fmla="*/ 6509 h 10000"/>
                  <a:gd name="connsiteX0" fmla="*/ 2551 w 10034"/>
                  <a:gd name="connsiteY0" fmla="*/ 6509 h 10000"/>
                  <a:gd name="connsiteX1" fmla="*/ 2656 w 10034"/>
                  <a:gd name="connsiteY1" fmla="*/ 6656 h 10000"/>
                  <a:gd name="connsiteX2" fmla="*/ 4924 w 10034"/>
                  <a:gd name="connsiteY2" fmla="*/ 10000 h 10000"/>
                  <a:gd name="connsiteX3" fmla="*/ 9967 w 10034"/>
                  <a:gd name="connsiteY3" fmla="*/ 7055 h 10000"/>
                  <a:gd name="connsiteX4" fmla="*/ 10033 w 10034"/>
                  <a:gd name="connsiteY4" fmla="*/ 3651 h 10000"/>
                  <a:gd name="connsiteX5" fmla="*/ 35 w 10034"/>
                  <a:gd name="connsiteY5" fmla="*/ 0 h 10000"/>
                  <a:gd name="connsiteX6" fmla="*/ 0 w 10034"/>
                  <a:gd name="connsiteY6" fmla="*/ 2978 h 10000"/>
                  <a:gd name="connsiteX7" fmla="*/ 2551 w 10034"/>
                  <a:gd name="connsiteY7" fmla="*/ 6509 h 10000"/>
                  <a:gd name="connsiteX0" fmla="*/ 2551 w 10034"/>
                  <a:gd name="connsiteY0" fmla="*/ 6509 h 10000"/>
                  <a:gd name="connsiteX1" fmla="*/ 2656 w 10034"/>
                  <a:gd name="connsiteY1" fmla="*/ 6656 h 10000"/>
                  <a:gd name="connsiteX2" fmla="*/ 4924 w 10034"/>
                  <a:gd name="connsiteY2" fmla="*/ 10000 h 10000"/>
                  <a:gd name="connsiteX3" fmla="*/ 9967 w 10034"/>
                  <a:gd name="connsiteY3" fmla="*/ 7055 h 10000"/>
                  <a:gd name="connsiteX4" fmla="*/ 10033 w 10034"/>
                  <a:gd name="connsiteY4" fmla="*/ 3651 h 10000"/>
                  <a:gd name="connsiteX5" fmla="*/ 35 w 10034"/>
                  <a:gd name="connsiteY5" fmla="*/ 0 h 10000"/>
                  <a:gd name="connsiteX6" fmla="*/ 0 w 10034"/>
                  <a:gd name="connsiteY6" fmla="*/ 2978 h 10000"/>
                  <a:gd name="connsiteX7" fmla="*/ 2551 w 10034"/>
                  <a:gd name="connsiteY7" fmla="*/ 6509 h 10000"/>
                  <a:gd name="connsiteX0" fmla="*/ 2551 w 10034"/>
                  <a:gd name="connsiteY0" fmla="*/ 6509 h 10000"/>
                  <a:gd name="connsiteX1" fmla="*/ 2656 w 10034"/>
                  <a:gd name="connsiteY1" fmla="*/ 6656 h 10000"/>
                  <a:gd name="connsiteX2" fmla="*/ 4924 w 10034"/>
                  <a:gd name="connsiteY2" fmla="*/ 10000 h 10000"/>
                  <a:gd name="connsiteX3" fmla="*/ 9967 w 10034"/>
                  <a:gd name="connsiteY3" fmla="*/ 7055 h 10000"/>
                  <a:gd name="connsiteX4" fmla="*/ 10033 w 10034"/>
                  <a:gd name="connsiteY4" fmla="*/ 3651 h 10000"/>
                  <a:gd name="connsiteX5" fmla="*/ 35 w 10034"/>
                  <a:gd name="connsiteY5" fmla="*/ 0 h 10000"/>
                  <a:gd name="connsiteX6" fmla="*/ 0 w 10034"/>
                  <a:gd name="connsiteY6" fmla="*/ 2978 h 10000"/>
                  <a:gd name="connsiteX7" fmla="*/ 2551 w 10034"/>
                  <a:gd name="connsiteY7" fmla="*/ 6509 h 10000"/>
                  <a:gd name="connsiteX0" fmla="*/ 2551 w 10054"/>
                  <a:gd name="connsiteY0" fmla="*/ 6509 h 10000"/>
                  <a:gd name="connsiteX1" fmla="*/ 2656 w 10054"/>
                  <a:gd name="connsiteY1" fmla="*/ 6656 h 10000"/>
                  <a:gd name="connsiteX2" fmla="*/ 4924 w 10054"/>
                  <a:gd name="connsiteY2" fmla="*/ 10000 h 10000"/>
                  <a:gd name="connsiteX3" fmla="*/ 10016 w 10054"/>
                  <a:gd name="connsiteY3" fmla="*/ 6968 h 10000"/>
                  <a:gd name="connsiteX4" fmla="*/ 10033 w 10054"/>
                  <a:gd name="connsiteY4" fmla="*/ 3651 h 10000"/>
                  <a:gd name="connsiteX5" fmla="*/ 35 w 10054"/>
                  <a:gd name="connsiteY5" fmla="*/ 0 h 10000"/>
                  <a:gd name="connsiteX6" fmla="*/ 0 w 10054"/>
                  <a:gd name="connsiteY6" fmla="*/ 2978 h 10000"/>
                  <a:gd name="connsiteX7" fmla="*/ 2551 w 10054"/>
                  <a:gd name="connsiteY7" fmla="*/ 6509 h 10000"/>
                  <a:gd name="connsiteX0" fmla="*/ 2551 w 10072"/>
                  <a:gd name="connsiteY0" fmla="*/ 6509 h 10000"/>
                  <a:gd name="connsiteX1" fmla="*/ 2656 w 10072"/>
                  <a:gd name="connsiteY1" fmla="*/ 6656 h 10000"/>
                  <a:gd name="connsiteX2" fmla="*/ 4924 w 10072"/>
                  <a:gd name="connsiteY2" fmla="*/ 10000 h 10000"/>
                  <a:gd name="connsiteX3" fmla="*/ 10040 w 10072"/>
                  <a:gd name="connsiteY3" fmla="*/ 6823 h 10000"/>
                  <a:gd name="connsiteX4" fmla="*/ 10033 w 10072"/>
                  <a:gd name="connsiteY4" fmla="*/ 3651 h 10000"/>
                  <a:gd name="connsiteX5" fmla="*/ 35 w 10072"/>
                  <a:gd name="connsiteY5" fmla="*/ 0 h 10000"/>
                  <a:gd name="connsiteX6" fmla="*/ 0 w 10072"/>
                  <a:gd name="connsiteY6" fmla="*/ 2978 h 10000"/>
                  <a:gd name="connsiteX7" fmla="*/ 2551 w 10072"/>
                  <a:gd name="connsiteY7" fmla="*/ 6509 h 10000"/>
                  <a:gd name="connsiteX0" fmla="*/ 2551 w 10046"/>
                  <a:gd name="connsiteY0" fmla="*/ 6509 h 10000"/>
                  <a:gd name="connsiteX1" fmla="*/ 2656 w 10046"/>
                  <a:gd name="connsiteY1" fmla="*/ 6656 h 10000"/>
                  <a:gd name="connsiteX2" fmla="*/ 4924 w 10046"/>
                  <a:gd name="connsiteY2" fmla="*/ 10000 h 10000"/>
                  <a:gd name="connsiteX3" fmla="*/ 10040 w 10046"/>
                  <a:gd name="connsiteY3" fmla="*/ 6823 h 10000"/>
                  <a:gd name="connsiteX4" fmla="*/ 10033 w 10046"/>
                  <a:gd name="connsiteY4" fmla="*/ 3651 h 10000"/>
                  <a:gd name="connsiteX5" fmla="*/ 35 w 10046"/>
                  <a:gd name="connsiteY5" fmla="*/ 0 h 10000"/>
                  <a:gd name="connsiteX6" fmla="*/ 0 w 10046"/>
                  <a:gd name="connsiteY6" fmla="*/ 2978 h 10000"/>
                  <a:gd name="connsiteX7" fmla="*/ 2551 w 10046"/>
                  <a:gd name="connsiteY7" fmla="*/ 6509 h 10000"/>
                  <a:gd name="connsiteX0" fmla="*/ 2551 w 10046"/>
                  <a:gd name="connsiteY0" fmla="*/ 6509 h 10000"/>
                  <a:gd name="connsiteX1" fmla="*/ 2656 w 10046"/>
                  <a:gd name="connsiteY1" fmla="*/ 6656 h 10000"/>
                  <a:gd name="connsiteX2" fmla="*/ 4924 w 10046"/>
                  <a:gd name="connsiteY2" fmla="*/ 10000 h 10000"/>
                  <a:gd name="connsiteX3" fmla="*/ 10040 w 10046"/>
                  <a:gd name="connsiteY3" fmla="*/ 6823 h 10000"/>
                  <a:gd name="connsiteX4" fmla="*/ 10033 w 10046"/>
                  <a:gd name="connsiteY4" fmla="*/ 3651 h 10000"/>
                  <a:gd name="connsiteX5" fmla="*/ 35 w 10046"/>
                  <a:gd name="connsiteY5" fmla="*/ 0 h 10000"/>
                  <a:gd name="connsiteX6" fmla="*/ 0 w 10046"/>
                  <a:gd name="connsiteY6" fmla="*/ 2978 h 10000"/>
                  <a:gd name="connsiteX7" fmla="*/ 2551 w 10046"/>
                  <a:gd name="connsiteY7" fmla="*/ 650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6" h="10000">
                    <a:moveTo>
                      <a:pt x="2551" y="6509"/>
                    </a:moveTo>
                    <a:cubicBezTo>
                      <a:pt x="2551" y="6509"/>
                      <a:pt x="2260" y="6074"/>
                      <a:pt x="2656" y="6656"/>
                    </a:cubicBezTo>
                    <a:cubicBezTo>
                      <a:pt x="3052" y="7238"/>
                      <a:pt x="3568" y="7984"/>
                      <a:pt x="4924" y="10000"/>
                    </a:cubicBezTo>
                    <a:cubicBezTo>
                      <a:pt x="6221" y="9805"/>
                      <a:pt x="9404" y="8674"/>
                      <a:pt x="10040" y="6823"/>
                    </a:cubicBezTo>
                    <a:cubicBezTo>
                      <a:pt x="10058" y="5719"/>
                      <a:pt x="10035" y="5227"/>
                      <a:pt x="10033" y="3651"/>
                    </a:cubicBezTo>
                    <a:cubicBezTo>
                      <a:pt x="8364" y="3085"/>
                      <a:pt x="1707" y="61"/>
                      <a:pt x="35" y="0"/>
                    </a:cubicBezTo>
                    <a:cubicBezTo>
                      <a:pt x="23" y="993"/>
                      <a:pt x="12" y="1985"/>
                      <a:pt x="0" y="2978"/>
                    </a:cubicBezTo>
                    <a:lnTo>
                      <a:pt x="2551" y="6509"/>
                    </a:lnTo>
                    <a:close/>
                  </a:path>
                </a:pathLst>
              </a:custGeom>
              <a:gradFill flip="none" rotWithShape="1">
                <a:gsLst>
                  <a:gs pos="0">
                    <a:srgbClr val="00B39B">
                      <a:shade val="30000"/>
                      <a:satMod val="115000"/>
                    </a:srgbClr>
                  </a:gs>
                  <a:gs pos="50000">
                    <a:srgbClr val="00B39B">
                      <a:shade val="67500"/>
                      <a:satMod val="115000"/>
                    </a:srgbClr>
                  </a:gs>
                  <a:gs pos="100000">
                    <a:srgbClr val="00B39B">
                      <a:shade val="100000"/>
                      <a:satMod val="115000"/>
                    </a:srgbClr>
                  </a:gs>
                </a:gsLst>
                <a:lin ang="27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sp>
            <p:nvSpPr>
              <p:cNvPr id="98" name="Freeform 84"/>
              <p:cNvSpPr>
                <a:spLocks/>
              </p:cNvSpPr>
              <p:nvPr/>
            </p:nvSpPr>
            <p:spPr bwMode="auto">
              <a:xfrm>
                <a:off x="5598222" y="2001462"/>
                <a:ext cx="2911068" cy="1950240"/>
              </a:xfrm>
              <a:custGeom>
                <a:avLst/>
                <a:gdLst>
                  <a:gd name="T0" fmla="*/ 292 w 1144"/>
                  <a:gd name="T1" fmla="*/ 360 h 690"/>
                  <a:gd name="T2" fmla="*/ 304 w 1144"/>
                  <a:gd name="T3" fmla="*/ 374 h 690"/>
                  <a:gd name="T4" fmla="*/ 558 w 1144"/>
                  <a:gd name="T5" fmla="*/ 690 h 690"/>
                  <a:gd name="T6" fmla="*/ 1144 w 1144"/>
                  <a:gd name="T7" fmla="*/ 354 h 690"/>
                  <a:gd name="T8" fmla="*/ 292 w 1144"/>
                  <a:gd name="T9" fmla="*/ 0 h 690"/>
                  <a:gd name="T10" fmla="*/ 0 w 1144"/>
                  <a:gd name="T11" fmla="*/ 21 h 690"/>
                  <a:gd name="T12" fmla="*/ 292 w 1144"/>
                  <a:gd name="T13" fmla="*/ 360 h 690"/>
                  <a:gd name="connsiteX0" fmla="*/ 2552 w 8252"/>
                  <a:gd name="connsiteY0" fmla="*/ 5217 h 10000"/>
                  <a:gd name="connsiteX1" fmla="*/ 2657 w 8252"/>
                  <a:gd name="connsiteY1" fmla="*/ 5420 h 10000"/>
                  <a:gd name="connsiteX2" fmla="*/ 4878 w 8252"/>
                  <a:gd name="connsiteY2" fmla="*/ 10000 h 10000"/>
                  <a:gd name="connsiteX3" fmla="*/ 8252 w 8252"/>
                  <a:gd name="connsiteY3" fmla="*/ 4325 h 10000"/>
                  <a:gd name="connsiteX4" fmla="*/ 2552 w 8252"/>
                  <a:gd name="connsiteY4" fmla="*/ 0 h 10000"/>
                  <a:gd name="connsiteX5" fmla="*/ 0 w 8252"/>
                  <a:gd name="connsiteY5" fmla="*/ 304 h 10000"/>
                  <a:gd name="connsiteX6" fmla="*/ 2552 w 8252"/>
                  <a:gd name="connsiteY6" fmla="*/ 5217 h 10000"/>
                  <a:gd name="connsiteX0" fmla="*/ 3093 w 10005"/>
                  <a:gd name="connsiteY0" fmla="*/ 5217 h 7023"/>
                  <a:gd name="connsiteX1" fmla="*/ 3220 w 10005"/>
                  <a:gd name="connsiteY1" fmla="*/ 5420 h 7023"/>
                  <a:gd name="connsiteX2" fmla="*/ 3911 w 10005"/>
                  <a:gd name="connsiteY2" fmla="*/ 7023 h 7023"/>
                  <a:gd name="connsiteX3" fmla="*/ 10000 w 10005"/>
                  <a:gd name="connsiteY3" fmla="*/ 4325 h 7023"/>
                  <a:gd name="connsiteX4" fmla="*/ 3093 w 10005"/>
                  <a:gd name="connsiteY4" fmla="*/ 0 h 7023"/>
                  <a:gd name="connsiteX5" fmla="*/ 0 w 10005"/>
                  <a:gd name="connsiteY5" fmla="*/ 304 h 7023"/>
                  <a:gd name="connsiteX6" fmla="*/ 3093 w 10005"/>
                  <a:gd name="connsiteY6" fmla="*/ 5217 h 7023"/>
                  <a:gd name="connsiteX0" fmla="*/ 1856 w 10000"/>
                  <a:gd name="connsiteY0" fmla="*/ 3876 h 10000"/>
                  <a:gd name="connsiteX1" fmla="*/ 3218 w 10000"/>
                  <a:gd name="connsiteY1" fmla="*/ 7717 h 10000"/>
                  <a:gd name="connsiteX2" fmla="*/ 3909 w 10000"/>
                  <a:gd name="connsiteY2" fmla="*/ 10000 h 10000"/>
                  <a:gd name="connsiteX3" fmla="*/ 9995 w 10000"/>
                  <a:gd name="connsiteY3" fmla="*/ 6158 h 10000"/>
                  <a:gd name="connsiteX4" fmla="*/ 3091 w 10000"/>
                  <a:gd name="connsiteY4" fmla="*/ 0 h 10000"/>
                  <a:gd name="connsiteX5" fmla="*/ 0 w 10000"/>
                  <a:gd name="connsiteY5" fmla="*/ 433 h 10000"/>
                  <a:gd name="connsiteX6" fmla="*/ 1856 w 10000"/>
                  <a:gd name="connsiteY6" fmla="*/ 3876 h 10000"/>
                  <a:gd name="connsiteX0" fmla="*/ 1856 w 10175"/>
                  <a:gd name="connsiteY0" fmla="*/ 3876 h 10000"/>
                  <a:gd name="connsiteX1" fmla="*/ 3218 w 10175"/>
                  <a:gd name="connsiteY1" fmla="*/ 7717 h 10000"/>
                  <a:gd name="connsiteX2" fmla="*/ 3909 w 10175"/>
                  <a:gd name="connsiteY2" fmla="*/ 10000 h 10000"/>
                  <a:gd name="connsiteX3" fmla="*/ 10171 w 10175"/>
                  <a:gd name="connsiteY3" fmla="*/ 5241 h 10000"/>
                  <a:gd name="connsiteX4" fmla="*/ 3091 w 10175"/>
                  <a:gd name="connsiteY4" fmla="*/ 0 h 10000"/>
                  <a:gd name="connsiteX5" fmla="*/ 0 w 10175"/>
                  <a:gd name="connsiteY5" fmla="*/ 433 h 10000"/>
                  <a:gd name="connsiteX6" fmla="*/ 1856 w 10175"/>
                  <a:gd name="connsiteY6" fmla="*/ 3876 h 10000"/>
                  <a:gd name="connsiteX0" fmla="*/ 1022 w 9341"/>
                  <a:gd name="connsiteY0" fmla="*/ 4116 h 10240"/>
                  <a:gd name="connsiteX1" fmla="*/ 2384 w 9341"/>
                  <a:gd name="connsiteY1" fmla="*/ 7957 h 10240"/>
                  <a:gd name="connsiteX2" fmla="*/ 3075 w 9341"/>
                  <a:gd name="connsiteY2" fmla="*/ 10240 h 10240"/>
                  <a:gd name="connsiteX3" fmla="*/ 9337 w 9341"/>
                  <a:gd name="connsiteY3" fmla="*/ 5481 h 10240"/>
                  <a:gd name="connsiteX4" fmla="*/ 2257 w 9341"/>
                  <a:gd name="connsiteY4" fmla="*/ 240 h 10240"/>
                  <a:gd name="connsiteX5" fmla="*/ 0 w 9341"/>
                  <a:gd name="connsiteY5" fmla="*/ 99 h 10240"/>
                  <a:gd name="connsiteX6" fmla="*/ 1022 w 9341"/>
                  <a:gd name="connsiteY6" fmla="*/ 4116 h 10240"/>
                  <a:gd name="connsiteX0" fmla="*/ 1094 w 10001"/>
                  <a:gd name="connsiteY0" fmla="*/ 4137 h 10117"/>
                  <a:gd name="connsiteX1" fmla="*/ 2552 w 10001"/>
                  <a:gd name="connsiteY1" fmla="*/ 7888 h 10117"/>
                  <a:gd name="connsiteX2" fmla="*/ 3292 w 10001"/>
                  <a:gd name="connsiteY2" fmla="*/ 10117 h 10117"/>
                  <a:gd name="connsiteX3" fmla="*/ 9996 w 10001"/>
                  <a:gd name="connsiteY3" fmla="*/ 5470 h 10117"/>
                  <a:gd name="connsiteX4" fmla="*/ 2346 w 10001"/>
                  <a:gd name="connsiteY4" fmla="*/ 9 h 10117"/>
                  <a:gd name="connsiteX5" fmla="*/ 0 w 10001"/>
                  <a:gd name="connsiteY5" fmla="*/ 214 h 10117"/>
                  <a:gd name="connsiteX6" fmla="*/ 1094 w 10001"/>
                  <a:gd name="connsiteY6" fmla="*/ 4137 h 10117"/>
                  <a:gd name="connsiteX0" fmla="*/ 1094 w 10562"/>
                  <a:gd name="connsiteY0" fmla="*/ 4137 h 10117"/>
                  <a:gd name="connsiteX1" fmla="*/ 2552 w 10562"/>
                  <a:gd name="connsiteY1" fmla="*/ 7888 h 10117"/>
                  <a:gd name="connsiteX2" fmla="*/ 3292 w 10562"/>
                  <a:gd name="connsiteY2" fmla="*/ 10117 h 10117"/>
                  <a:gd name="connsiteX3" fmla="*/ 10557 w 10562"/>
                  <a:gd name="connsiteY3" fmla="*/ 5034 h 10117"/>
                  <a:gd name="connsiteX4" fmla="*/ 2346 w 10562"/>
                  <a:gd name="connsiteY4" fmla="*/ 9 h 10117"/>
                  <a:gd name="connsiteX5" fmla="*/ 0 w 10562"/>
                  <a:gd name="connsiteY5" fmla="*/ 214 h 10117"/>
                  <a:gd name="connsiteX6" fmla="*/ 1094 w 10562"/>
                  <a:gd name="connsiteY6" fmla="*/ 4137 h 10117"/>
                  <a:gd name="connsiteX0" fmla="*/ 1094 w 10560"/>
                  <a:gd name="connsiteY0" fmla="*/ 4426 h 10406"/>
                  <a:gd name="connsiteX1" fmla="*/ 2552 w 10560"/>
                  <a:gd name="connsiteY1" fmla="*/ 8177 h 10406"/>
                  <a:gd name="connsiteX2" fmla="*/ 3292 w 10560"/>
                  <a:gd name="connsiteY2" fmla="*/ 10406 h 10406"/>
                  <a:gd name="connsiteX3" fmla="*/ 10557 w 10560"/>
                  <a:gd name="connsiteY3" fmla="*/ 5323 h 10406"/>
                  <a:gd name="connsiteX4" fmla="*/ 2493 w 10560"/>
                  <a:gd name="connsiteY4" fmla="*/ 0 h 10406"/>
                  <a:gd name="connsiteX5" fmla="*/ 0 w 10560"/>
                  <a:gd name="connsiteY5" fmla="*/ 503 h 10406"/>
                  <a:gd name="connsiteX6" fmla="*/ 1094 w 10560"/>
                  <a:gd name="connsiteY6" fmla="*/ 4426 h 10406"/>
                  <a:gd name="connsiteX0" fmla="*/ 1094 w 10558"/>
                  <a:gd name="connsiteY0" fmla="*/ 4351 h 10331"/>
                  <a:gd name="connsiteX1" fmla="*/ 2552 w 10558"/>
                  <a:gd name="connsiteY1" fmla="*/ 8102 h 10331"/>
                  <a:gd name="connsiteX2" fmla="*/ 3292 w 10558"/>
                  <a:gd name="connsiteY2" fmla="*/ 10331 h 10331"/>
                  <a:gd name="connsiteX3" fmla="*/ 10557 w 10558"/>
                  <a:gd name="connsiteY3" fmla="*/ 5248 h 10331"/>
                  <a:gd name="connsiteX4" fmla="*/ 2724 w 10558"/>
                  <a:gd name="connsiteY4" fmla="*/ 0 h 10331"/>
                  <a:gd name="connsiteX5" fmla="*/ 0 w 10558"/>
                  <a:gd name="connsiteY5" fmla="*/ 428 h 10331"/>
                  <a:gd name="connsiteX6" fmla="*/ 1094 w 10558"/>
                  <a:gd name="connsiteY6" fmla="*/ 4351 h 10331"/>
                  <a:gd name="connsiteX0" fmla="*/ 1094 w 10558"/>
                  <a:gd name="connsiteY0" fmla="*/ 4371 h 10351"/>
                  <a:gd name="connsiteX1" fmla="*/ 2552 w 10558"/>
                  <a:gd name="connsiteY1" fmla="*/ 8122 h 10351"/>
                  <a:gd name="connsiteX2" fmla="*/ 3292 w 10558"/>
                  <a:gd name="connsiteY2" fmla="*/ 10351 h 10351"/>
                  <a:gd name="connsiteX3" fmla="*/ 10557 w 10558"/>
                  <a:gd name="connsiteY3" fmla="*/ 5268 h 10351"/>
                  <a:gd name="connsiteX4" fmla="*/ 2724 w 10558"/>
                  <a:gd name="connsiteY4" fmla="*/ 20 h 10351"/>
                  <a:gd name="connsiteX5" fmla="*/ 0 w 10558"/>
                  <a:gd name="connsiteY5" fmla="*/ 448 h 10351"/>
                  <a:gd name="connsiteX6" fmla="*/ 1094 w 10558"/>
                  <a:gd name="connsiteY6" fmla="*/ 4371 h 10351"/>
                  <a:gd name="connsiteX0" fmla="*/ 1094 w 10558"/>
                  <a:gd name="connsiteY0" fmla="*/ 4373 h 10353"/>
                  <a:gd name="connsiteX1" fmla="*/ 2552 w 10558"/>
                  <a:gd name="connsiteY1" fmla="*/ 8124 h 10353"/>
                  <a:gd name="connsiteX2" fmla="*/ 3292 w 10558"/>
                  <a:gd name="connsiteY2" fmla="*/ 10353 h 10353"/>
                  <a:gd name="connsiteX3" fmla="*/ 10557 w 10558"/>
                  <a:gd name="connsiteY3" fmla="*/ 4872 h 10353"/>
                  <a:gd name="connsiteX4" fmla="*/ 2724 w 10558"/>
                  <a:gd name="connsiteY4" fmla="*/ 22 h 10353"/>
                  <a:gd name="connsiteX5" fmla="*/ 0 w 10558"/>
                  <a:gd name="connsiteY5" fmla="*/ 450 h 10353"/>
                  <a:gd name="connsiteX6" fmla="*/ 1094 w 10558"/>
                  <a:gd name="connsiteY6" fmla="*/ 4373 h 10353"/>
                  <a:gd name="connsiteX0" fmla="*/ 1094 w 10557"/>
                  <a:gd name="connsiteY0" fmla="*/ 4373 h 10353"/>
                  <a:gd name="connsiteX1" fmla="*/ 2552 w 10557"/>
                  <a:gd name="connsiteY1" fmla="*/ 8124 h 10353"/>
                  <a:gd name="connsiteX2" fmla="*/ 3292 w 10557"/>
                  <a:gd name="connsiteY2" fmla="*/ 10353 h 10353"/>
                  <a:gd name="connsiteX3" fmla="*/ 10557 w 10557"/>
                  <a:gd name="connsiteY3" fmla="*/ 4872 h 10353"/>
                  <a:gd name="connsiteX4" fmla="*/ 2976 w 10557"/>
                  <a:gd name="connsiteY4" fmla="*/ 22 h 10353"/>
                  <a:gd name="connsiteX5" fmla="*/ 0 w 10557"/>
                  <a:gd name="connsiteY5" fmla="*/ 450 h 10353"/>
                  <a:gd name="connsiteX6" fmla="*/ 1094 w 10557"/>
                  <a:gd name="connsiteY6" fmla="*/ 4373 h 10353"/>
                  <a:gd name="connsiteX0" fmla="*/ 1094 w 10557"/>
                  <a:gd name="connsiteY0" fmla="*/ 4373 h 10353"/>
                  <a:gd name="connsiteX1" fmla="*/ 2552 w 10557"/>
                  <a:gd name="connsiteY1" fmla="*/ 8124 h 10353"/>
                  <a:gd name="connsiteX2" fmla="*/ 3292 w 10557"/>
                  <a:gd name="connsiteY2" fmla="*/ 10353 h 10353"/>
                  <a:gd name="connsiteX3" fmla="*/ 10557 w 10557"/>
                  <a:gd name="connsiteY3" fmla="*/ 4872 h 10353"/>
                  <a:gd name="connsiteX4" fmla="*/ 2976 w 10557"/>
                  <a:gd name="connsiteY4" fmla="*/ 22 h 10353"/>
                  <a:gd name="connsiteX5" fmla="*/ 0 w 10557"/>
                  <a:gd name="connsiteY5" fmla="*/ 450 h 10353"/>
                  <a:gd name="connsiteX6" fmla="*/ 1094 w 10557"/>
                  <a:gd name="connsiteY6" fmla="*/ 4373 h 10353"/>
                  <a:gd name="connsiteX0" fmla="*/ 1094 w 10558"/>
                  <a:gd name="connsiteY0" fmla="*/ 4410 h 10390"/>
                  <a:gd name="connsiteX1" fmla="*/ 2552 w 10558"/>
                  <a:gd name="connsiteY1" fmla="*/ 8161 h 10390"/>
                  <a:gd name="connsiteX2" fmla="*/ 3292 w 10558"/>
                  <a:gd name="connsiteY2" fmla="*/ 10390 h 10390"/>
                  <a:gd name="connsiteX3" fmla="*/ 10557 w 10558"/>
                  <a:gd name="connsiteY3" fmla="*/ 4909 h 10390"/>
                  <a:gd name="connsiteX4" fmla="*/ 2829 w 10558"/>
                  <a:gd name="connsiteY4" fmla="*/ 22 h 10390"/>
                  <a:gd name="connsiteX5" fmla="*/ 0 w 10558"/>
                  <a:gd name="connsiteY5" fmla="*/ 487 h 10390"/>
                  <a:gd name="connsiteX6" fmla="*/ 1094 w 10558"/>
                  <a:gd name="connsiteY6" fmla="*/ 4410 h 10390"/>
                  <a:gd name="connsiteX0" fmla="*/ 1094 w 10558"/>
                  <a:gd name="connsiteY0" fmla="*/ 4572 h 10552"/>
                  <a:gd name="connsiteX1" fmla="*/ 2552 w 10558"/>
                  <a:gd name="connsiteY1" fmla="*/ 8323 h 10552"/>
                  <a:gd name="connsiteX2" fmla="*/ 3292 w 10558"/>
                  <a:gd name="connsiteY2" fmla="*/ 10552 h 10552"/>
                  <a:gd name="connsiteX3" fmla="*/ 10557 w 10558"/>
                  <a:gd name="connsiteY3" fmla="*/ 5071 h 10552"/>
                  <a:gd name="connsiteX4" fmla="*/ 2829 w 10558"/>
                  <a:gd name="connsiteY4" fmla="*/ 184 h 10552"/>
                  <a:gd name="connsiteX5" fmla="*/ 0 w 10558"/>
                  <a:gd name="connsiteY5" fmla="*/ 649 h 10552"/>
                  <a:gd name="connsiteX6" fmla="*/ 1094 w 10558"/>
                  <a:gd name="connsiteY6" fmla="*/ 4572 h 10552"/>
                  <a:gd name="connsiteX0" fmla="*/ 1094 w 10579"/>
                  <a:gd name="connsiteY0" fmla="*/ 4584 h 10564"/>
                  <a:gd name="connsiteX1" fmla="*/ 2552 w 10579"/>
                  <a:gd name="connsiteY1" fmla="*/ 8335 h 10564"/>
                  <a:gd name="connsiteX2" fmla="*/ 3292 w 10579"/>
                  <a:gd name="connsiteY2" fmla="*/ 10564 h 10564"/>
                  <a:gd name="connsiteX3" fmla="*/ 10578 w 10579"/>
                  <a:gd name="connsiteY3" fmla="*/ 4747 h 10564"/>
                  <a:gd name="connsiteX4" fmla="*/ 2829 w 10579"/>
                  <a:gd name="connsiteY4" fmla="*/ 196 h 10564"/>
                  <a:gd name="connsiteX5" fmla="*/ 0 w 10579"/>
                  <a:gd name="connsiteY5" fmla="*/ 661 h 10564"/>
                  <a:gd name="connsiteX6" fmla="*/ 1094 w 10579"/>
                  <a:gd name="connsiteY6" fmla="*/ 4584 h 10564"/>
                  <a:gd name="connsiteX0" fmla="*/ 1094 w 9719"/>
                  <a:gd name="connsiteY0" fmla="*/ 4626 h 10606"/>
                  <a:gd name="connsiteX1" fmla="*/ 2552 w 9719"/>
                  <a:gd name="connsiteY1" fmla="*/ 8377 h 10606"/>
                  <a:gd name="connsiteX2" fmla="*/ 3292 w 9719"/>
                  <a:gd name="connsiteY2" fmla="*/ 10606 h 10606"/>
                  <a:gd name="connsiteX3" fmla="*/ 9718 w 9719"/>
                  <a:gd name="connsiteY3" fmla="*/ 3931 h 10606"/>
                  <a:gd name="connsiteX4" fmla="*/ 2829 w 9719"/>
                  <a:gd name="connsiteY4" fmla="*/ 238 h 10606"/>
                  <a:gd name="connsiteX5" fmla="*/ 0 w 9719"/>
                  <a:gd name="connsiteY5" fmla="*/ 703 h 10606"/>
                  <a:gd name="connsiteX6" fmla="*/ 1094 w 9719"/>
                  <a:gd name="connsiteY6" fmla="*/ 4626 h 10606"/>
                  <a:gd name="connsiteX0" fmla="*/ 1126 w 10063"/>
                  <a:gd name="connsiteY0" fmla="*/ 3705 h 9343"/>
                  <a:gd name="connsiteX1" fmla="*/ 2626 w 10063"/>
                  <a:gd name="connsiteY1" fmla="*/ 7241 h 9343"/>
                  <a:gd name="connsiteX2" fmla="*/ 3387 w 10063"/>
                  <a:gd name="connsiteY2" fmla="*/ 9343 h 9343"/>
                  <a:gd name="connsiteX3" fmla="*/ 9999 w 10063"/>
                  <a:gd name="connsiteY3" fmla="*/ 3049 h 9343"/>
                  <a:gd name="connsiteX4" fmla="*/ 0 w 10063"/>
                  <a:gd name="connsiteY4" fmla="*/ 6 h 9343"/>
                  <a:gd name="connsiteX5" fmla="*/ 1126 w 10063"/>
                  <a:gd name="connsiteY5" fmla="*/ 3705 h 9343"/>
                  <a:gd name="connsiteX0" fmla="*/ 71 w 8891"/>
                  <a:gd name="connsiteY0" fmla="*/ 4491 h 10525"/>
                  <a:gd name="connsiteX1" fmla="*/ 1562 w 8891"/>
                  <a:gd name="connsiteY1" fmla="*/ 8275 h 10525"/>
                  <a:gd name="connsiteX2" fmla="*/ 2318 w 8891"/>
                  <a:gd name="connsiteY2" fmla="*/ 10525 h 10525"/>
                  <a:gd name="connsiteX3" fmla="*/ 8888 w 8891"/>
                  <a:gd name="connsiteY3" fmla="*/ 3788 h 10525"/>
                  <a:gd name="connsiteX4" fmla="*/ 3200 w 8891"/>
                  <a:gd name="connsiteY4" fmla="*/ 4 h 10525"/>
                  <a:gd name="connsiteX5" fmla="*/ 71 w 8891"/>
                  <a:gd name="connsiteY5" fmla="*/ 4491 h 10525"/>
                  <a:gd name="connsiteX0" fmla="*/ 80 w 10049"/>
                  <a:gd name="connsiteY0" fmla="*/ 4267 h 10000"/>
                  <a:gd name="connsiteX1" fmla="*/ 1757 w 10049"/>
                  <a:gd name="connsiteY1" fmla="*/ 7862 h 10000"/>
                  <a:gd name="connsiteX2" fmla="*/ 2607 w 10049"/>
                  <a:gd name="connsiteY2" fmla="*/ 10000 h 10000"/>
                  <a:gd name="connsiteX3" fmla="*/ 10045 w 10049"/>
                  <a:gd name="connsiteY3" fmla="*/ 3384 h 10000"/>
                  <a:gd name="connsiteX4" fmla="*/ 3599 w 10049"/>
                  <a:gd name="connsiteY4" fmla="*/ 4 h 10000"/>
                  <a:gd name="connsiteX5" fmla="*/ 80 w 10049"/>
                  <a:gd name="connsiteY5" fmla="*/ 4267 h 10000"/>
                  <a:gd name="connsiteX0" fmla="*/ 80 w 10047"/>
                  <a:gd name="connsiteY0" fmla="*/ 4269 h 10002"/>
                  <a:gd name="connsiteX1" fmla="*/ 1757 w 10047"/>
                  <a:gd name="connsiteY1" fmla="*/ 7864 h 10002"/>
                  <a:gd name="connsiteX2" fmla="*/ 2607 w 10047"/>
                  <a:gd name="connsiteY2" fmla="*/ 10002 h 10002"/>
                  <a:gd name="connsiteX3" fmla="*/ 10045 w 10047"/>
                  <a:gd name="connsiteY3" fmla="*/ 3386 h 10002"/>
                  <a:gd name="connsiteX4" fmla="*/ 3599 w 10047"/>
                  <a:gd name="connsiteY4" fmla="*/ 6 h 10002"/>
                  <a:gd name="connsiteX5" fmla="*/ 80 w 10047"/>
                  <a:gd name="connsiteY5" fmla="*/ 4269 h 10002"/>
                  <a:gd name="connsiteX0" fmla="*/ 77 w 10048"/>
                  <a:gd name="connsiteY0" fmla="*/ 4232 h 9965"/>
                  <a:gd name="connsiteX1" fmla="*/ 1754 w 10048"/>
                  <a:gd name="connsiteY1" fmla="*/ 7827 h 9965"/>
                  <a:gd name="connsiteX2" fmla="*/ 2604 w 10048"/>
                  <a:gd name="connsiteY2" fmla="*/ 9965 h 9965"/>
                  <a:gd name="connsiteX3" fmla="*/ 10042 w 10048"/>
                  <a:gd name="connsiteY3" fmla="*/ 3349 h 9965"/>
                  <a:gd name="connsiteX4" fmla="*/ 3813 w 10048"/>
                  <a:gd name="connsiteY4" fmla="*/ 5 h 9965"/>
                  <a:gd name="connsiteX5" fmla="*/ 77 w 10048"/>
                  <a:gd name="connsiteY5" fmla="*/ 4232 h 9965"/>
                  <a:gd name="connsiteX0" fmla="*/ 76 w 9999"/>
                  <a:gd name="connsiteY0" fmla="*/ 4247 h 10000"/>
                  <a:gd name="connsiteX1" fmla="*/ 1745 w 9999"/>
                  <a:gd name="connsiteY1" fmla="*/ 7854 h 10000"/>
                  <a:gd name="connsiteX2" fmla="*/ 2591 w 9999"/>
                  <a:gd name="connsiteY2" fmla="*/ 10000 h 10000"/>
                  <a:gd name="connsiteX3" fmla="*/ 9993 w 9999"/>
                  <a:gd name="connsiteY3" fmla="*/ 3361 h 10000"/>
                  <a:gd name="connsiteX4" fmla="*/ 3794 w 9999"/>
                  <a:gd name="connsiteY4" fmla="*/ 5 h 10000"/>
                  <a:gd name="connsiteX5" fmla="*/ 76 w 9999"/>
                  <a:gd name="connsiteY5" fmla="*/ 4247 h 10000"/>
                  <a:gd name="connsiteX0" fmla="*/ 69 w 10002"/>
                  <a:gd name="connsiteY0" fmla="*/ 4275 h 10028"/>
                  <a:gd name="connsiteX1" fmla="*/ 1738 w 10002"/>
                  <a:gd name="connsiteY1" fmla="*/ 7882 h 10028"/>
                  <a:gd name="connsiteX2" fmla="*/ 2584 w 10002"/>
                  <a:gd name="connsiteY2" fmla="*/ 10028 h 10028"/>
                  <a:gd name="connsiteX3" fmla="*/ 9987 w 10002"/>
                  <a:gd name="connsiteY3" fmla="*/ 3389 h 10028"/>
                  <a:gd name="connsiteX4" fmla="*/ 4421 w 10002"/>
                  <a:gd name="connsiteY4" fmla="*/ 4 h 10028"/>
                  <a:gd name="connsiteX5" fmla="*/ 69 w 10002"/>
                  <a:gd name="connsiteY5" fmla="*/ 4275 h 10028"/>
                  <a:gd name="connsiteX0" fmla="*/ 69 w 10002"/>
                  <a:gd name="connsiteY0" fmla="*/ 4271 h 10024"/>
                  <a:gd name="connsiteX1" fmla="*/ 1738 w 10002"/>
                  <a:gd name="connsiteY1" fmla="*/ 7878 h 10024"/>
                  <a:gd name="connsiteX2" fmla="*/ 2584 w 10002"/>
                  <a:gd name="connsiteY2" fmla="*/ 10024 h 10024"/>
                  <a:gd name="connsiteX3" fmla="*/ 9987 w 10002"/>
                  <a:gd name="connsiteY3" fmla="*/ 3385 h 10024"/>
                  <a:gd name="connsiteX4" fmla="*/ 4421 w 10002"/>
                  <a:gd name="connsiteY4" fmla="*/ 0 h 10024"/>
                  <a:gd name="connsiteX5" fmla="*/ 69 w 10002"/>
                  <a:gd name="connsiteY5" fmla="*/ 4271 h 10024"/>
                  <a:gd name="connsiteX0" fmla="*/ 67 w 10003"/>
                  <a:gd name="connsiteY0" fmla="*/ 4300 h 10053"/>
                  <a:gd name="connsiteX1" fmla="*/ 1736 w 10003"/>
                  <a:gd name="connsiteY1" fmla="*/ 7907 h 10053"/>
                  <a:gd name="connsiteX2" fmla="*/ 2582 w 10003"/>
                  <a:gd name="connsiteY2" fmla="*/ 10053 h 10053"/>
                  <a:gd name="connsiteX3" fmla="*/ 9985 w 10003"/>
                  <a:gd name="connsiteY3" fmla="*/ 3414 h 10053"/>
                  <a:gd name="connsiteX4" fmla="*/ 4573 w 10003"/>
                  <a:gd name="connsiteY4" fmla="*/ 0 h 10053"/>
                  <a:gd name="connsiteX5" fmla="*/ 67 w 10003"/>
                  <a:gd name="connsiteY5" fmla="*/ 4300 h 10053"/>
                  <a:gd name="connsiteX0" fmla="*/ 109 w 10045"/>
                  <a:gd name="connsiteY0" fmla="*/ 4300 h 10053"/>
                  <a:gd name="connsiteX1" fmla="*/ 1778 w 10045"/>
                  <a:gd name="connsiteY1" fmla="*/ 7907 h 10053"/>
                  <a:gd name="connsiteX2" fmla="*/ 2624 w 10045"/>
                  <a:gd name="connsiteY2" fmla="*/ 10053 h 10053"/>
                  <a:gd name="connsiteX3" fmla="*/ 10027 w 10045"/>
                  <a:gd name="connsiteY3" fmla="*/ 3414 h 10053"/>
                  <a:gd name="connsiteX4" fmla="*/ 4615 w 10045"/>
                  <a:gd name="connsiteY4" fmla="*/ 0 h 10053"/>
                  <a:gd name="connsiteX5" fmla="*/ 109 w 10045"/>
                  <a:gd name="connsiteY5" fmla="*/ 4300 h 10053"/>
                  <a:gd name="connsiteX0" fmla="*/ 109 w 10046"/>
                  <a:gd name="connsiteY0" fmla="*/ 4300 h 10053"/>
                  <a:gd name="connsiteX1" fmla="*/ 1778 w 10046"/>
                  <a:gd name="connsiteY1" fmla="*/ 7907 h 10053"/>
                  <a:gd name="connsiteX2" fmla="*/ 2624 w 10046"/>
                  <a:gd name="connsiteY2" fmla="*/ 10053 h 10053"/>
                  <a:gd name="connsiteX3" fmla="*/ 10027 w 10046"/>
                  <a:gd name="connsiteY3" fmla="*/ 3414 h 10053"/>
                  <a:gd name="connsiteX4" fmla="*/ 4615 w 10046"/>
                  <a:gd name="connsiteY4" fmla="*/ 0 h 10053"/>
                  <a:gd name="connsiteX5" fmla="*/ 109 w 10046"/>
                  <a:gd name="connsiteY5" fmla="*/ 4300 h 10053"/>
                  <a:gd name="connsiteX0" fmla="*/ 106 w 10046"/>
                  <a:gd name="connsiteY0" fmla="*/ 4300 h 10053"/>
                  <a:gd name="connsiteX1" fmla="*/ 1775 w 10046"/>
                  <a:gd name="connsiteY1" fmla="*/ 7907 h 10053"/>
                  <a:gd name="connsiteX2" fmla="*/ 2621 w 10046"/>
                  <a:gd name="connsiteY2" fmla="*/ 10053 h 10053"/>
                  <a:gd name="connsiteX3" fmla="*/ 10024 w 10046"/>
                  <a:gd name="connsiteY3" fmla="*/ 3414 h 10053"/>
                  <a:gd name="connsiteX4" fmla="*/ 4747 w 10046"/>
                  <a:gd name="connsiteY4" fmla="*/ 0 h 10053"/>
                  <a:gd name="connsiteX5" fmla="*/ 106 w 10046"/>
                  <a:gd name="connsiteY5" fmla="*/ 4300 h 10053"/>
                  <a:gd name="connsiteX0" fmla="*/ 106 w 10043"/>
                  <a:gd name="connsiteY0" fmla="*/ 4300 h 10053"/>
                  <a:gd name="connsiteX1" fmla="*/ 1775 w 10043"/>
                  <a:gd name="connsiteY1" fmla="*/ 7907 h 10053"/>
                  <a:gd name="connsiteX2" fmla="*/ 2621 w 10043"/>
                  <a:gd name="connsiteY2" fmla="*/ 10053 h 10053"/>
                  <a:gd name="connsiteX3" fmla="*/ 10024 w 10043"/>
                  <a:gd name="connsiteY3" fmla="*/ 3414 h 10053"/>
                  <a:gd name="connsiteX4" fmla="*/ 4747 w 10043"/>
                  <a:gd name="connsiteY4" fmla="*/ 0 h 10053"/>
                  <a:gd name="connsiteX5" fmla="*/ 106 w 10043"/>
                  <a:gd name="connsiteY5" fmla="*/ 4300 h 1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43" h="10053">
                    <a:moveTo>
                      <a:pt x="106" y="4300"/>
                    </a:moveTo>
                    <a:cubicBezTo>
                      <a:pt x="106" y="4300"/>
                      <a:pt x="1355" y="6947"/>
                      <a:pt x="1775" y="7907"/>
                    </a:cubicBezTo>
                    <a:cubicBezTo>
                      <a:pt x="2192" y="8867"/>
                      <a:pt x="622" y="6291"/>
                      <a:pt x="2621" y="10053"/>
                    </a:cubicBezTo>
                    <a:cubicBezTo>
                      <a:pt x="7033" y="9142"/>
                      <a:pt x="9670" y="5090"/>
                      <a:pt x="10024" y="3414"/>
                    </a:cubicBezTo>
                    <a:cubicBezTo>
                      <a:pt x="10378" y="1739"/>
                      <a:pt x="5741" y="263"/>
                      <a:pt x="4747" y="0"/>
                    </a:cubicBezTo>
                    <a:cubicBezTo>
                      <a:pt x="2874" y="1309"/>
                      <a:pt x="-655" y="3219"/>
                      <a:pt x="106" y="4300"/>
                    </a:cubicBezTo>
                    <a:close/>
                  </a:path>
                </a:pathLst>
              </a:custGeom>
              <a:solidFill>
                <a:srgbClr val="FFBC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sp>
            <p:nvSpPr>
              <p:cNvPr id="99" name="Freeform 103"/>
              <p:cNvSpPr>
                <a:spLocks/>
              </p:cNvSpPr>
              <p:nvPr/>
            </p:nvSpPr>
            <p:spPr bwMode="auto">
              <a:xfrm>
                <a:off x="6055255" y="3415377"/>
                <a:ext cx="1098776" cy="2360161"/>
              </a:xfrm>
              <a:custGeom>
                <a:avLst/>
                <a:gdLst>
                  <a:gd name="T0" fmla="*/ 678 w 678"/>
                  <a:gd name="T1" fmla="*/ 0 h 1438"/>
                  <a:gd name="T2" fmla="*/ 5 w 678"/>
                  <a:gd name="T3" fmla="*/ 762 h 1438"/>
                  <a:gd name="T4" fmla="*/ 0 w 678"/>
                  <a:gd name="T5" fmla="*/ 1438 h 1438"/>
                  <a:gd name="T6" fmla="*/ 678 w 678"/>
                  <a:gd name="T7" fmla="*/ 672 h 1438"/>
                  <a:gd name="T8" fmla="*/ 678 w 678"/>
                  <a:gd name="T9" fmla="*/ 0 h 1438"/>
                  <a:gd name="connsiteX0" fmla="*/ 9961 w 9961"/>
                  <a:gd name="connsiteY0" fmla="*/ 0 h 9944"/>
                  <a:gd name="connsiteX1" fmla="*/ 35 w 9961"/>
                  <a:gd name="connsiteY1" fmla="*/ 5299 h 9944"/>
                  <a:gd name="connsiteX2" fmla="*/ 0 w 9961"/>
                  <a:gd name="connsiteY2" fmla="*/ 9944 h 9944"/>
                  <a:gd name="connsiteX3" fmla="*/ 9961 w 9961"/>
                  <a:gd name="connsiteY3" fmla="*/ 4673 h 9944"/>
                  <a:gd name="connsiteX4" fmla="*/ 9961 w 9961"/>
                  <a:gd name="connsiteY4" fmla="*/ 0 h 9944"/>
                  <a:gd name="connsiteX0" fmla="*/ 10000 w 10000"/>
                  <a:gd name="connsiteY0" fmla="*/ 238 h 10238"/>
                  <a:gd name="connsiteX1" fmla="*/ 35 w 10000"/>
                  <a:gd name="connsiteY1" fmla="*/ 0 h 10238"/>
                  <a:gd name="connsiteX2" fmla="*/ 0 w 10000"/>
                  <a:gd name="connsiteY2" fmla="*/ 10238 h 10238"/>
                  <a:gd name="connsiteX3" fmla="*/ 10000 w 10000"/>
                  <a:gd name="connsiteY3" fmla="*/ 4937 h 10238"/>
                  <a:gd name="connsiteX4" fmla="*/ 10000 w 10000"/>
                  <a:gd name="connsiteY4" fmla="*/ 238 h 10238"/>
                  <a:gd name="connsiteX0" fmla="*/ 10000 w 10096"/>
                  <a:gd name="connsiteY0" fmla="*/ 238 h 10238"/>
                  <a:gd name="connsiteX1" fmla="*/ 35 w 10096"/>
                  <a:gd name="connsiteY1" fmla="*/ 0 h 10238"/>
                  <a:gd name="connsiteX2" fmla="*/ 0 w 10096"/>
                  <a:gd name="connsiteY2" fmla="*/ 10238 h 10238"/>
                  <a:gd name="connsiteX3" fmla="*/ 10096 w 10096"/>
                  <a:gd name="connsiteY3" fmla="*/ 10097 h 10238"/>
                  <a:gd name="connsiteX4" fmla="*/ 10000 w 10096"/>
                  <a:gd name="connsiteY4" fmla="*/ 238 h 10238"/>
                  <a:gd name="connsiteX0" fmla="*/ 9329 w 10096"/>
                  <a:gd name="connsiteY0" fmla="*/ 5624 h 10238"/>
                  <a:gd name="connsiteX1" fmla="*/ 35 w 10096"/>
                  <a:gd name="connsiteY1" fmla="*/ 0 h 10238"/>
                  <a:gd name="connsiteX2" fmla="*/ 0 w 10096"/>
                  <a:gd name="connsiteY2" fmla="*/ 10238 h 10238"/>
                  <a:gd name="connsiteX3" fmla="*/ 10096 w 10096"/>
                  <a:gd name="connsiteY3" fmla="*/ 10097 h 10238"/>
                  <a:gd name="connsiteX4" fmla="*/ 9329 w 10096"/>
                  <a:gd name="connsiteY4" fmla="*/ 5624 h 10238"/>
                  <a:gd name="connsiteX0" fmla="*/ 9808 w 10096"/>
                  <a:gd name="connsiteY0" fmla="*/ 5533 h 10238"/>
                  <a:gd name="connsiteX1" fmla="*/ 35 w 10096"/>
                  <a:gd name="connsiteY1" fmla="*/ 0 h 10238"/>
                  <a:gd name="connsiteX2" fmla="*/ 0 w 10096"/>
                  <a:gd name="connsiteY2" fmla="*/ 10238 h 10238"/>
                  <a:gd name="connsiteX3" fmla="*/ 10096 w 10096"/>
                  <a:gd name="connsiteY3" fmla="*/ 10097 h 10238"/>
                  <a:gd name="connsiteX4" fmla="*/ 9808 w 10096"/>
                  <a:gd name="connsiteY4" fmla="*/ 5533 h 10238"/>
                  <a:gd name="connsiteX0" fmla="*/ 9808 w 10096"/>
                  <a:gd name="connsiteY0" fmla="*/ 5747 h 10452"/>
                  <a:gd name="connsiteX1" fmla="*/ 80 w 10096"/>
                  <a:gd name="connsiteY1" fmla="*/ 0 h 10452"/>
                  <a:gd name="connsiteX2" fmla="*/ 0 w 10096"/>
                  <a:gd name="connsiteY2" fmla="*/ 10452 h 10452"/>
                  <a:gd name="connsiteX3" fmla="*/ 10096 w 10096"/>
                  <a:gd name="connsiteY3" fmla="*/ 10311 h 10452"/>
                  <a:gd name="connsiteX4" fmla="*/ 9808 w 10096"/>
                  <a:gd name="connsiteY4" fmla="*/ 5747 h 10452"/>
                  <a:gd name="connsiteX0" fmla="*/ 9729 w 10017"/>
                  <a:gd name="connsiteY0" fmla="*/ 5747 h 10311"/>
                  <a:gd name="connsiteX1" fmla="*/ 1 w 10017"/>
                  <a:gd name="connsiteY1" fmla="*/ 0 h 10311"/>
                  <a:gd name="connsiteX2" fmla="*/ 193 w 10017"/>
                  <a:gd name="connsiteY2" fmla="*/ 4410 h 10311"/>
                  <a:gd name="connsiteX3" fmla="*/ 10017 w 10017"/>
                  <a:gd name="connsiteY3" fmla="*/ 10311 h 10311"/>
                  <a:gd name="connsiteX4" fmla="*/ 9729 w 10017"/>
                  <a:gd name="connsiteY4" fmla="*/ 5747 h 10311"/>
                  <a:gd name="connsiteX0" fmla="*/ 9729 w 10017"/>
                  <a:gd name="connsiteY0" fmla="*/ 5747 h 10311"/>
                  <a:gd name="connsiteX1" fmla="*/ 1 w 10017"/>
                  <a:gd name="connsiteY1" fmla="*/ 0 h 10311"/>
                  <a:gd name="connsiteX2" fmla="*/ 193 w 10017"/>
                  <a:gd name="connsiteY2" fmla="*/ 3831 h 10311"/>
                  <a:gd name="connsiteX3" fmla="*/ 10017 w 10017"/>
                  <a:gd name="connsiteY3" fmla="*/ 10311 h 10311"/>
                  <a:gd name="connsiteX4" fmla="*/ 9729 w 10017"/>
                  <a:gd name="connsiteY4" fmla="*/ 5747 h 10311"/>
                  <a:gd name="connsiteX0" fmla="*/ 9729 w 9881"/>
                  <a:gd name="connsiteY0" fmla="*/ 5747 h 10397"/>
                  <a:gd name="connsiteX1" fmla="*/ 1 w 9881"/>
                  <a:gd name="connsiteY1" fmla="*/ 0 h 10397"/>
                  <a:gd name="connsiteX2" fmla="*/ 193 w 9881"/>
                  <a:gd name="connsiteY2" fmla="*/ 3831 h 10397"/>
                  <a:gd name="connsiteX3" fmla="*/ 9881 w 9881"/>
                  <a:gd name="connsiteY3" fmla="*/ 10397 h 10397"/>
                  <a:gd name="connsiteX4" fmla="*/ 9729 w 9881"/>
                  <a:gd name="connsiteY4" fmla="*/ 5747 h 10397"/>
                  <a:gd name="connsiteX0" fmla="*/ 10218 w 10372"/>
                  <a:gd name="connsiteY0" fmla="*/ 5528 h 10000"/>
                  <a:gd name="connsiteX1" fmla="*/ 373 w 10372"/>
                  <a:gd name="connsiteY1" fmla="*/ 0 h 10000"/>
                  <a:gd name="connsiteX2" fmla="*/ 0 w 10372"/>
                  <a:gd name="connsiteY2" fmla="*/ 4279 h 10000"/>
                  <a:gd name="connsiteX3" fmla="*/ 10372 w 10372"/>
                  <a:gd name="connsiteY3" fmla="*/ 10000 h 10000"/>
                  <a:gd name="connsiteX4" fmla="*/ 10218 w 10372"/>
                  <a:gd name="connsiteY4" fmla="*/ 5528 h 10000"/>
                  <a:gd name="connsiteX0" fmla="*/ 10344 w 10372"/>
                  <a:gd name="connsiteY0" fmla="*/ 5585 h 10000"/>
                  <a:gd name="connsiteX1" fmla="*/ 373 w 10372"/>
                  <a:gd name="connsiteY1" fmla="*/ 0 h 10000"/>
                  <a:gd name="connsiteX2" fmla="*/ 0 w 10372"/>
                  <a:gd name="connsiteY2" fmla="*/ 4279 h 10000"/>
                  <a:gd name="connsiteX3" fmla="*/ 10372 w 10372"/>
                  <a:gd name="connsiteY3" fmla="*/ 10000 h 10000"/>
                  <a:gd name="connsiteX4" fmla="*/ 10344 w 10372"/>
                  <a:gd name="connsiteY4" fmla="*/ 558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 h="10000">
                    <a:moveTo>
                      <a:pt x="10344" y="5585"/>
                    </a:moveTo>
                    <a:lnTo>
                      <a:pt x="373" y="0"/>
                    </a:lnTo>
                    <a:cubicBezTo>
                      <a:pt x="361" y="1498"/>
                      <a:pt x="12" y="2781"/>
                      <a:pt x="0" y="4279"/>
                    </a:cubicBezTo>
                    <a:lnTo>
                      <a:pt x="10372" y="10000"/>
                    </a:lnTo>
                    <a:cubicBezTo>
                      <a:pt x="10340" y="6839"/>
                      <a:pt x="10377" y="8745"/>
                      <a:pt x="10344" y="5585"/>
                    </a:cubicBezTo>
                    <a:close/>
                  </a:path>
                </a:pathLst>
              </a:custGeom>
              <a:solidFill>
                <a:srgbClr val="007E6C"/>
              </a:solidFill>
              <a:ln>
                <a:noFill/>
              </a:ln>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grpSp>
        <p:sp>
          <p:nvSpPr>
            <p:cNvPr id="88" name="Freeform 103"/>
            <p:cNvSpPr>
              <a:spLocks/>
            </p:cNvSpPr>
            <p:nvPr/>
          </p:nvSpPr>
          <p:spPr bwMode="auto">
            <a:xfrm>
              <a:off x="5024339" y="3479994"/>
              <a:ext cx="1069018" cy="2280029"/>
            </a:xfrm>
            <a:custGeom>
              <a:avLst/>
              <a:gdLst>
                <a:gd name="T0" fmla="*/ 678 w 678"/>
                <a:gd name="T1" fmla="*/ 0 h 1438"/>
                <a:gd name="T2" fmla="*/ 5 w 678"/>
                <a:gd name="T3" fmla="*/ 762 h 1438"/>
                <a:gd name="T4" fmla="*/ 0 w 678"/>
                <a:gd name="T5" fmla="*/ 1438 h 1438"/>
                <a:gd name="T6" fmla="*/ 678 w 678"/>
                <a:gd name="T7" fmla="*/ 672 h 1438"/>
                <a:gd name="T8" fmla="*/ 678 w 678"/>
                <a:gd name="T9" fmla="*/ 0 h 1438"/>
                <a:gd name="connsiteX0" fmla="*/ 9961 w 9961"/>
                <a:gd name="connsiteY0" fmla="*/ 0 h 9944"/>
                <a:gd name="connsiteX1" fmla="*/ 35 w 9961"/>
                <a:gd name="connsiteY1" fmla="*/ 5299 h 9944"/>
                <a:gd name="connsiteX2" fmla="*/ 0 w 9961"/>
                <a:gd name="connsiteY2" fmla="*/ 9944 h 9944"/>
                <a:gd name="connsiteX3" fmla="*/ 9961 w 9961"/>
                <a:gd name="connsiteY3" fmla="*/ 4673 h 9944"/>
                <a:gd name="connsiteX4" fmla="*/ 9961 w 9961"/>
                <a:gd name="connsiteY4" fmla="*/ 0 h 9944"/>
                <a:gd name="connsiteX0" fmla="*/ 10000 w 10000"/>
                <a:gd name="connsiteY0" fmla="*/ 0 h 10000"/>
                <a:gd name="connsiteX1" fmla="*/ 35 w 10000"/>
                <a:gd name="connsiteY1" fmla="*/ 5329 h 10000"/>
                <a:gd name="connsiteX2" fmla="*/ 0 w 10000"/>
                <a:gd name="connsiteY2" fmla="*/ 10000 h 10000"/>
                <a:gd name="connsiteX3" fmla="*/ 9969 w 10000"/>
                <a:gd name="connsiteY3" fmla="*/ 4625 h 10000"/>
                <a:gd name="connsiteX4" fmla="*/ 10000 w 10000"/>
                <a:gd name="connsiteY4" fmla="*/ 0 h 10000"/>
                <a:gd name="connsiteX0" fmla="*/ 9969 w 9971"/>
                <a:gd name="connsiteY0" fmla="*/ 0 h 10044"/>
                <a:gd name="connsiteX1" fmla="*/ 35 w 9971"/>
                <a:gd name="connsiteY1" fmla="*/ 5373 h 10044"/>
                <a:gd name="connsiteX2" fmla="*/ 0 w 9971"/>
                <a:gd name="connsiteY2" fmla="*/ 10044 h 10044"/>
                <a:gd name="connsiteX3" fmla="*/ 9969 w 9971"/>
                <a:gd name="connsiteY3" fmla="*/ 4669 h 10044"/>
                <a:gd name="connsiteX4" fmla="*/ 9969 w 9971"/>
                <a:gd name="connsiteY4" fmla="*/ 0 h 1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1" h="10044">
                  <a:moveTo>
                    <a:pt x="9969" y="0"/>
                  </a:moveTo>
                  <a:lnTo>
                    <a:pt x="35" y="5373"/>
                  </a:lnTo>
                  <a:cubicBezTo>
                    <a:pt x="23" y="6930"/>
                    <a:pt x="12" y="8487"/>
                    <a:pt x="0" y="10044"/>
                  </a:cubicBezTo>
                  <a:lnTo>
                    <a:pt x="9969" y="4669"/>
                  </a:lnTo>
                  <a:cubicBezTo>
                    <a:pt x="9979" y="3127"/>
                    <a:pt x="9959" y="1542"/>
                    <a:pt x="9969" y="0"/>
                  </a:cubicBezTo>
                  <a:close/>
                </a:path>
              </a:pathLst>
            </a:custGeom>
            <a:solidFill>
              <a:srgbClr val="8E0000"/>
            </a:solidFill>
            <a:ln>
              <a:noFill/>
            </a:ln>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sp>
          <p:nvSpPr>
            <p:cNvPr id="90" name="Freeform 104"/>
            <p:cNvSpPr>
              <a:spLocks/>
            </p:cNvSpPr>
            <p:nvPr/>
          </p:nvSpPr>
          <p:spPr bwMode="auto">
            <a:xfrm>
              <a:off x="5040313" y="3449638"/>
              <a:ext cx="1076325" cy="2282825"/>
            </a:xfrm>
            <a:custGeom>
              <a:avLst/>
              <a:gdLst>
                <a:gd name="T0" fmla="*/ 678 w 678"/>
                <a:gd name="T1" fmla="*/ 0 h 1438"/>
                <a:gd name="T2" fmla="*/ 5 w 678"/>
                <a:gd name="T3" fmla="*/ 762 h 1438"/>
                <a:gd name="T4" fmla="*/ 0 w 678"/>
                <a:gd name="T5" fmla="*/ 1438 h 1438"/>
                <a:gd name="T6" fmla="*/ 678 w 678"/>
                <a:gd name="T7" fmla="*/ 672 h 1438"/>
                <a:gd name="T8" fmla="*/ 678 w 678"/>
                <a:gd name="T9" fmla="*/ 0 h 1438"/>
              </a:gdLst>
              <a:ahLst/>
              <a:cxnLst>
                <a:cxn ang="0">
                  <a:pos x="T0" y="T1"/>
                </a:cxn>
                <a:cxn ang="0">
                  <a:pos x="T2" y="T3"/>
                </a:cxn>
                <a:cxn ang="0">
                  <a:pos x="T4" y="T5"/>
                </a:cxn>
                <a:cxn ang="0">
                  <a:pos x="T6" y="T7"/>
                </a:cxn>
                <a:cxn ang="0">
                  <a:pos x="T8" y="T9"/>
                </a:cxn>
              </a:cxnLst>
              <a:rect l="0" t="0" r="r" b="b"/>
              <a:pathLst>
                <a:path w="678" h="1438">
                  <a:moveTo>
                    <a:pt x="678" y="0"/>
                  </a:moveTo>
                  <a:lnTo>
                    <a:pt x="5" y="762"/>
                  </a:lnTo>
                  <a:lnTo>
                    <a:pt x="0" y="1438"/>
                  </a:lnTo>
                  <a:lnTo>
                    <a:pt x="678" y="672"/>
                  </a:lnTo>
                  <a:lnTo>
                    <a:pt x="6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grpSp>
      <p:sp>
        <p:nvSpPr>
          <p:cNvPr id="109" name="TextBox 108"/>
          <p:cNvSpPr txBox="1"/>
          <p:nvPr/>
        </p:nvSpPr>
        <p:spPr>
          <a:xfrm>
            <a:off x="6938956" y="984962"/>
            <a:ext cx="997389" cy="507831"/>
          </a:xfrm>
          <a:prstGeom prst="rect">
            <a:avLst/>
          </a:prstGeom>
          <a:noFill/>
        </p:spPr>
        <p:txBody>
          <a:bodyPr wrap="none" rtlCol="0">
            <a:spAutoFit/>
          </a:bodyPr>
          <a:lstStyle/>
          <a:p>
            <a:pPr algn="r"/>
            <a:r>
              <a:rPr lang="en-US" altLang="zh-TW" sz="2700" b="1" dirty="0">
                <a:solidFill>
                  <a:srgbClr val="00AE96"/>
                </a:solidFill>
                <a:latin typeface="Roboto Condensed" panose="02000000000000000000" pitchFamily="2" charset="0"/>
                <a:ea typeface="Roboto Condensed" panose="02000000000000000000" pitchFamily="2" charset="0"/>
              </a:rPr>
              <a:t>32</a:t>
            </a:r>
            <a:r>
              <a:rPr lang="en-US" sz="2700" b="1" dirty="0">
                <a:solidFill>
                  <a:srgbClr val="00AE96"/>
                </a:solidFill>
                <a:latin typeface="Roboto Condensed" panose="02000000000000000000" pitchFamily="2" charset="0"/>
                <a:ea typeface="Roboto Condensed" panose="02000000000000000000" pitchFamily="2" charset="0"/>
              </a:rPr>
              <a:t>%</a:t>
            </a:r>
          </a:p>
        </p:txBody>
      </p:sp>
      <p:grpSp>
        <p:nvGrpSpPr>
          <p:cNvPr id="10" name="Group 9"/>
          <p:cNvGrpSpPr/>
          <p:nvPr/>
        </p:nvGrpSpPr>
        <p:grpSpPr>
          <a:xfrm>
            <a:off x="535047" y="2237615"/>
            <a:ext cx="1800728" cy="637349"/>
            <a:chOff x="803066" y="2196543"/>
            <a:chExt cx="2400970" cy="849799"/>
          </a:xfrm>
        </p:grpSpPr>
        <p:sp>
          <p:nvSpPr>
            <p:cNvPr id="137" name="Text Placeholder 33"/>
            <p:cNvSpPr txBox="1">
              <a:spLocks/>
            </p:cNvSpPr>
            <p:nvPr/>
          </p:nvSpPr>
          <p:spPr>
            <a:xfrm>
              <a:off x="892213" y="2825183"/>
              <a:ext cx="2311823" cy="22115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509">
                <a:spcBef>
                  <a:spcPct val="0"/>
                </a:spcBef>
                <a:buNone/>
              </a:pPr>
              <a:r>
                <a:rPr lang="zh-TW" altLang="en-US" sz="4000" dirty="0">
                  <a:solidFill>
                    <a:srgbClr val="00AE96"/>
                  </a:solidFill>
                  <a:latin typeface="Roboto Condensed" panose="02000000000000000000" pitchFamily="2" charset="0"/>
                  <a:ea typeface="Roboto Condensed" panose="02000000000000000000" pitchFamily="2" charset="0"/>
                </a:rPr>
                <a:t>核電</a:t>
              </a:r>
              <a:endParaRPr lang="en-AU" sz="4000" dirty="0">
                <a:solidFill>
                  <a:srgbClr val="00AE96"/>
                </a:solidFill>
                <a:latin typeface="Roboto Condensed" panose="02000000000000000000" pitchFamily="2" charset="0"/>
                <a:ea typeface="Roboto Condensed" panose="02000000000000000000" pitchFamily="2" charset="0"/>
              </a:endParaRPr>
            </a:p>
          </p:txBody>
        </p:sp>
        <p:sp>
          <p:nvSpPr>
            <p:cNvPr id="138" name="TextBox 137"/>
            <p:cNvSpPr txBox="1"/>
            <p:nvPr/>
          </p:nvSpPr>
          <p:spPr>
            <a:xfrm>
              <a:off x="803066" y="2196543"/>
              <a:ext cx="1329851" cy="677108"/>
            </a:xfrm>
            <a:prstGeom prst="rect">
              <a:avLst/>
            </a:prstGeom>
            <a:noFill/>
          </p:spPr>
          <p:txBody>
            <a:bodyPr wrap="none" rtlCol="0">
              <a:spAutoFit/>
            </a:bodyPr>
            <a:lstStyle/>
            <a:p>
              <a:pPr algn="r"/>
              <a:r>
                <a:rPr lang="en-US" sz="2700" b="1" dirty="0">
                  <a:solidFill>
                    <a:srgbClr val="00AE96"/>
                  </a:solidFill>
                  <a:latin typeface="Roboto Condensed" panose="02000000000000000000" pitchFamily="2" charset="0"/>
                  <a:ea typeface="Roboto Condensed" panose="02000000000000000000" pitchFamily="2" charset="0"/>
                </a:rPr>
                <a:t>19%</a:t>
              </a:r>
            </a:p>
          </p:txBody>
        </p:sp>
      </p:grpSp>
      <p:grpSp>
        <p:nvGrpSpPr>
          <p:cNvPr id="149" name="Group 148"/>
          <p:cNvGrpSpPr/>
          <p:nvPr/>
        </p:nvGrpSpPr>
        <p:grpSpPr>
          <a:xfrm>
            <a:off x="432998" y="4197671"/>
            <a:ext cx="2103900" cy="1142432"/>
            <a:chOff x="208470" y="2461914"/>
            <a:chExt cx="2805198" cy="1523243"/>
          </a:xfrm>
        </p:grpSpPr>
        <p:sp>
          <p:nvSpPr>
            <p:cNvPr id="150" name="Text Placeholder 32"/>
            <p:cNvSpPr txBox="1">
              <a:spLocks/>
            </p:cNvSpPr>
            <p:nvPr/>
          </p:nvSpPr>
          <p:spPr>
            <a:xfrm>
              <a:off x="716132" y="3318897"/>
              <a:ext cx="2297536" cy="66626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16174">
                <a:buNone/>
              </a:pPr>
              <a:r>
                <a:rPr lang="en-US" sz="900" dirty="0">
                  <a:solidFill>
                    <a:srgbClr val="00AE96"/>
                  </a:solidFill>
                  <a:latin typeface="Arial" panose="020B0604020202020204" pitchFamily="34" charset="0"/>
                </a:rPr>
                <a:t>.</a:t>
              </a:r>
            </a:p>
          </p:txBody>
        </p:sp>
        <p:sp>
          <p:nvSpPr>
            <p:cNvPr id="152" name="TextBox 151"/>
            <p:cNvSpPr txBox="1"/>
            <p:nvPr/>
          </p:nvSpPr>
          <p:spPr>
            <a:xfrm>
              <a:off x="208470" y="2461914"/>
              <a:ext cx="1329851" cy="677108"/>
            </a:xfrm>
            <a:prstGeom prst="rect">
              <a:avLst/>
            </a:prstGeom>
            <a:noFill/>
          </p:spPr>
          <p:txBody>
            <a:bodyPr wrap="none" rtlCol="0">
              <a:spAutoFit/>
            </a:bodyPr>
            <a:lstStyle/>
            <a:p>
              <a:pPr algn="r"/>
              <a:r>
                <a:rPr lang="en-US" altLang="zh-TW" sz="2700" b="1" dirty="0">
                  <a:solidFill>
                    <a:srgbClr val="00AE96"/>
                  </a:solidFill>
                  <a:latin typeface="Roboto Condensed" panose="02000000000000000000" pitchFamily="2" charset="0"/>
                  <a:ea typeface="Roboto Condensed" panose="02000000000000000000" pitchFamily="2" charset="0"/>
                </a:rPr>
                <a:t>41</a:t>
              </a:r>
              <a:r>
                <a:rPr lang="en-US" sz="2700" b="1" dirty="0">
                  <a:solidFill>
                    <a:srgbClr val="00AE96"/>
                  </a:solidFill>
                  <a:latin typeface="Roboto Condensed" panose="02000000000000000000" pitchFamily="2" charset="0"/>
                  <a:ea typeface="Roboto Condensed" panose="02000000000000000000" pitchFamily="2" charset="0"/>
                </a:rPr>
                <a:t>%</a:t>
              </a:r>
            </a:p>
          </p:txBody>
        </p:sp>
      </p:grpSp>
      <p:sp>
        <p:nvSpPr>
          <p:cNvPr id="162" name="TextBox 161"/>
          <p:cNvSpPr txBox="1"/>
          <p:nvPr/>
        </p:nvSpPr>
        <p:spPr>
          <a:xfrm>
            <a:off x="7094954" y="4648246"/>
            <a:ext cx="777778" cy="507831"/>
          </a:xfrm>
          <a:prstGeom prst="rect">
            <a:avLst/>
          </a:prstGeom>
          <a:noFill/>
        </p:spPr>
        <p:txBody>
          <a:bodyPr wrap="none" rtlCol="0">
            <a:spAutoFit/>
          </a:bodyPr>
          <a:lstStyle/>
          <a:p>
            <a:pPr algn="r"/>
            <a:r>
              <a:rPr lang="en-US" altLang="zh-TW" sz="2700" b="1" dirty="0">
                <a:solidFill>
                  <a:srgbClr val="00AE96"/>
                </a:solidFill>
                <a:latin typeface="Roboto Condensed" panose="02000000000000000000" pitchFamily="2" charset="0"/>
                <a:ea typeface="Roboto Condensed" panose="02000000000000000000" pitchFamily="2" charset="0"/>
              </a:rPr>
              <a:t>3</a:t>
            </a:r>
            <a:r>
              <a:rPr lang="en-US" sz="2700" b="1" dirty="0">
                <a:solidFill>
                  <a:srgbClr val="00AE96"/>
                </a:solidFill>
                <a:latin typeface="Roboto Condensed" panose="02000000000000000000" pitchFamily="2" charset="0"/>
                <a:ea typeface="Roboto Condensed" panose="02000000000000000000" pitchFamily="2" charset="0"/>
              </a:rPr>
              <a:t>%</a:t>
            </a:r>
          </a:p>
        </p:txBody>
      </p:sp>
      <p:sp>
        <p:nvSpPr>
          <p:cNvPr id="103" name="Text Placeholder 33"/>
          <p:cNvSpPr txBox="1">
            <a:spLocks/>
          </p:cNvSpPr>
          <p:nvPr/>
        </p:nvSpPr>
        <p:spPr>
          <a:xfrm>
            <a:off x="6803411" y="1405817"/>
            <a:ext cx="1733868" cy="209986"/>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509">
              <a:spcBef>
                <a:spcPct val="0"/>
              </a:spcBef>
              <a:buNone/>
            </a:pPr>
            <a:r>
              <a:rPr lang="zh-TW" altLang="en-US" sz="4000" dirty="0">
                <a:solidFill>
                  <a:srgbClr val="00AE96"/>
                </a:solidFill>
                <a:latin typeface="Roboto Condensed" panose="02000000000000000000" pitchFamily="2" charset="0"/>
                <a:ea typeface="Roboto Condensed" panose="02000000000000000000" pitchFamily="2" charset="0"/>
              </a:rPr>
              <a:t>氣電</a:t>
            </a:r>
            <a:endParaRPr lang="en-AU" sz="4000" dirty="0">
              <a:solidFill>
                <a:srgbClr val="00AE96"/>
              </a:solidFill>
              <a:latin typeface="Roboto Condensed" panose="02000000000000000000" pitchFamily="2" charset="0"/>
              <a:ea typeface="Roboto Condensed" panose="02000000000000000000" pitchFamily="2" charset="0"/>
            </a:endParaRPr>
          </a:p>
        </p:txBody>
      </p:sp>
      <p:cxnSp>
        <p:nvCxnSpPr>
          <p:cNvPr id="41" name="直線接點 40"/>
          <p:cNvCxnSpPr>
            <a:stCxn id="112" idx="0"/>
            <a:endCxn id="112" idx="0"/>
          </p:cNvCxnSpPr>
          <p:nvPr/>
        </p:nvCxnSpPr>
        <p:spPr>
          <a:xfrm>
            <a:off x="4658108" y="343442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2" name="Freeform 84"/>
          <p:cNvSpPr>
            <a:spLocks/>
          </p:cNvSpPr>
          <p:nvPr/>
        </p:nvSpPr>
        <p:spPr bwMode="auto">
          <a:xfrm>
            <a:off x="3921655" y="2492485"/>
            <a:ext cx="736453" cy="941940"/>
          </a:xfrm>
          <a:custGeom>
            <a:avLst/>
            <a:gdLst>
              <a:gd name="T0" fmla="*/ 292 w 1144"/>
              <a:gd name="T1" fmla="*/ 360 h 690"/>
              <a:gd name="T2" fmla="*/ 304 w 1144"/>
              <a:gd name="T3" fmla="*/ 374 h 690"/>
              <a:gd name="T4" fmla="*/ 558 w 1144"/>
              <a:gd name="T5" fmla="*/ 690 h 690"/>
              <a:gd name="T6" fmla="*/ 1144 w 1144"/>
              <a:gd name="T7" fmla="*/ 354 h 690"/>
              <a:gd name="T8" fmla="*/ 292 w 1144"/>
              <a:gd name="T9" fmla="*/ 0 h 690"/>
              <a:gd name="T10" fmla="*/ 0 w 1144"/>
              <a:gd name="T11" fmla="*/ 21 h 690"/>
              <a:gd name="T12" fmla="*/ 292 w 1144"/>
              <a:gd name="T13" fmla="*/ 360 h 690"/>
              <a:gd name="connsiteX0" fmla="*/ 2552 w 7609"/>
              <a:gd name="connsiteY0" fmla="*/ 5217 h 10000"/>
              <a:gd name="connsiteX1" fmla="*/ 2657 w 7609"/>
              <a:gd name="connsiteY1" fmla="*/ 5420 h 10000"/>
              <a:gd name="connsiteX2" fmla="*/ 4878 w 7609"/>
              <a:gd name="connsiteY2" fmla="*/ 10000 h 10000"/>
              <a:gd name="connsiteX3" fmla="*/ 7605 w 7609"/>
              <a:gd name="connsiteY3" fmla="*/ 2877 h 10000"/>
              <a:gd name="connsiteX4" fmla="*/ 2552 w 7609"/>
              <a:gd name="connsiteY4" fmla="*/ 0 h 10000"/>
              <a:gd name="connsiteX5" fmla="*/ 0 w 7609"/>
              <a:gd name="connsiteY5" fmla="*/ 304 h 10000"/>
              <a:gd name="connsiteX6" fmla="*/ 2552 w 7609"/>
              <a:gd name="connsiteY6" fmla="*/ 5217 h 10000"/>
              <a:gd name="connsiteX0" fmla="*/ 3354 w 10095"/>
              <a:gd name="connsiteY0" fmla="*/ 5217 h 10000"/>
              <a:gd name="connsiteX1" fmla="*/ 3492 w 10095"/>
              <a:gd name="connsiteY1" fmla="*/ 5420 h 10000"/>
              <a:gd name="connsiteX2" fmla="*/ 6411 w 10095"/>
              <a:gd name="connsiteY2" fmla="*/ 10000 h 10000"/>
              <a:gd name="connsiteX3" fmla="*/ 9995 w 10095"/>
              <a:gd name="connsiteY3" fmla="*/ 2877 h 10000"/>
              <a:gd name="connsiteX4" fmla="*/ 3354 w 10095"/>
              <a:gd name="connsiteY4" fmla="*/ 0 h 10000"/>
              <a:gd name="connsiteX5" fmla="*/ 0 w 10095"/>
              <a:gd name="connsiteY5" fmla="*/ 304 h 10000"/>
              <a:gd name="connsiteX6" fmla="*/ 3354 w 10095"/>
              <a:gd name="connsiteY6" fmla="*/ 5217 h 10000"/>
              <a:gd name="connsiteX0" fmla="*/ 3354 w 10038"/>
              <a:gd name="connsiteY0" fmla="*/ 5217 h 10000"/>
              <a:gd name="connsiteX1" fmla="*/ 3492 w 10038"/>
              <a:gd name="connsiteY1" fmla="*/ 5420 h 10000"/>
              <a:gd name="connsiteX2" fmla="*/ 6411 w 10038"/>
              <a:gd name="connsiteY2" fmla="*/ 10000 h 10000"/>
              <a:gd name="connsiteX3" fmla="*/ 9995 w 10038"/>
              <a:gd name="connsiteY3" fmla="*/ 2877 h 10000"/>
              <a:gd name="connsiteX4" fmla="*/ 3354 w 10038"/>
              <a:gd name="connsiteY4" fmla="*/ 0 h 10000"/>
              <a:gd name="connsiteX5" fmla="*/ 0 w 10038"/>
              <a:gd name="connsiteY5" fmla="*/ 304 h 10000"/>
              <a:gd name="connsiteX6" fmla="*/ 3354 w 10038"/>
              <a:gd name="connsiteY6" fmla="*/ 5217 h 10000"/>
              <a:gd name="connsiteX0" fmla="*/ 3354 w 10110"/>
              <a:gd name="connsiteY0" fmla="*/ 5217 h 5579"/>
              <a:gd name="connsiteX1" fmla="*/ 3492 w 10110"/>
              <a:gd name="connsiteY1" fmla="*/ 5420 h 5579"/>
              <a:gd name="connsiteX2" fmla="*/ 5901 w 10110"/>
              <a:gd name="connsiteY2" fmla="*/ 2490 h 5579"/>
              <a:gd name="connsiteX3" fmla="*/ 9995 w 10110"/>
              <a:gd name="connsiteY3" fmla="*/ 2877 h 5579"/>
              <a:gd name="connsiteX4" fmla="*/ 3354 w 10110"/>
              <a:gd name="connsiteY4" fmla="*/ 0 h 5579"/>
              <a:gd name="connsiteX5" fmla="*/ 0 w 10110"/>
              <a:gd name="connsiteY5" fmla="*/ 304 h 5579"/>
              <a:gd name="connsiteX6" fmla="*/ 3354 w 10110"/>
              <a:gd name="connsiteY6" fmla="*/ 5217 h 5579"/>
              <a:gd name="connsiteX0" fmla="*/ 3318 w 10000"/>
              <a:gd name="connsiteY0" fmla="*/ 9351 h 10001"/>
              <a:gd name="connsiteX1" fmla="*/ 3454 w 10000"/>
              <a:gd name="connsiteY1" fmla="*/ 9715 h 10001"/>
              <a:gd name="connsiteX2" fmla="*/ 5837 w 10000"/>
              <a:gd name="connsiteY2" fmla="*/ 4463 h 10001"/>
              <a:gd name="connsiteX3" fmla="*/ 9886 w 10000"/>
              <a:gd name="connsiteY3" fmla="*/ 5157 h 10001"/>
              <a:gd name="connsiteX4" fmla="*/ 3318 w 10000"/>
              <a:gd name="connsiteY4" fmla="*/ 0 h 10001"/>
              <a:gd name="connsiteX5" fmla="*/ 0 w 10000"/>
              <a:gd name="connsiteY5" fmla="*/ 545 h 10001"/>
              <a:gd name="connsiteX6" fmla="*/ 3318 w 10000"/>
              <a:gd name="connsiteY6" fmla="*/ 9351 h 10001"/>
              <a:gd name="connsiteX0" fmla="*/ 3318 w 10000"/>
              <a:gd name="connsiteY0" fmla="*/ 9351 h 10001"/>
              <a:gd name="connsiteX1" fmla="*/ 3454 w 10000"/>
              <a:gd name="connsiteY1" fmla="*/ 9715 h 10001"/>
              <a:gd name="connsiteX2" fmla="*/ 5837 w 10000"/>
              <a:gd name="connsiteY2" fmla="*/ 4463 h 10001"/>
              <a:gd name="connsiteX3" fmla="*/ 9886 w 10000"/>
              <a:gd name="connsiteY3" fmla="*/ 5157 h 10001"/>
              <a:gd name="connsiteX4" fmla="*/ 3318 w 10000"/>
              <a:gd name="connsiteY4" fmla="*/ 0 h 10001"/>
              <a:gd name="connsiteX5" fmla="*/ 0 w 10000"/>
              <a:gd name="connsiteY5" fmla="*/ 545 h 10001"/>
              <a:gd name="connsiteX6" fmla="*/ 3318 w 10000"/>
              <a:gd name="connsiteY6" fmla="*/ 9351 h 10001"/>
              <a:gd name="connsiteX0" fmla="*/ 3318 w 7318"/>
              <a:gd name="connsiteY0" fmla="*/ 9707 h 10357"/>
              <a:gd name="connsiteX1" fmla="*/ 3454 w 7318"/>
              <a:gd name="connsiteY1" fmla="*/ 10071 h 10357"/>
              <a:gd name="connsiteX2" fmla="*/ 5837 w 7318"/>
              <a:gd name="connsiteY2" fmla="*/ 4819 h 10357"/>
              <a:gd name="connsiteX3" fmla="*/ 4417 w 7318"/>
              <a:gd name="connsiteY3" fmla="*/ 321 h 10357"/>
              <a:gd name="connsiteX4" fmla="*/ 3318 w 7318"/>
              <a:gd name="connsiteY4" fmla="*/ 356 h 10357"/>
              <a:gd name="connsiteX5" fmla="*/ 0 w 7318"/>
              <a:gd name="connsiteY5" fmla="*/ 901 h 10357"/>
              <a:gd name="connsiteX6" fmla="*/ 3318 w 7318"/>
              <a:gd name="connsiteY6" fmla="*/ 9707 h 10357"/>
              <a:gd name="connsiteX0" fmla="*/ 4534 w 10290"/>
              <a:gd name="connsiteY0" fmla="*/ 9181 h 9996"/>
              <a:gd name="connsiteX1" fmla="*/ 4720 w 10290"/>
              <a:gd name="connsiteY1" fmla="*/ 9533 h 9996"/>
              <a:gd name="connsiteX2" fmla="*/ 8321 w 10290"/>
              <a:gd name="connsiteY2" fmla="*/ 1862 h 9996"/>
              <a:gd name="connsiteX3" fmla="*/ 6036 w 10290"/>
              <a:gd name="connsiteY3" fmla="*/ 119 h 9996"/>
              <a:gd name="connsiteX4" fmla="*/ 4534 w 10290"/>
              <a:gd name="connsiteY4" fmla="*/ 153 h 9996"/>
              <a:gd name="connsiteX5" fmla="*/ 0 w 10290"/>
              <a:gd name="connsiteY5" fmla="*/ 679 h 9996"/>
              <a:gd name="connsiteX6" fmla="*/ 4534 w 10290"/>
              <a:gd name="connsiteY6" fmla="*/ 9181 h 9996"/>
              <a:gd name="connsiteX0" fmla="*/ 4406 w 8086"/>
              <a:gd name="connsiteY0" fmla="*/ 9185 h 10000"/>
              <a:gd name="connsiteX1" fmla="*/ 4587 w 8086"/>
              <a:gd name="connsiteY1" fmla="*/ 9537 h 10000"/>
              <a:gd name="connsiteX2" fmla="*/ 8086 w 8086"/>
              <a:gd name="connsiteY2" fmla="*/ 1863 h 10000"/>
              <a:gd name="connsiteX3" fmla="*/ 5866 w 8086"/>
              <a:gd name="connsiteY3" fmla="*/ 119 h 10000"/>
              <a:gd name="connsiteX4" fmla="*/ 4406 w 8086"/>
              <a:gd name="connsiteY4" fmla="*/ 153 h 10000"/>
              <a:gd name="connsiteX5" fmla="*/ 0 w 8086"/>
              <a:gd name="connsiteY5" fmla="*/ 679 h 10000"/>
              <a:gd name="connsiteX6" fmla="*/ 4406 w 8086"/>
              <a:gd name="connsiteY6" fmla="*/ 9185 h 10000"/>
              <a:gd name="connsiteX0" fmla="*/ 5449 w 10138"/>
              <a:gd name="connsiteY0" fmla="*/ 9144 h 10000"/>
              <a:gd name="connsiteX1" fmla="*/ 5673 w 10138"/>
              <a:gd name="connsiteY1" fmla="*/ 9496 h 10000"/>
              <a:gd name="connsiteX2" fmla="*/ 10138 w 10138"/>
              <a:gd name="connsiteY2" fmla="*/ 1265 h 10000"/>
              <a:gd name="connsiteX3" fmla="*/ 7255 w 10138"/>
              <a:gd name="connsiteY3" fmla="*/ 78 h 10000"/>
              <a:gd name="connsiteX4" fmla="*/ 5449 w 10138"/>
              <a:gd name="connsiteY4" fmla="*/ 112 h 10000"/>
              <a:gd name="connsiteX5" fmla="*/ 0 w 10138"/>
              <a:gd name="connsiteY5" fmla="*/ 638 h 10000"/>
              <a:gd name="connsiteX6" fmla="*/ 5449 w 10138"/>
              <a:gd name="connsiteY6" fmla="*/ 9144 h 10000"/>
              <a:gd name="connsiteX0" fmla="*/ 5449 w 10138"/>
              <a:gd name="connsiteY0" fmla="*/ 9144 h 10000"/>
              <a:gd name="connsiteX1" fmla="*/ 5673 w 10138"/>
              <a:gd name="connsiteY1" fmla="*/ 9496 h 10000"/>
              <a:gd name="connsiteX2" fmla="*/ 10138 w 10138"/>
              <a:gd name="connsiteY2" fmla="*/ 1265 h 10000"/>
              <a:gd name="connsiteX3" fmla="*/ 7255 w 10138"/>
              <a:gd name="connsiteY3" fmla="*/ 78 h 10000"/>
              <a:gd name="connsiteX4" fmla="*/ 5449 w 10138"/>
              <a:gd name="connsiteY4" fmla="*/ 112 h 10000"/>
              <a:gd name="connsiteX5" fmla="*/ 0 w 10138"/>
              <a:gd name="connsiteY5" fmla="*/ 638 h 10000"/>
              <a:gd name="connsiteX6" fmla="*/ 5449 w 10138"/>
              <a:gd name="connsiteY6" fmla="*/ 9144 h 10000"/>
              <a:gd name="connsiteX0" fmla="*/ 5449 w 10138"/>
              <a:gd name="connsiteY0" fmla="*/ 9144 h 10000"/>
              <a:gd name="connsiteX1" fmla="*/ 5673 w 10138"/>
              <a:gd name="connsiteY1" fmla="*/ 9496 h 10000"/>
              <a:gd name="connsiteX2" fmla="*/ 10138 w 10138"/>
              <a:gd name="connsiteY2" fmla="*/ 1265 h 10000"/>
              <a:gd name="connsiteX3" fmla="*/ 7255 w 10138"/>
              <a:gd name="connsiteY3" fmla="*/ 78 h 10000"/>
              <a:gd name="connsiteX4" fmla="*/ 5449 w 10138"/>
              <a:gd name="connsiteY4" fmla="*/ 112 h 10000"/>
              <a:gd name="connsiteX5" fmla="*/ 0 w 10138"/>
              <a:gd name="connsiteY5" fmla="*/ 638 h 10000"/>
              <a:gd name="connsiteX6" fmla="*/ 5449 w 10138"/>
              <a:gd name="connsiteY6" fmla="*/ 9144 h 10000"/>
              <a:gd name="connsiteX0" fmla="*/ 5449 w 10138"/>
              <a:gd name="connsiteY0" fmla="*/ 9348 h 10258"/>
              <a:gd name="connsiteX1" fmla="*/ 5673 w 10138"/>
              <a:gd name="connsiteY1" fmla="*/ 9700 h 10258"/>
              <a:gd name="connsiteX2" fmla="*/ 10138 w 10138"/>
              <a:gd name="connsiteY2" fmla="*/ 726 h 10258"/>
              <a:gd name="connsiteX3" fmla="*/ 7255 w 10138"/>
              <a:gd name="connsiteY3" fmla="*/ 282 h 10258"/>
              <a:gd name="connsiteX4" fmla="*/ 5449 w 10138"/>
              <a:gd name="connsiteY4" fmla="*/ 316 h 10258"/>
              <a:gd name="connsiteX5" fmla="*/ 0 w 10138"/>
              <a:gd name="connsiteY5" fmla="*/ 842 h 10258"/>
              <a:gd name="connsiteX6" fmla="*/ 5449 w 10138"/>
              <a:gd name="connsiteY6" fmla="*/ 9348 h 10258"/>
              <a:gd name="connsiteX0" fmla="*/ 5449 w 10138"/>
              <a:gd name="connsiteY0" fmla="*/ 9348 h 10258"/>
              <a:gd name="connsiteX1" fmla="*/ 5673 w 10138"/>
              <a:gd name="connsiteY1" fmla="*/ 9700 h 10258"/>
              <a:gd name="connsiteX2" fmla="*/ 10138 w 10138"/>
              <a:gd name="connsiteY2" fmla="*/ 726 h 10258"/>
              <a:gd name="connsiteX3" fmla="*/ 7255 w 10138"/>
              <a:gd name="connsiteY3" fmla="*/ 282 h 10258"/>
              <a:gd name="connsiteX4" fmla="*/ 5449 w 10138"/>
              <a:gd name="connsiteY4" fmla="*/ 316 h 10258"/>
              <a:gd name="connsiteX5" fmla="*/ 0 w 10138"/>
              <a:gd name="connsiteY5" fmla="*/ 842 h 10258"/>
              <a:gd name="connsiteX6" fmla="*/ 5449 w 10138"/>
              <a:gd name="connsiteY6" fmla="*/ 9348 h 10258"/>
              <a:gd name="connsiteX0" fmla="*/ 5449 w 10138"/>
              <a:gd name="connsiteY0" fmla="*/ 9340 h 10250"/>
              <a:gd name="connsiteX1" fmla="*/ 5673 w 10138"/>
              <a:gd name="connsiteY1" fmla="*/ 9692 h 10250"/>
              <a:gd name="connsiteX2" fmla="*/ 10138 w 10138"/>
              <a:gd name="connsiteY2" fmla="*/ 718 h 10250"/>
              <a:gd name="connsiteX3" fmla="*/ 7255 w 10138"/>
              <a:gd name="connsiteY3" fmla="*/ 274 h 10250"/>
              <a:gd name="connsiteX4" fmla="*/ 3376 w 10138"/>
              <a:gd name="connsiteY4" fmla="*/ 122 h 10250"/>
              <a:gd name="connsiteX5" fmla="*/ 0 w 10138"/>
              <a:gd name="connsiteY5" fmla="*/ 834 h 10250"/>
              <a:gd name="connsiteX6" fmla="*/ 5449 w 10138"/>
              <a:gd name="connsiteY6" fmla="*/ 9340 h 10250"/>
              <a:gd name="connsiteX0" fmla="*/ 5449 w 10138"/>
              <a:gd name="connsiteY0" fmla="*/ 9506 h 10416"/>
              <a:gd name="connsiteX1" fmla="*/ 5673 w 10138"/>
              <a:gd name="connsiteY1" fmla="*/ 9858 h 10416"/>
              <a:gd name="connsiteX2" fmla="*/ 10138 w 10138"/>
              <a:gd name="connsiteY2" fmla="*/ 884 h 10416"/>
              <a:gd name="connsiteX3" fmla="*/ 4767 w 10138"/>
              <a:gd name="connsiteY3" fmla="*/ 68 h 10416"/>
              <a:gd name="connsiteX4" fmla="*/ 3376 w 10138"/>
              <a:gd name="connsiteY4" fmla="*/ 288 h 10416"/>
              <a:gd name="connsiteX5" fmla="*/ 0 w 10138"/>
              <a:gd name="connsiteY5" fmla="*/ 1000 h 10416"/>
              <a:gd name="connsiteX6" fmla="*/ 5449 w 10138"/>
              <a:gd name="connsiteY6" fmla="*/ 9506 h 10416"/>
              <a:gd name="connsiteX0" fmla="*/ 5449 w 10138"/>
              <a:gd name="connsiteY0" fmla="*/ 9519 h 10429"/>
              <a:gd name="connsiteX1" fmla="*/ 5673 w 10138"/>
              <a:gd name="connsiteY1" fmla="*/ 9871 h 10429"/>
              <a:gd name="connsiteX2" fmla="*/ 10138 w 10138"/>
              <a:gd name="connsiteY2" fmla="*/ 897 h 10429"/>
              <a:gd name="connsiteX3" fmla="*/ 4767 w 10138"/>
              <a:gd name="connsiteY3" fmla="*/ 81 h 10429"/>
              <a:gd name="connsiteX4" fmla="*/ 1856 w 10138"/>
              <a:gd name="connsiteY4" fmla="*/ 487 h 10429"/>
              <a:gd name="connsiteX5" fmla="*/ 0 w 10138"/>
              <a:gd name="connsiteY5" fmla="*/ 1013 h 10429"/>
              <a:gd name="connsiteX6" fmla="*/ 5449 w 10138"/>
              <a:gd name="connsiteY6" fmla="*/ 9519 h 10429"/>
              <a:gd name="connsiteX0" fmla="*/ 5449 w 10138"/>
              <a:gd name="connsiteY0" fmla="*/ 9519 h 10429"/>
              <a:gd name="connsiteX1" fmla="*/ 5673 w 10138"/>
              <a:gd name="connsiteY1" fmla="*/ 9871 h 10429"/>
              <a:gd name="connsiteX2" fmla="*/ 10138 w 10138"/>
              <a:gd name="connsiteY2" fmla="*/ 897 h 10429"/>
              <a:gd name="connsiteX3" fmla="*/ 3661 w 10138"/>
              <a:gd name="connsiteY3" fmla="*/ 81 h 10429"/>
              <a:gd name="connsiteX4" fmla="*/ 1856 w 10138"/>
              <a:gd name="connsiteY4" fmla="*/ 487 h 10429"/>
              <a:gd name="connsiteX5" fmla="*/ 0 w 10138"/>
              <a:gd name="connsiteY5" fmla="*/ 1013 h 10429"/>
              <a:gd name="connsiteX6" fmla="*/ 5449 w 10138"/>
              <a:gd name="connsiteY6" fmla="*/ 9519 h 10429"/>
              <a:gd name="connsiteX0" fmla="*/ 5449 w 6960"/>
              <a:gd name="connsiteY0" fmla="*/ 9622 h 10546"/>
              <a:gd name="connsiteX1" fmla="*/ 5673 w 6960"/>
              <a:gd name="connsiteY1" fmla="*/ 9974 h 10546"/>
              <a:gd name="connsiteX2" fmla="*/ 6960 w 6960"/>
              <a:gd name="connsiteY2" fmla="*/ 814 h 10546"/>
              <a:gd name="connsiteX3" fmla="*/ 3661 w 6960"/>
              <a:gd name="connsiteY3" fmla="*/ 184 h 10546"/>
              <a:gd name="connsiteX4" fmla="*/ 1856 w 6960"/>
              <a:gd name="connsiteY4" fmla="*/ 590 h 10546"/>
              <a:gd name="connsiteX5" fmla="*/ 0 w 6960"/>
              <a:gd name="connsiteY5" fmla="*/ 1116 h 10546"/>
              <a:gd name="connsiteX6" fmla="*/ 5449 w 6960"/>
              <a:gd name="connsiteY6" fmla="*/ 9622 h 10546"/>
              <a:gd name="connsiteX0" fmla="*/ 7829 w 10000"/>
              <a:gd name="connsiteY0" fmla="*/ 9124 h 10000"/>
              <a:gd name="connsiteX1" fmla="*/ 8151 w 10000"/>
              <a:gd name="connsiteY1" fmla="*/ 9458 h 10000"/>
              <a:gd name="connsiteX2" fmla="*/ 10000 w 10000"/>
              <a:gd name="connsiteY2" fmla="*/ 772 h 10000"/>
              <a:gd name="connsiteX3" fmla="*/ 5260 w 10000"/>
              <a:gd name="connsiteY3" fmla="*/ 174 h 10000"/>
              <a:gd name="connsiteX4" fmla="*/ 2667 w 10000"/>
              <a:gd name="connsiteY4" fmla="*/ 559 h 10000"/>
              <a:gd name="connsiteX5" fmla="*/ 0 w 10000"/>
              <a:gd name="connsiteY5" fmla="*/ 1058 h 10000"/>
              <a:gd name="connsiteX6" fmla="*/ 7829 w 10000"/>
              <a:gd name="connsiteY6" fmla="*/ 9124 h 10000"/>
              <a:gd name="connsiteX0" fmla="*/ 7829 w 10000"/>
              <a:gd name="connsiteY0" fmla="*/ 9214 h 10090"/>
              <a:gd name="connsiteX1" fmla="*/ 8151 w 10000"/>
              <a:gd name="connsiteY1" fmla="*/ 9548 h 10090"/>
              <a:gd name="connsiteX2" fmla="*/ 10000 w 10000"/>
              <a:gd name="connsiteY2" fmla="*/ 862 h 10090"/>
              <a:gd name="connsiteX3" fmla="*/ 5260 w 10000"/>
              <a:gd name="connsiteY3" fmla="*/ 88 h 10090"/>
              <a:gd name="connsiteX4" fmla="*/ 2667 w 10000"/>
              <a:gd name="connsiteY4" fmla="*/ 649 h 10090"/>
              <a:gd name="connsiteX5" fmla="*/ 0 w 10000"/>
              <a:gd name="connsiteY5" fmla="*/ 1148 h 10090"/>
              <a:gd name="connsiteX6" fmla="*/ 7829 w 10000"/>
              <a:gd name="connsiteY6" fmla="*/ 9214 h 10090"/>
              <a:gd name="connsiteX0" fmla="*/ 7829 w 10022"/>
              <a:gd name="connsiteY0" fmla="*/ 9342 h 10218"/>
              <a:gd name="connsiteX1" fmla="*/ 8151 w 10022"/>
              <a:gd name="connsiteY1" fmla="*/ 9676 h 10218"/>
              <a:gd name="connsiteX2" fmla="*/ 10000 w 10022"/>
              <a:gd name="connsiteY2" fmla="*/ 990 h 10218"/>
              <a:gd name="connsiteX3" fmla="*/ 8806 w 10022"/>
              <a:gd name="connsiteY3" fmla="*/ 19 h 10218"/>
              <a:gd name="connsiteX4" fmla="*/ 2667 w 10022"/>
              <a:gd name="connsiteY4" fmla="*/ 777 h 10218"/>
              <a:gd name="connsiteX5" fmla="*/ 0 w 10022"/>
              <a:gd name="connsiteY5" fmla="*/ 1276 h 10218"/>
              <a:gd name="connsiteX6" fmla="*/ 7829 w 10022"/>
              <a:gd name="connsiteY6" fmla="*/ 9342 h 10218"/>
              <a:gd name="connsiteX0" fmla="*/ 7829 w 10988"/>
              <a:gd name="connsiteY0" fmla="*/ 9385 h 10261"/>
              <a:gd name="connsiteX1" fmla="*/ 8151 w 10988"/>
              <a:gd name="connsiteY1" fmla="*/ 9719 h 10261"/>
              <a:gd name="connsiteX2" fmla="*/ 10000 w 10988"/>
              <a:gd name="connsiteY2" fmla="*/ 1033 h 10261"/>
              <a:gd name="connsiteX3" fmla="*/ 8806 w 10988"/>
              <a:gd name="connsiteY3" fmla="*/ 62 h 10261"/>
              <a:gd name="connsiteX4" fmla="*/ 2667 w 10988"/>
              <a:gd name="connsiteY4" fmla="*/ 820 h 10261"/>
              <a:gd name="connsiteX5" fmla="*/ 0 w 10988"/>
              <a:gd name="connsiteY5" fmla="*/ 1319 h 10261"/>
              <a:gd name="connsiteX6" fmla="*/ 7829 w 10988"/>
              <a:gd name="connsiteY6" fmla="*/ 9385 h 10261"/>
              <a:gd name="connsiteX0" fmla="*/ 7829 w 10000"/>
              <a:gd name="connsiteY0" fmla="*/ 9427 h 10303"/>
              <a:gd name="connsiteX1" fmla="*/ 8151 w 10000"/>
              <a:gd name="connsiteY1" fmla="*/ 9761 h 10303"/>
              <a:gd name="connsiteX2" fmla="*/ 10000 w 10000"/>
              <a:gd name="connsiteY2" fmla="*/ 1075 h 10303"/>
              <a:gd name="connsiteX3" fmla="*/ 8806 w 10000"/>
              <a:gd name="connsiteY3" fmla="*/ 104 h 10303"/>
              <a:gd name="connsiteX4" fmla="*/ 2667 w 10000"/>
              <a:gd name="connsiteY4" fmla="*/ 862 h 10303"/>
              <a:gd name="connsiteX5" fmla="*/ 0 w 10000"/>
              <a:gd name="connsiteY5" fmla="*/ 1361 h 10303"/>
              <a:gd name="connsiteX6" fmla="*/ 7829 w 10000"/>
              <a:gd name="connsiteY6" fmla="*/ 9427 h 10303"/>
              <a:gd name="connsiteX0" fmla="*/ 7829 w 10000"/>
              <a:gd name="connsiteY0" fmla="*/ 9137 h 10013"/>
              <a:gd name="connsiteX1" fmla="*/ 8151 w 10000"/>
              <a:gd name="connsiteY1" fmla="*/ 9471 h 10013"/>
              <a:gd name="connsiteX2" fmla="*/ 10000 w 10000"/>
              <a:gd name="connsiteY2" fmla="*/ 785 h 10013"/>
              <a:gd name="connsiteX3" fmla="*/ 7144 w 10000"/>
              <a:gd name="connsiteY3" fmla="*/ 306 h 10013"/>
              <a:gd name="connsiteX4" fmla="*/ 2667 w 10000"/>
              <a:gd name="connsiteY4" fmla="*/ 572 h 10013"/>
              <a:gd name="connsiteX5" fmla="*/ 0 w 10000"/>
              <a:gd name="connsiteY5" fmla="*/ 1071 h 10013"/>
              <a:gd name="connsiteX6" fmla="*/ 7829 w 10000"/>
              <a:gd name="connsiteY6" fmla="*/ 9137 h 10013"/>
              <a:gd name="connsiteX0" fmla="*/ 7829 w 10000"/>
              <a:gd name="connsiteY0" fmla="*/ 9103 h 9979"/>
              <a:gd name="connsiteX1" fmla="*/ 8151 w 10000"/>
              <a:gd name="connsiteY1" fmla="*/ 9437 h 9979"/>
              <a:gd name="connsiteX2" fmla="*/ 10000 w 10000"/>
              <a:gd name="connsiteY2" fmla="*/ 751 h 9979"/>
              <a:gd name="connsiteX3" fmla="*/ 7144 w 10000"/>
              <a:gd name="connsiteY3" fmla="*/ 272 h 9979"/>
              <a:gd name="connsiteX4" fmla="*/ 2667 w 10000"/>
              <a:gd name="connsiteY4" fmla="*/ 538 h 9979"/>
              <a:gd name="connsiteX5" fmla="*/ 0 w 10000"/>
              <a:gd name="connsiteY5" fmla="*/ 1037 h 9979"/>
              <a:gd name="connsiteX6" fmla="*/ 7829 w 10000"/>
              <a:gd name="connsiteY6" fmla="*/ 9103 h 9979"/>
              <a:gd name="connsiteX0" fmla="*/ 7829 w 10000"/>
              <a:gd name="connsiteY0" fmla="*/ 9138 h 10016"/>
              <a:gd name="connsiteX1" fmla="*/ 8151 w 10000"/>
              <a:gd name="connsiteY1" fmla="*/ 9473 h 10016"/>
              <a:gd name="connsiteX2" fmla="*/ 10000 w 10000"/>
              <a:gd name="connsiteY2" fmla="*/ 769 h 10016"/>
              <a:gd name="connsiteX3" fmla="*/ 7144 w 10000"/>
              <a:gd name="connsiteY3" fmla="*/ 289 h 10016"/>
              <a:gd name="connsiteX4" fmla="*/ 2667 w 10000"/>
              <a:gd name="connsiteY4" fmla="*/ 555 h 10016"/>
              <a:gd name="connsiteX5" fmla="*/ 0 w 10000"/>
              <a:gd name="connsiteY5" fmla="*/ 1055 h 10016"/>
              <a:gd name="connsiteX6" fmla="*/ 7829 w 10000"/>
              <a:gd name="connsiteY6" fmla="*/ 9138 h 10016"/>
              <a:gd name="connsiteX0" fmla="*/ 7829 w 10055"/>
              <a:gd name="connsiteY0" fmla="*/ 9406 h 10317"/>
              <a:gd name="connsiteX1" fmla="*/ 8151 w 10055"/>
              <a:gd name="connsiteY1" fmla="*/ 9741 h 10317"/>
              <a:gd name="connsiteX2" fmla="*/ 10055 w 10055"/>
              <a:gd name="connsiteY2" fmla="*/ 594 h 10317"/>
              <a:gd name="connsiteX3" fmla="*/ 7144 w 10055"/>
              <a:gd name="connsiteY3" fmla="*/ 557 h 10317"/>
              <a:gd name="connsiteX4" fmla="*/ 2667 w 10055"/>
              <a:gd name="connsiteY4" fmla="*/ 823 h 10317"/>
              <a:gd name="connsiteX5" fmla="*/ 0 w 10055"/>
              <a:gd name="connsiteY5" fmla="*/ 1323 h 10317"/>
              <a:gd name="connsiteX6" fmla="*/ 7829 w 10055"/>
              <a:gd name="connsiteY6" fmla="*/ 9406 h 10317"/>
              <a:gd name="connsiteX0" fmla="*/ 7829 w 10055"/>
              <a:gd name="connsiteY0" fmla="*/ 8872 h 9783"/>
              <a:gd name="connsiteX1" fmla="*/ 8151 w 10055"/>
              <a:gd name="connsiteY1" fmla="*/ 9207 h 9783"/>
              <a:gd name="connsiteX2" fmla="*/ 10055 w 10055"/>
              <a:gd name="connsiteY2" fmla="*/ 60 h 9783"/>
              <a:gd name="connsiteX3" fmla="*/ 7144 w 10055"/>
              <a:gd name="connsiteY3" fmla="*/ 23 h 9783"/>
              <a:gd name="connsiteX4" fmla="*/ 2667 w 10055"/>
              <a:gd name="connsiteY4" fmla="*/ 289 h 9783"/>
              <a:gd name="connsiteX5" fmla="*/ 0 w 10055"/>
              <a:gd name="connsiteY5" fmla="*/ 789 h 9783"/>
              <a:gd name="connsiteX6" fmla="*/ 7829 w 10055"/>
              <a:gd name="connsiteY6" fmla="*/ 8872 h 9783"/>
              <a:gd name="connsiteX0" fmla="*/ 7786 w 10000"/>
              <a:gd name="connsiteY0" fmla="*/ 9055 h 9982"/>
              <a:gd name="connsiteX1" fmla="*/ 8106 w 10000"/>
              <a:gd name="connsiteY1" fmla="*/ 9397 h 9982"/>
              <a:gd name="connsiteX2" fmla="*/ 10000 w 10000"/>
              <a:gd name="connsiteY2" fmla="*/ 97 h 9982"/>
              <a:gd name="connsiteX3" fmla="*/ 7105 w 10000"/>
              <a:gd name="connsiteY3" fmla="*/ 10 h 9982"/>
              <a:gd name="connsiteX4" fmla="*/ 2652 w 10000"/>
              <a:gd name="connsiteY4" fmla="*/ 281 h 9982"/>
              <a:gd name="connsiteX5" fmla="*/ 0 w 10000"/>
              <a:gd name="connsiteY5" fmla="*/ 793 h 9982"/>
              <a:gd name="connsiteX6" fmla="*/ 7786 w 10000"/>
              <a:gd name="connsiteY6" fmla="*/ 9055 h 9982"/>
              <a:gd name="connsiteX0" fmla="*/ 7786 w 10000"/>
              <a:gd name="connsiteY0" fmla="*/ 9071 h 10000"/>
              <a:gd name="connsiteX1" fmla="*/ 8106 w 10000"/>
              <a:gd name="connsiteY1" fmla="*/ 9414 h 10000"/>
              <a:gd name="connsiteX2" fmla="*/ 10000 w 10000"/>
              <a:gd name="connsiteY2" fmla="*/ 97 h 10000"/>
              <a:gd name="connsiteX3" fmla="*/ 7105 w 10000"/>
              <a:gd name="connsiteY3" fmla="*/ 10 h 10000"/>
              <a:gd name="connsiteX4" fmla="*/ 3589 w 10000"/>
              <a:gd name="connsiteY4" fmla="*/ 282 h 10000"/>
              <a:gd name="connsiteX5" fmla="*/ 0 w 10000"/>
              <a:gd name="connsiteY5" fmla="*/ 794 h 10000"/>
              <a:gd name="connsiteX6" fmla="*/ 7786 w 10000"/>
              <a:gd name="connsiteY6" fmla="*/ 9071 h 10000"/>
              <a:gd name="connsiteX0" fmla="*/ 8006 w 10220"/>
              <a:gd name="connsiteY0" fmla="*/ 9071 h 10000"/>
              <a:gd name="connsiteX1" fmla="*/ 8326 w 10220"/>
              <a:gd name="connsiteY1" fmla="*/ 9414 h 10000"/>
              <a:gd name="connsiteX2" fmla="*/ 10220 w 10220"/>
              <a:gd name="connsiteY2" fmla="*/ 97 h 10000"/>
              <a:gd name="connsiteX3" fmla="*/ 7325 w 10220"/>
              <a:gd name="connsiteY3" fmla="*/ 10 h 10000"/>
              <a:gd name="connsiteX4" fmla="*/ 3809 w 10220"/>
              <a:gd name="connsiteY4" fmla="*/ 282 h 10000"/>
              <a:gd name="connsiteX5" fmla="*/ 0 w 10220"/>
              <a:gd name="connsiteY5" fmla="*/ 643 h 10000"/>
              <a:gd name="connsiteX6" fmla="*/ 8006 w 10220"/>
              <a:gd name="connsiteY6" fmla="*/ 9071 h 10000"/>
              <a:gd name="connsiteX0" fmla="*/ 5140 w 10220"/>
              <a:gd name="connsiteY0" fmla="*/ 5994 h 9557"/>
              <a:gd name="connsiteX1" fmla="*/ 8326 w 10220"/>
              <a:gd name="connsiteY1" fmla="*/ 9414 h 9557"/>
              <a:gd name="connsiteX2" fmla="*/ 10220 w 10220"/>
              <a:gd name="connsiteY2" fmla="*/ 97 h 9557"/>
              <a:gd name="connsiteX3" fmla="*/ 7325 w 10220"/>
              <a:gd name="connsiteY3" fmla="*/ 10 h 9557"/>
              <a:gd name="connsiteX4" fmla="*/ 3809 w 10220"/>
              <a:gd name="connsiteY4" fmla="*/ 282 h 9557"/>
              <a:gd name="connsiteX5" fmla="*/ 0 w 10220"/>
              <a:gd name="connsiteY5" fmla="*/ 643 h 9557"/>
              <a:gd name="connsiteX6" fmla="*/ 5140 w 10220"/>
              <a:gd name="connsiteY6" fmla="*/ 5994 h 9557"/>
              <a:gd name="connsiteX0" fmla="*/ 5029 w 10000"/>
              <a:gd name="connsiteY0" fmla="*/ 6272 h 6388"/>
              <a:gd name="connsiteX1" fmla="*/ 8471 w 10000"/>
              <a:gd name="connsiteY1" fmla="*/ 5733 h 6388"/>
              <a:gd name="connsiteX2" fmla="*/ 10000 w 10000"/>
              <a:gd name="connsiteY2" fmla="*/ 101 h 6388"/>
              <a:gd name="connsiteX3" fmla="*/ 7167 w 10000"/>
              <a:gd name="connsiteY3" fmla="*/ 10 h 6388"/>
              <a:gd name="connsiteX4" fmla="*/ 3727 w 10000"/>
              <a:gd name="connsiteY4" fmla="*/ 295 h 6388"/>
              <a:gd name="connsiteX5" fmla="*/ 0 w 10000"/>
              <a:gd name="connsiteY5" fmla="*/ 673 h 6388"/>
              <a:gd name="connsiteX6" fmla="*/ 5029 w 10000"/>
              <a:gd name="connsiteY6" fmla="*/ 6272 h 6388"/>
              <a:gd name="connsiteX0" fmla="*/ 8049 w 10000"/>
              <a:gd name="connsiteY0" fmla="*/ 15435 h 15435"/>
              <a:gd name="connsiteX1" fmla="*/ 8471 w 10000"/>
              <a:gd name="connsiteY1" fmla="*/ 8974 h 15435"/>
              <a:gd name="connsiteX2" fmla="*/ 10000 w 10000"/>
              <a:gd name="connsiteY2" fmla="*/ 157 h 15435"/>
              <a:gd name="connsiteX3" fmla="*/ 7167 w 10000"/>
              <a:gd name="connsiteY3" fmla="*/ 15 h 15435"/>
              <a:gd name="connsiteX4" fmla="*/ 3727 w 10000"/>
              <a:gd name="connsiteY4" fmla="*/ 461 h 15435"/>
              <a:gd name="connsiteX5" fmla="*/ 0 w 10000"/>
              <a:gd name="connsiteY5" fmla="*/ 1053 h 15435"/>
              <a:gd name="connsiteX6" fmla="*/ 8049 w 10000"/>
              <a:gd name="connsiteY6" fmla="*/ 15435 h 15435"/>
              <a:gd name="connsiteX0" fmla="*/ 8049 w 10000"/>
              <a:gd name="connsiteY0" fmla="*/ 15435 h 15435"/>
              <a:gd name="connsiteX1" fmla="*/ 8848 w 10000"/>
              <a:gd name="connsiteY1" fmla="*/ 8974 h 15435"/>
              <a:gd name="connsiteX2" fmla="*/ 10000 w 10000"/>
              <a:gd name="connsiteY2" fmla="*/ 157 h 15435"/>
              <a:gd name="connsiteX3" fmla="*/ 7167 w 10000"/>
              <a:gd name="connsiteY3" fmla="*/ 15 h 15435"/>
              <a:gd name="connsiteX4" fmla="*/ 3727 w 10000"/>
              <a:gd name="connsiteY4" fmla="*/ 461 h 15435"/>
              <a:gd name="connsiteX5" fmla="*/ 0 w 10000"/>
              <a:gd name="connsiteY5" fmla="*/ 1053 h 15435"/>
              <a:gd name="connsiteX6" fmla="*/ 8049 w 10000"/>
              <a:gd name="connsiteY6" fmla="*/ 15435 h 15435"/>
              <a:gd name="connsiteX0" fmla="*/ 8049 w 10000"/>
              <a:gd name="connsiteY0" fmla="*/ 15451 h 15451"/>
              <a:gd name="connsiteX1" fmla="*/ 8848 w 10000"/>
              <a:gd name="connsiteY1" fmla="*/ 8990 h 15451"/>
              <a:gd name="connsiteX2" fmla="*/ 10000 w 10000"/>
              <a:gd name="connsiteY2" fmla="*/ 173 h 15451"/>
              <a:gd name="connsiteX3" fmla="*/ 7167 w 10000"/>
              <a:gd name="connsiteY3" fmla="*/ 31 h 15451"/>
              <a:gd name="connsiteX4" fmla="*/ 2864 w 10000"/>
              <a:gd name="connsiteY4" fmla="*/ 725 h 15451"/>
              <a:gd name="connsiteX5" fmla="*/ 0 w 10000"/>
              <a:gd name="connsiteY5" fmla="*/ 1069 h 15451"/>
              <a:gd name="connsiteX6" fmla="*/ 8049 w 10000"/>
              <a:gd name="connsiteY6" fmla="*/ 15451 h 15451"/>
              <a:gd name="connsiteX0" fmla="*/ 8049 w 10000"/>
              <a:gd name="connsiteY0" fmla="*/ 15310 h 15310"/>
              <a:gd name="connsiteX1" fmla="*/ 8848 w 10000"/>
              <a:gd name="connsiteY1" fmla="*/ 8849 h 15310"/>
              <a:gd name="connsiteX2" fmla="*/ 10000 w 10000"/>
              <a:gd name="connsiteY2" fmla="*/ 32 h 15310"/>
              <a:gd name="connsiteX3" fmla="*/ 4848 w 10000"/>
              <a:gd name="connsiteY3" fmla="*/ 221 h 15310"/>
              <a:gd name="connsiteX4" fmla="*/ 2864 w 10000"/>
              <a:gd name="connsiteY4" fmla="*/ 584 h 15310"/>
              <a:gd name="connsiteX5" fmla="*/ 0 w 10000"/>
              <a:gd name="connsiteY5" fmla="*/ 928 h 15310"/>
              <a:gd name="connsiteX6" fmla="*/ 8049 w 10000"/>
              <a:gd name="connsiteY6" fmla="*/ 15310 h 15310"/>
              <a:gd name="connsiteX0" fmla="*/ 8049 w 8858"/>
              <a:gd name="connsiteY0" fmla="*/ 15236 h 15236"/>
              <a:gd name="connsiteX1" fmla="*/ 8848 w 8858"/>
              <a:gd name="connsiteY1" fmla="*/ 8775 h 15236"/>
              <a:gd name="connsiteX2" fmla="*/ 7358 w 8858"/>
              <a:gd name="connsiteY2" fmla="*/ 41 h 15236"/>
              <a:gd name="connsiteX3" fmla="*/ 4848 w 8858"/>
              <a:gd name="connsiteY3" fmla="*/ 147 h 15236"/>
              <a:gd name="connsiteX4" fmla="*/ 2864 w 8858"/>
              <a:gd name="connsiteY4" fmla="*/ 510 h 15236"/>
              <a:gd name="connsiteX5" fmla="*/ 0 w 8858"/>
              <a:gd name="connsiteY5" fmla="*/ 854 h 15236"/>
              <a:gd name="connsiteX6" fmla="*/ 8049 w 8858"/>
              <a:gd name="connsiteY6" fmla="*/ 15236 h 15236"/>
              <a:gd name="connsiteX0" fmla="*/ 9087 w 9087"/>
              <a:gd name="connsiteY0" fmla="*/ 10000 h 10000"/>
              <a:gd name="connsiteX1" fmla="*/ 8345 w 9087"/>
              <a:gd name="connsiteY1" fmla="*/ 5488 h 10000"/>
              <a:gd name="connsiteX2" fmla="*/ 8307 w 9087"/>
              <a:gd name="connsiteY2" fmla="*/ 27 h 10000"/>
              <a:gd name="connsiteX3" fmla="*/ 5473 w 9087"/>
              <a:gd name="connsiteY3" fmla="*/ 96 h 10000"/>
              <a:gd name="connsiteX4" fmla="*/ 3233 w 9087"/>
              <a:gd name="connsiteY4" fmla="*/ 335 h 10000"/>
              <a:gd name="connsiteX5" fmla="*/ 0 w 9087"/>
              <a:gd name="connsiteY5" fmla="*/ 561 h 10000"/>
              <a:gd name="connsiteX6" fmla="*/ 9087 w 9087"/>
              <a:gd name="connsiteY6" fmla="*/ 10000 h 10000"/>
              <a:gd name="connsiteX0" fmla="*/ 10000 w 10000"/>
              <a:gd name="connsiteY0" fmla="*/ 10000 h 10000"/>
              <a:gd name="connsiteX1" fmla="*/ 9183 w 10000"/>
              <a:gd name="connsiteY1" fmla="*/ 5488 h 10000"/>
              <a:gd name="connsiteX2" fmla="*/ 9142 w 10000"/>
              <a:gd name="connsiteY2" fmla="*/ 27 h 10000"/>
              <a:gd name="connsiteX3" fmla="*/ 6023 w 10000"/>
              <a:gd name="connsiteY3" fmla="*/ 96 h 10000"/>
              <a:gd name="connsiteX4" fmla="*/ 2687 w 10000"/>
              <a:gd name="connsiteY4" fmla="*/ 335 h 10000"/>
              <a:gd name="connsiteX5" fmla="*/ 0 w 10000"/>
              <a:gd name="connsiteY5" fmla="*/ 561 h 10000"/>
              <a:gd name="connsiteX6" fmla="*/ 10000 w 10000"/>
              <a:gd name="connsiteY6" fmla="*/ 10000 h 10000"/>
              <a:gd name="connsiteX0" fmla="*/ 10000 w 10000"/>
              <a:gd name="connsiteY0" fmla="*/ 10000 h 10000"/>
              <a:gd name="connsiteX1" fmla="*/ 9183 w 10000"/>
              <a:gd name="connsiteY1" fmla="*/ 5488 h 10000"/>
              <a:gd name="connsiteX2" fmla="*/ 9142 w 10000"/>
              <a:gd name="connsiteY2" fmla="*/ 27 h 10000"/>
              <a:gd name="connsiteX3" fmla="*/ 4750 w 10000"/>
              <a:gd name="connsiteY3" fmla="*/ 96 h 10000"/>
              <a:gd name="connsiteX4" fmla="*/ 2687 w 10000"/>
              <a:gd name="connsiteY4" fmla="*/ 335 h 10000"/>
              <a:gd name="connsiteX5" fmla="*/ 0 w 10000"/>
              <a:gd name="connsiteY5" fmla="*/ 561 h 10000"/>
              <a:gd name="connsiteX6" fmla="*/ 10000 w 10000"/>
              <a:gd name="connsiteY6" fmla="*/ 10000 h 10000"/>
              <a:gd name="connsiteX0" fmla="*/ 10000 w 10000"/>
              <a:gd name="connsiteY0" fmla="*/ 10000 h 10000"/>
              <a:gd name="connsiteX1" fmla="*/ 9183 w 10000"/>
              <a:gd name="connsiteY1" fmla="*/ 5488 h 10000"/>
              <a:gd name="connsiteX2" fmla="*/ 7601 w 10000"/>
              <a:gd name="connsiteY2" fmla="*/ 27 h 10000"/>
              <a:gd name="connsiteX3" fmla="*/ 4750 w 10000"/>
              <a:gd name="connsiteY3" fmla="*/ 96 h 10000"/>
              <a:gd name="connsiteX4" fmla="*/ 2687 w 10000"/>
              <a:gd name="connsiteY4" fmla="*/ 335 h 10000"/>
              <a:gd name="connsiteX5" fmla="*/ 0 w 10000"/>
              <a:gd name="connsiteY5" fmla="*/ 561 h 10000"/>
              <a:gd name="connsiteX6" fmla="*/ 10000 w 10000"/>
              <a:gd name="connsiteY6" fmla="*/ 10000 h 10000"/>
              <a:gd name="connsiteX0" fmla="*/ 10000 w 10000"/>
              <a:gd name="connsiteY0" fmla="*/ 10000 h 10000"/>
              <a:gd name="connsiteX1" fmla="*/ 9183 w 10000"/>
              <a:gd name="connsiteY1" fmla="*/ 5108 h 10000"/>
              <a:gd name="connsiteX2" fmla="*/ 7601 w 10000"/>
              <a:gd name="connsiteY2" fmla="*/ 27 h 10000"/>
              <a:gd name="connsiteX3" fmla="*/ 4750 w 10000"/>
              <a:gd name="connsiteY3" fmla="*/ 96 h 10000"/>
              <a:gd name="connsiteX4" fmla="*/ 2687 w 10000"/>
              <a:gd name="connsiteY4" fmla="*/ 335 h 10000"/>
              <a:gd name="connsiteX5" fmla="*/ 0 w 10000"/>
              <a:gd name="connsiteY5" fmla="*/ 561 h 10000"/>
              <a:gd name="connsiteX6" fmla="*/ 10000 w 10000"/>
              <a:gd name="connsiteY6" fmla="*/ 10000 h 10000"/>
              <a:gd name="connsiteX0" fmla="*/ 10000 w 10000"/>
              <a:gd name="connsiteY0" fmla="*/ 10000 h 10000"/>
              <a:gd name="connsiteX1" fmla="*/ 9183 w 10000"/>
              <a:gd name="connsiteY1" fmla="*/ 5108 h 10000"/>
              <a:gd name="connsiteX2" fmla="*/ 7601 w 10000"/>
              <a:gd name="connsiteY2" fmla="*/ 27 h 10000"/>
              <a:gd name="connsiteX3" fmla="*/ 4750 w 10000"/>
              <a:gd name="connsiteY3" fmla="*/ 96 h 10000"/>
              <a:gd name="connsiteX4" fmla="*/ 2687 w 10000"/>
              <a:gd name="connsiteY4" fmla="*/ 335 h 10000"/>
              <a:gd name="connsiteX5" fmla="*/ 0 w 10000"/>
              <a:gd name="connsiteY5" fmla="*/ 561 h 10000"/>
              <a:gd name="connsiteX6" fmla="*/ 10000 w 10000"/>
              <a:gd name="connsiteY6" fmla="*/ 10000 h 10000"/>
              <a:gd name="connsiteX0" fmla="*/ 10000 w 10000"/>
              <a:gd name="connsiteY0" fmla="*/ 10000 h 10000"/>
              <a:gd name="connsiteX1" fmla="*/ 8848 w 10000"/>
              <a:gd name="connsiteY1" fmla="*/ 5108 h 10000"/>
              <a:gd name="connsiteX2" fmla="*/ 7601 w 10000"/>
              <a:gd name="connsiteY2" fmla="*/ 27 h 10000"/>
              <a:gd name="connsiteX3" fmla="*/ 4750 w 10000"/>
              <a:gd name="connsiteY3" fmla="*/ 96 h 10000"/>
              <a:gd name="connsiteX4" fmla="*/ 2687 w 10000"/>
              <a:gd name="connsiteY4" fmla="*/ 335 h 10000"/>
              <a:gd name="connsiteX5" fmla="*/ 0 w 10000"/>
              <a:gd name="connsiteY5" fmla="*/ 561 h 10000"/>
              <a:gd name="connsiteX6" fmla="*/ 10000 w 10000"/>
              <a:gd name="connsiteY6" fmla="*/ 10000 h 10000"/>
              <a:gd name="connsiteX0" fmla="*/ 10000 w 10000"/>
              <a:gd name="connsiteY0" fmla="*/ 9973 h 9973"/>
              <a:gd name="connsiteX1" fmla="*/ 8848 w 10000"/>
              <a:gd name="connsiteY1" fmla="*/ 5081 h 9973"/>
              <a:gd name="connsiteX2" fmla="*/ 7601 w 10000"/>
              <a:gd name="connsiteY2" fmla="*/ 0 h 9973"/>
              <a:gd name="connsiteX3" fmla="*/ 4080 w 10000"/>
              <a:gd name="connsiteY3" fmla="*/ 123 h 9973"/>
              <a:gd name="connsiteX4" fmla="*/ 2687 w 10000"/>
              <a:gd name="connsiteY4" fmla="*/ 308 h 9973"/>
              <a:gd name="connsiteX5" fmla="*/ 0 w 10000"/>
              <a:gd name="connsiteY5" fmla="*/ 534 h 9973"/>
              <a:gd name="connsiteX6" fmla="*/ 10000 w 10000"/>
              <a:gd name="connsiteY6" fmla="*/ 9973 h 9973"/>
              <a:gd name="connsiteX0" fmla="*/ 10000 w 10000"/>
              <a:gd name="connsiteY0" fmla="*/ 10000 h 10000"/>
              <a:gd name="connsiteX1" fmla="*/ 8848 w 10000"/>
              <a:gd name="connsiteY1" fmla="*/ 5095 h 10000"/>
              <a:gd name="connsiteX2" fmla="*/ 7601 w 10000"/>
              <a:gd name="connsiteY2" fmla="*/ 0 h 10000"/>
              <a:gd name="connsiteX3" fmla="*/ 4080 w 10000"/>
              <a:gd name="connsiteY3" fmla="*/ 123 h 10000"/>
              <a:gd name="connsiteX4" fmla="*/ 2687 w 10000"/>
              <a:gd name="connsiteY4" fmla="*/ 309 h 10000"/>
              <a:gd name="connsiteX5" fmla="*/ 0 w 10000"/>
              <a:gd name="connsiteY5" fmla="*/ 535 h 10000"/>
              <a:gd name="connsiteX6" fmla="*/ 10000 w 10000"/>
              <a:gd name="connsiteY6" fmla="*/ 10000 h 10000"/>
              <a:gd name="connsiteX0" fmla="*/ 10000 w 10000"/>
              <a:gd name="connsiteY0" fmla="*/ 10000 h 10000"/>
              <a:gd name="connsiteX1" fmla="*/ 8848 w 10000"/>
              <a:gd name="connsiteY1" fmla="*/ 5095 h 10000"/>
              <a:gd name="connsiteX2" fmla="*/ 7601 w 10000"/>
              <a:gd name="connsiteY2" fmla="*/ 0 h 10000"/>
              <a:gd name="connsiteX3" fmla="*/ 4080 w 10000"/>
              <a:gd name="connsiteY3" fmla="*/ 123 h 10000"/>
              <a:gd name="connsiteX4" fmla="*/ 2687 w 10000"/>
              <a:gd name="connsiteY4" fmla="*/ 200 h 10000"/>
              <a:gd name="connsiteX5" fmla="*/ 0 w 10000"/>
              <a:gd name="connsiteY5" fmla="*/ 535 h 10000"/>
              <a:gd name="connsiteX6" fmla="*/ 10000 w 10000"/>
              <a:gd name="connsiteY6" fmla="*/ 10000 h 10000"/>
              <a:gd name="connsiteX0" fmla="*/ 10000 w 10000"/>
              <a:gd name="connsiteY0" fmla="*/ 10000 h 10000"/>
              <a:gd name="connsiteX1" fmla="*/ 8848 w 10000"/>
              <a:gd name="connsiteY1" fmla="*/ 5095 h 10000"/>
              <a:gd name="connsiteX2" fmla="*/ 7601 w 10000"/>
              <a:gd name="connsiteY2" fmla="*/ 0 h 10000"/>
              <a:gd name="connsiteX3" fmla="*/ 4080 w 10000"/>
              <a:gd name="connsiteY3" fmla="*/ 123 h 10000"/>
              <a:gd name="connsiteX4" fmla="*/ 2687 w 10000"/>
              <a:gd name="connsiteY4" fmla="*/ 200 h 10000"/>
              <a:gd name="connsiteX5" fmla="*/ 0 w 10000"/>
              <a:gd name="connsiteY5" fmla="*/ 535 h 10000"/>
              <a:gd name="connsiteX6" fmla="*/ 10000 w 10000"/>
              <a:gd name="connsiteY6" fmla="*/ 10000 h 10000"/>
              <a:gd name="connsiteX0" fmla="*/ 10000 w 10000"/>
              <a:gd name="connsiteY0" fmla="*/ 10000 h 10000"/>
              <a:gd name="connsiteX1" fmla="*/ 8848 w 10000"/>
              <a:gd name="connsiteY1" fmla="*/ 5095 h 10000"/>
              <a:gd name="connsiteX2" fmla="*/ 7601 w 10000"/>
              <a:gd name="connsiteY2" fmla="*/ 0 h 10000"/>
              <a:gd name="connsiteX3" fmla="*/ 4080 w 10000"/>
              <a:gd name="connsiteY3" fmla="*/ 123 h 10000"/>
              <a:gd name="connsiteX4" fmla="*/ 2687 w 10000"/>
              <a:gd name="connsiteY4" fmla="*/ 200 h 10000"/>
              <a:gd name="connsiteX5" fmla="*/ 0 w 10000"/>
              <a:gd name="connsiteY5" fmla="*/ 535 h 10000"/>
              <a:gd name="connsiteX6" fmla="*/ 10000 w 10000"/>
              <a:gd name="connsiteY6" fmla="*/ 10000 h 10000"/>
              <a:gd name="connsiteX0" fmla="*/ 10000 w 10000"/>
              <a:gd name="connsiteY0" fmla="*/ 10000 h 10000"/>
              <a:gd name="connsiteX1" fmla="*/ 8848 w 10000"/>
              <a:gd name="connsiteY1" fmla="*/ 5095 h 10000"/>
              <a:gd name="connsiteX2" fmla="*/ 7601 w 10000"/>
              <a:gd name="connsiteY2" fmla="*/ 0 h 10000"/>
              <a:gd name="connsiteX3" fmla="*/ 4415 w 10000"/>
              <a:gd name="connsiteY3" fmla="*/ 1917 h 10000"/>
              <a:gd name="connsiteX4" fmla="*/ 2687 w 10000"/>
              <a:gd name="connsiteY4" fmla="*/ 200 h 10000"/>
              <a:gd name="connsiteX5" fmla="*/ 0 w 10000"/>
              <a:gd name="connsiteY5" fmla="*/ 535 h 10000"/>
              <a:gd name="connsiteX6" fmla="*/ 10000 w 10000"/>
              <a:gd name="connsiteY6" fmla="*/ 10000 h 10000"/>
              <a:gd name="connsiteX0" fmla="*/ 10000 w 10000"/>
              <a:gd name="connsiteY0" fmla="*/ 10000 h 10000"/>
              <a:gd name="connsiteX1" fmla="*/ 8848 w 10000"/>
              <a:gd name="connsiteY1" fmla="*/ 5095 h 10000"/>
              <a:gd name="connsiteX2" fmla="*/ 7601 w 10000"/>
              <a:gd name="connsiteY2" fmla="*/ 0 h 10000"/>
              <a:gd name="connsiteX3" fmla="*/ 5621 w 10000"/>
              <a:gd name="connsiteY3" fmla="*/ 14 h 10000"/>
              <a:gd name="connsiteX4" fmla="*/ 2687 w 10000"/>
              <a:gd name="connsiteY4" fmla="*/ 200 h 10000"/>
              <a:gd name="connsiteX5" fmla="*/ 0 w 10000"/>
              <a:gd name="connsiteY5" fmla="*/ 535 h 10000"/>
              <a:gd name="connsiteX6" fmla="*/ 10000 w 10000"/>
              <a:gd name="connsiteY6" fmla="*/ 10000 h 10000"/>
              <a:gd name="connsiteX0" fmla="*/ 9560 w 9560"/>
              <a:gd name="connsiteY0" fmla="*/ 9578 h 9578"/>
              <a:gd name="connsiteX1" fmla="*/ 8848 w 9560"/>
              <a:gd name="connsiteY1" fmla="*/ 5095 h 9578"/>
              <a:gd name="connsiteX2" fmla="*/ 7601 w 9560"/>
              <a:gd name="connsiteY2" fmla="*/ 0 h 9578"/>
              <a:gd name="connsiteX3" fmla="*/ 5621 w 9560"/>
              <a:gd name="connsiteY3" fmla="*/ 14 h 9578"/>
              <a:gd name="connsiteX4" fmla="*/ 2687 w 9560"/>
              <a:gd name="connsiteY4" fmla="*/ 200 h 9578"/>
              <a:gd name="connsiteX5" fmla="*/ 0 w 9560"/>
              <a:gd name="connsiteY5" fmla="*/ 535 h 9578"/>
              <a:gd name="connsiteX6" fmla="*/ 9560 w 9560"/>
              <a:gd name="connsiteY6" fmla="*/ 9578 h 9578"/>
              <a:gd name="connsiteX0" fmla="*/ 9707 w 9707"/>
              <a:gd name="connsiteY0" fmla="*/ 10068 h 10068"/>
              <a:gd name="connsiteX1" fmla="*/ 9255 w 9707"/>
              <a:gd name="connsiteY1" fmla="*/ 5319 h 10068"/>
              <a:gd name="connsiteX2" fmla="*/ 7951 w 9707"/>
              <a:gd name="connsiteY2" fmla="*/ 0 h 10068"/>
              <a:gd name="connsiteX3" fmla="*/ 5880 w 9707"/>
              <a:gd name="connsiteY3" fmla="*/ 15 h 10068"/>
              <a:gd name="connsiteX4" fmla="*/ 2811 w 9707"/>
              <a:gd name="connsiteY4" fmla="*/ 209 h 10068"/>
              <a:gd name="connsiteX5" fmla="*/ 0 w 9707"/>
              <a:gd name="connsiteY5" fmla="*/ 559 h 10068"/>
              <a:gd name="connsiteX6" fmla="*/ 9707 w 9707"/>
              <a:gd name="connsiteY6" fmla="*/ 10068 h 10068"/>
              <a:gd name="connsiteX0" fmla="*/ 10000 w 10000"/>
              <a:gd name="connsiteY0" fmla="*/ 9991 h 9991"/>
              <a:gd name="connsiteX1" fmla="*/ 9534 w 10000"/>
              <a:gd name="connsiteY1" fmla="*/ 5274 h 9991"/>
              <a:gd name="connsiteX2" fmla="*/ 8708 w 10000"/>
              <a:gd name="connsiteY2" fmla="*/ 58 h 9991"/>
              <a:gd name="connsiteX3" fmla="*/ 6057 w 10000"/>
              <a:gd name="connsiteY3" fmla="*/ 6 h 9991"/>
              <a:gd name="connsiteX4" fmla="*/ 2896 w 10000"/>
              <a:gd name="connsiteY4" fmla="*/ 199 h 9991"/>
              <a:gd name="connsiteX5" fmla="*/ 0 w 10000"/>
              <a:gd name="connsiteY5" fmla="*/ 546 h 9991"/>
              <a:gd name="connsiteX6" fmla="*/ 10000 w 10000"/>
              <a:gd name="connsiteY6" fmla="*/ 9991 h 9991"/>
              <a:gd name="connsiteX0" fmla="*/ 10000 w 10000"/>
              <a:gd name="connsiteY0" fmla="*/ 10000 h 10000"/>
              <a:gd name="connsiteX1" fmla="*/ 9534 w 10000"/>
              <a:gd name="connsiteY1" fmla="*/ 5279 h 10000"/>
              <a:gd name="connsiteX2" fmla="*/ 9225 w 10000"/>
              <a:gd name="connsiteY2" fmla="*/ 58 h 10000"/>
              <a:gd name="connsiteX3" fmla="*/ 6057 w 10000"/>
              <a:gd name="connsiteY3" fmla="*/ 6 h 10000"/>
              <a:gd name="connsiteX4" fmla="*/ 2896 w 10000"/>
              <a:gd name="connsiteY4" fmla="*/ 199 h 10000"/>
              <a:gd name="connsiteX5" fmla="*/ 0 w 10000"/>
              <a:gd name="connsiteY5" fmla="*/ 546 h 10000"/>
              <a:gd name="connsiteX6" fmla="*/ 10000 w 10000"/>
              <a:gd name="connsiteY6" fmla="*/ 10000 h 10000"/>
              <a:gd name="connsiteX0" fmla="*/ 10000 w 10000"/>
              <a:gd name="connsiteY0" fmla="*/ 10000 h 10000"/>
              <a:gd name="connsiteX1" fmla="*/ 9534 w 10000"/>
              <a:gd name="connsiteY1" fmla="*/ 5279 h 10000"/>
              <a:gd name="connsiteX2" fmla="*/ 9225 w 10000"/>
              <a:gd name="connsiteY2" fmla="*/ 58 h 10000"/>
              <a:gd name="connsiteX3" fmla="*/ 6057 w 10000"/>
              <a:gd name="connsiteY3" fmla="*/ 6 h 10000"/>
              <a:gd name="connsiteX4" fmla="*/ 2896 w 10000"/>
              <a:gd name="connsiteY4" fmla="*/ 199 h 10000"/>
              <a:gd name="connsiteX5" fmla="*/ 0 w 10000"/>
              <a:gd name="connsiteY5" fmla="*/ 546 h 10000"/>
              <a:gd name="connsiteX6" fmla="*/ 10000 w 10000"/>
              <a:gd name="connsiteY6" fmla="*/ 10000 h 10000"/>
              <a:gd name="connsiteX0" fmla="*/ 10000 w 10000"/>
              <a:gd name="connsiteY0" fmla="*/ 10000 h 10000"/>
              <a:gd name="connsiteX1" fmla="*/ 9534 w 10000"/>
              <a:gd name="connsiteY1" fmla="*/ 5279 h 10000"/>
              <a:gd name="connsiteX2" fmla="*/ 9225 w 10000"/>
              <a:gd name="connsiteY2" fmla="*/ 58 h 10000"/>
              <a:gd name="connsiteX3" fmla="*/ 6057 w 10000"/>
              <a:gd name="connsiteY3" fmla="*/ 6 h 10000"/>
              <a:gd name="connsiteX4" fmla="*/ 2896 w 10000"/>
              <a:gd name="connsiteY4" fmla="*/ 199 h 10000"/>
              <a:gd name="connsiteX5" fmla="*/ 0 w 10000"/>
              <a:gd name="connsiteY5" fmla="*/ 546 h 10000"/>
              <a:gd name="connsiteX6" fmla="*/ 10000 w 10000"/>
              <a:gd name="connsiteY6" fmla="*/ 10000 h 10000"/>
              <a:gd name="connsiteX0" fmla="*/ 10000 w 10000"/>
              <a:gd name="connsiteY0" fmla="*/ 10000 h 10000"/>
              <a:gd name="connsiteX1" fmla="*/ 9534 w 10000"/>
              <a:gd name="connsiteY1" fmla="*/ 5279 h 10000"/>
              <a:gd name="connsiteX2" fmla="*/ 9225 w 10000"/>
              <a:gd name="connsiteY2" fmla="*/ 58 h 10000"/>
              <a:gd name="connsiteX3" fmla="*/ 6057 w 10000"/>
              <a:gd name="connsiteY3" fmla="*/ 6 h 10000"/>
              <a:gd name="connsiteX4" fmla="*/ 2896 w 10000"/>
              <a:gd name="connsiteY4" fmla="*/ 199 h 10000"/>
              <a:gd name="connsiteX5" fmla="*/ 0 w 10000"/>
              <a:gd name="connsiteY5" fmla="*/ 546 h 10000"/>
              <a:gd name="connsiteX6" fmla="*/ 10000 w 10000"/>
              <a:gd name="connsiteY6"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10000" y="10000"/>
                </a:moveTo>
                <a:cubicBezTo>
                  <a:pt x="10000" y="10000"/>
                  <a:pt x="9663" y="6936"/>
                  <a:pt x="9534" y="5279"/>
                </a:cubicBezTo>
                <a:cubicBezTo>
                  <a:pt x="9405" y="3622"/>
                  <a:pt x="9359" y="2292"/>
                  <a:pt x="9225" y="58"/>
                </a:cubicBezTo>
                <a:cubicBezTo>
                  <a:pt x="8341" y="41"/>
                  <a:pt x="7112" y="-17"/>
                  <a:pt x="6057" y="6"/>
                </a:cubicBezTo>
                <a:cubicBezTo>
                  <a:pt x="5002" y="29"/>
                  <a:pt x="4046" y="74"/>
                  <a:pt x="2896" y="199"/>
                </a:cubicBezTo>
                <a:cubicBezTo>
                  <a:pt x="1551" y="333"/>
                  <a:pt x="3179" y="162"/>
                  <a:pt x="0" y="546"/>
                </a:cubicBezTo>
                <a:lnTo>
                  <a:pt x="10000" y="10000"/>
                </a:lnTo>
                <a:close/>
              </a:path>
            </a:pathLst>
          </a:custGeom>
          <a:solidFill>
            <a:srgbClr val="FFBC9B"/>
          </a:solidFill>
          <a:ln>
            <a:noFill/>
          </a:ln>
          <a:extLst/>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sp>
        <p:nvSpPr>
          <p:cNvPr id="66" name="Freeform 98"/>
          <p:cNvSpPr>
            <a:spLocks/>
          </p:cNvSpPr>
          <p:nvPr/>
        </p:nvSpPr>
        <p:spPr bwMode="auto">
          <a:xfrm rot="1462607">
            <a:off x="3237129" y="2707585"/>
            <a:ext cx="1463186" cy="1491109"/>
          </a:xfrm>
          <a:custGeom>
            <a:avLst/>
            <a:gdLst>
              <a:gd name="T0" fmla="*/ 0 w 715"/>
              <a:gd name="T1" fmla="*/ 424 h 623"/>
              <a:gd name="T2" fmla="*/ 4 w 715"/>
              <a:gd name="T3" fmla="*/ 0 h 623"/>
              <a:gd name="T4" fmla="*/ 715 w 715"/>
              <a:gd name="T5" fmla="*/ 197 h 623"/>
              <a:gd name="T6" fmla="*/ 715 w 715"/>
              <a:gd name="T7" fmla="*/ 623 h 623"/>
              <a:gd name="T8" fmla="*/ 0 w 715"/>
              <a:gd name="T9" fmla="*/ 424 h 623"/>
              <a:gd name="connsiteX0" fmla="*/ 0 w 10199"/>
              <a:gd name="connsiteY0" fmla="*/ 5702 h 8896"/>
              <a:gd name="connsiteX1" fmla="*/ 2222 w 10199"/>
              <a:gd name="connsiteY1" fmla="*/ 0 h 8896"/>
              <a:gd name="connsiteX2" fmla="*/ 10000 w 10199"/>
              <a:gd name="connsiteY2" fmla="*/ 2058 h 8896"/>
              <a:gd name="connsiteX3" fmla="*/ 10000 w 10199"/>
              <a:gd name="connsiteY3" fmla="*/ 8896 h 8896"/>
              <a:gd name="connsiteX4" fmla="*/ 0 w 10199"/>
              <a:gd name="connsiteY4" fmla="*/ 5702 h 8896"/>
              <a:gd name="connsiteX0" fmla="*/ 0 w 10060"/>
              <a:gd name="connsiteY0" fmla="*/ 6684 h 10274"/>
              <a:gd name="connsiteX1" fmla="*/ 2433 w 10060"/>
              <a:gd name="connsiteY1" fmla="*/ 0 h 10274"/>
              <a:gd name="connsiteX2" fmla="*/ 9805 w 10060"/>
              <a:gd name="connsiteY2" fmla="*/ 2587 h 10274"/>
              <a:gd name="connsiteX3" fmla="*/ 9805 w 10060"/>
              <a:gd name="connsiteY3" fmla="*/ 10274 h 10274"/>
              <a:gd name="connsiteX4" fmla="*/ 0 w 10060"/>
              <a:gd name="connsiteY4" fmla="*/ 6684 h 10274"/>
              <a:gd name="connsiteX0" fmla="*/ 1993 w 8025"/>
              <a:gd name="connsiteY0" fmla="*/ 7360 h 10524"/>
              <a:gd name="connsiteX1" fmla="*/ 237 w 8025"/>
              <a:gd name="connsiteY1" fmla="*/ 116 h 10524"/>
              <a:gd name="connsiteX2" fmla="*/ 7609 w 8025"/>
              <a:gd name="connsiteY2" fmla="*/ 2703 h 10524"/>
              <a:gd name="connsiteX3" fmla="*/ 7609 w 8025"/>
              <a:gd name="connsiteY3" fmla="*/ 10390 h 10524"/>
              <a:gd name="connsiteX4" fmla="*/ 1993 w 8025"/>
              <a:gd name="connsiteY4" fmla="*/ 7360 h 10524"/>
              <a:gd name="connsiteX0" fmla="*/ 2510 w 10027"/>
              <a:gd name="connsiteY0" fmla="*/ 6994 h 10000"/>
              <a:gd name="connsiteX1" fmla="*/ 322 w 10027"/>
              <a:gd name="connsiteY1" fmla="*/ 110 h 10000"/>
              <a:gd name="connsiteX2" fmla="*/ 9509 w 10027"/>
              <a:gd name="connsiteY2" fmla="*/ 2568 h 10000"/>
              <a:gd name="connsiteX3" fmla="*/ 9509 w 10027"/>
              <a:gd name="connsiteY3" fmla="*/ 9873 h 10000"/>
              <a:gd name="connsiteX4" fmla="*/ 2510 w 10027"/>
              <a:gd name="connsiteY4" fmla="*/ 6994 h 10000"/>
              <a:gd name="connsiteX0" fmla="*/ 2203 w 9720"/>
              <a:gd name="connsiteY0" fmla="*/ 7159 h 10165"/>
              <a:gd name="connsiteX1" fmla="*/ 15 w 9720"/>
              <a:gd name="connsiteY1" fmla="*/ 275 h 10165"/>
              <a:gd name="connsiteX2" fmla="*/ 9202 w 9720"/>
              <a:gd name="connsiteY2" fmla="*/ 2733 h 10165"/>
              <a:gd name="connsiteX3" fmla="*/ 9202 w 9720"/>
              <a:gd name="connsiteY3" fmla="*/ 10038 h 10165"/>
              <a:gd name="connsiteX4" fmla="*/ 2203 w 9720"/>
              <a:gd name="connsiteY4" fmla="*/ 7159 h 10165"/>
              <a:gd name="connsiteX0" fmla="*/ 2252 w 9986"/>
              <a:gd name="connsiteY0" fmla="*/ 6805 h 9762"/>
              <a:gd name="connsiteX1" fmla="*/ 1 w 9986"/>
              <a:gd name="connsiteY1" fmla="*/ 33 h 9762"/>
              <a:gd name="connsiteX2" fmla="*/ 9453 w 9986"/>
              <a:gd name="connsiteY2" fmla="*/ 2451 h 9762"/>
              <a:gd name="connsiteX3" fmla="*/ 9453 w 9986"/>
              <a:gd name="connsiteY3" fmla="*/ 9637 h 9762"/>
              <a:gd name="connsiteX4" fmla="*/ 2252 w 9986"/>
              <a:gd name="connsiteY4" fmla="*/ 6805 h 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6" h="9762">
                <a:moveTo>
                  <a:pt x="2252" y="6805"/>
                </a:moveTo>
                <a:cubicBezTo>
                  <a:pt x="1162" y="4581"/>
                  <a:pt x="78" y="1585"/>
                  <a:pt x="1" y="33"/>
                </a:cubicBezTo>
                <a:cubicBezTo>
                  <a:pt x="-17" y="-328"/>
                  <a:pt x="9453" y="2451"/>
                  <a:pt x="9453" y="2451"/>
                </a:cubicBezTo>
                <a:cubicBezTo>
                  <a:pt x="9453" y="4846"/>
                  <a:pt x="10653" y="8911"/>
                  <a:pt x="9453" y="9637"/>
                </a:cubicBezTo>
                <a:cubicBezTo>
                  <a:pt x="8252" y="10362"/>
                  <a:pt x="4653" y="7748"/>
                  <a:pt x="2252" y="6805"/>
                </a:cubicBezTo>
                <a:close/>
              </a:path>
            </a:pathLst>
          </a:custGeom>
          <a:solidFill>
            <a:srgbClr val="FFAC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sp>
        <p:nvSpPr>
          <p:cNvPr id="67" name="Freeform 99"/>
          <p:cNvSpPr>
            <a:spLocks/>
          </p:cNvSpPr>
          <p:nvPr/>
        </p:nvSpPr>
        <p:spPr bwMode="auto">
          <a:xfrm rot="1735242">
            <a:off x="3568814" y="1967922"/>
            <a:ext cx="1553740" cy="1170139"/>
          </a:xfrm>
          <a:custGeom>
            <a:avLst/>
            <a:gdLst>
              <a:gd name="T0" fmla="*/ 0 w 715"/>
              <a:gd name="T1" fmla="*/ 140 h 339"/>
              <a:gd name="T2" fmla="*/ 424 w 715"/>
              <a:gd name="T3" fmla="*/ 0 h 339"/>
              <a:gd name="T4" fmla="*/ 715 w 715"/>
              <a:gd name="T5" fmla="*/ 339 h 339"/>
              <a:gd name="T6" fmla="*/ 0 w 715"/>
              <a:gd name="T7" fmla="*/ 140 h 339"/>
              <a:gd name="connsiteX0" fmla="*/ 0 w 10016"/>
              <a:gd name="connsiteY0" fmla="*/ 4130 h 10000"/>
              <a:gd name="connsiteX1" fmla="*/ 5930 w 10016"/>
              <a:gd name="connsiteY1" fmla="*/ 0 h 10000"/>
              <a:gd name="connsiteX2" fmla="*/ 10016 w 10016"/>
              <a:gd name="connsiteY2" fmla="*/ 10000 h 10000"/>
              <a:gd name="connsiteX3" fmla="*/ 0 w 10016"/>
              <a:gd name="connsiteY3" fmla="*/ 4130 h 10000"/>
              <a:gd name="connsiteX0" fmla="*/ 0 w 10016"/>
              <a:gd name="connsiteY0" fmla="*/ 4621 h 10491"/>
              <a:gd name="connsiteX1" fmla="*/ 6706 w 10016"/>
              <a:gd name="connsiteY1" fmla="*/ 0 h 10491"/>
              <a:gd name="connsiteX2" fmla="*/ 10016 w 10016"/>
              <a:gd name="connsiteY2" fmla="*/ 10491 h 10491"/>
              <a:gd name="connsiteX3" fmla="*/ 0 w 10016"/>
              <a:gd name="connsiteY3" fmla="*/ 4621 h 10491"/>
              <a:gd name="connsiteX0" fmla="*/ 0 w 10016"/>
              <a:gd name="connsiteY0" fmla="*/ 4621 h 10491"/>
              <a:gd name="connsiteX1" fmla="*/ 6706 w 10016"/>
              <a:gd name="connsiteY1" fmla="*/ 0 h 10491"/>
              <a:gd name="connsiteX2" fmla="*/ 10016 w 10016"/>
              <a:gd name="connsiteY2" fmla="*/ 10491 h 10491"/>
              <a:gd name="connsiteX3" fmla="*/ 0 w 10016"/>
              <a:gd name="connsiteY3" fmla="*/ 4621 h 10491"/>
              <a:gd name="connsiteX0" fmla="*/ 0 w 10016"/>
              <a:gd name="connsiteY0" fmla="*/ 4785 h 10655"/>
              <a:gd name="connsiteX1" fmla="*/ 7947 w 10016"/>
              <a:gd name="connsiteY1" fmla="*/ 0 h 10655"/>
              <a:gd name="connsiteX2" fmla="*/ 10016 w 10016"/>
              <a:gd name="connsiteY2" fmla="*/ 10655 h 10655"/>
              <a:gd name="connsiteX3" fmla="*/ 0 w 10016"/>
              <a:gd name="connsiteY3" fmla="*/ 4785 h 10655"/>
              <a:gd name="connsiteX0" fmla="*/ 0 w 10016"/>
              <a:gd name="connsiteY0" fmla="*/ 4785 h 10655"/>
              <a:gd name="connsiteX1" fmla="*/ 7947 w 10016"/>
              <a:gd name="connsiteY1" fmla="*/ 0 h 10655"/>
              <a:gd name="connsiteX2" fmla="*/ 10016 w 10016"/>
              <a:gd name="connsiteY2" fmla="*/ 10655 h 10655"/>
              <a:gd name="connsiteX3" fmla="*/ 0 w 10016"/>
              <a:gd name="connsiteY3" fmla="*/ 4785 h 10655"/>
              <a:gd name="connsiteX0" fmla="*/ 0 w 10221"/>
              <a:gd name="connsiteY0" fmla="*/ 5276 h 11146"/>
              <a:gd name="connsiteX1" fmla="*/ 9654 w 10221"/>
              <a:gd name="connsiteY1" fmla="*/ 0 h 11146"/>
              <a:gd name="connsiteX2" fmla="*/ 10016 w 10221"/>
              <a:gd name="connsiteY2" fmla="*/ 11146 h 11146"/>
              <a:gd name="connsiteX3" fmla="*/ 0 w 10221"/>
              <a:gd name="connsiteY3" fmla="*/ 5276 h 11146"/>
              <a:gd name="connsiteX0" fmla="*/ 0 w 10046"/>
              <a:gd name="connsiteY0" fmla="*/ 5276 h 11146"/>
              <a:gd name="connsiteX1" fmla="*/ 9654 w 10046"/>
              <a:gd name="connsiteY1" fmla="*/ 0 h 11146"/>
              <a:gd name="connsiteX2" fmla="*/ 10016 w 10046"/>
              <a:gd name="connsiteY2" fmla="*/ 11146 h 11146"/>
              <a:gd name="connsiteX3" fmla="*/ 0 w 10046"/>
              <a:gd name="connsiteY3" fmla="*/ 5276 h 11146"/>
              <a:gd name="connsiteX0" fmla="*/ 0 w 10016"/>
              <a:gd name="connsiteY0" fmla="*/ 5276 h 11146"/>
              <a:gd name="connsiteX1" fmla="*/ 9654 w 10016"/>
              <a:gd name="connsiteY1" fmla="*/ 0 h 11146"/>
              <a:gd name="connsiteX2" fmla="*/ 10016 w 10016"/>
              <a:gd name="connsiteY2" fmla="*/ 11146 h 11146"/>
              <a:gd name="connsiteX3" fmla="*/ 0 w 10016"/>
              <a:gd name="connsiteY3" fmla="*/ 5276 h 11146"/>
              <a:gd name="connsiteX0" fmla="*/ 0 w 7453"/>
              <a:gd name="connsiteY0" fmla="*/ 7907 h 11146"/>
              <a:gd name="connsiteX1" fmla="*/ 7091 w 7453"/>
              <a:gd name="connsiteY1" fmla="*/ 0 h 11146"/>
              <a:gd name="connsiteX2" fmla="*/ 7453 w 7453"/>
              <a:gd name="connsiteY2" fmla="*/ 11146 h 11146"/>
              <a:gd name="connsiteX3" fmla="*/ 0 w 7453"/>
              <a:gd name="connsiteY3" fmla="*/ 7907 h 11146"/>
              <a:gd name="connsiteX0" fmla="*/ 0 w 10000"/>
              <a:gd name="connsiteY0" fmla="*/ 7046 h 9952"/>
              <a:gd name="connsiteX1" fmla="*/ 9632 w 10000"/>
              <a:gd name="connsiteY1" fmla="*/ 0 h 9952"/>
              <a:gd name="connsiteX2" fmla="*/ 10000 w 10000"/>
              <a:gd name="connsiteY2" fmla="*/ 9952 h 9952"/>
              <a:gd name="connsiteX3" fmla="*/ 0 w 10000"/>
              <a:gd name="connsiteY3" fmla="*/ 7046 h 9952"/>
              <a:gd name="connsiteX0" fmla="*/ 0 w 11058"/>
              <a:gd name="connsiteY0" fmla="*/ 7877 h 10797"/>
              <a:gd name="connsiteX1" fmla="*/ 11009 w 11058"/>
              <a:gd name="connsiteY1" fmla="*/ 0 h 10797"/>
              <a:gd name="connsiteX2" fmla="*/ 10000 w 11058"/>
              <a:gd name="connsiteY2" fmla="*/ 10797 h 10797"/>
              <a:gd name="connsiteX3" fmla="*/ 0 w 11058"/>
              <a:gd name="connsiteY3" fmla="*/ 7877 h 10797"/>
              <a:gd name="connsiteX0" fmla="*/ 0 w 11009"/>
              <a:gd name="connsiteY0" fmla="*/ 7877 h 10797"/>
              <a:gd name="connsiteX1" fmla="*/ 11009 w 11009"/>
              <a:gd name="connsiteY1" fmla="*/ 0 h 10797"/>
              <a:gd name="connsiteX2" fmla="*/ 10000 w 11009"/>
              <a:gd name="connsiteY2" fmla="*/ 10797 h 10797"/>
              <a:gd name="connsiteX3" fmla="*/ 0 w 11009"/>
              <a:gd name="connsiteY3" fmla="*/ 7877 h 10797"/>
              <a:gd name="connsiteX0" fmla="*/ 0 w 11009"/>
              <a:gd name="connsiteY0" fmla="*/ 7877 h 10797"/>
              <a:gd name="connsiteX1" fmla="*/ 11009 w 11009"/>
              <a:gd name="connsiteY1" fmla="*/ 0 h 10797"/>
              <a:gd name="connsiteX2" fmla="*/ 10000 w 11009"/>
              <a:gd name="connsiteY2" fmla="*/ 10797 h 10797"/>
              <a:gd name="connsiteX3" fmla="*/ 0 w 11009"/>
              <a:gd name="connsiteY3" fmla="*/ 7877 h 10797"/>
              <a:gd name="connsiteX0" fmla="*/ 0 w 11009"/>
              <a:gd name="connsiteY0" fmla="*/ 7877 h 10797"/>
              <a:gd name="connsiteX1" fmla="*/ 11009 w 11009"/>
              <a:gd name="connsiteY1" fmla="*/ 0 h 10797"/>
              <a:gd name="connsiteX2" fmla="*/ 10000 w 11009"/>
              <a:gd name="connsiteY2" fmla="*/ 10797 h 10797"/>
              <a:gd name="connsiteX3" fmla="*/ 0 w 11009"/>
              <a:gd name="connsiteY3" fmla="*/ 7877 h 10797"/>
              <a:gd name="connsiteX0" fmla="*/ 0 w 11057"/>
              <a:gd name="connsiteY0" fmla="*/ 8008 h 10928"/>
              <a:gd name="connsiteX1" fmla="*/ 11057 w 11057"/>
              <a:gd name="connsiteY1" fmla="*/ 0 h 10928"/>
              <a:gd name="connsiteX2" fmla="*/ 10000 w 11057"/>
              <a:gd name="connsiteY2" fmla="*/ 10928 h 10928"/>
              <a:gd name="connsiteX3" fmla="*/ 0 w 11057"/>
              <a:gd name="connsiteY3" fmla="*/ 8008 h 10928"/>
              <a:gd name="connsiteX0" fmla="*/ 0 w 11057"/>
              <a:gd name="connsiteY0" fmla="*/ 8008 h 10928"/>
              <a:gd name="connsiteX1" fmla="*/ 11057 w 11057"/>
              <a:gd name="connsiteY1" fmla="*/ 0 h 10928"/>
              <a:gd name="connsiteX2" fmla="*/ 10000 w 11057"/>
              <a:gd name="connsiteY2" fmla="*/ 10928 h 10928"/>
              <a:gd name="connsiteX3" fmla="*/ 0 w 11057"/>
              <a:gd name="connsiteY3" fmla="*/ 8008 h 10928"/>
              <a:gd name="connsiteX0" fmla="*/ 0 w 10804"/>
              <a:gd name="connsiteY0" fmla="*/ 8232 h 11152"/>
              <a:gd name="connsiteX1" fmla="*/ 10804 w 10804"/>
              <a:gd name="connsiteY1" fmla="*/ 0 h 11152"/>
              <a:gd name="connsiteX2" fmla="*/ 10000 w 10804"/>
              <a:gd name="connsiteY2" fmla="*/ 11152 h 11152"/>
              <a:gd name="connsiteX3" fmla="*/ 0 w 10804"/>
              <a:gd name="connsiteY3" fmla="*/ 8232 h 11152"/>
              <a:gd name="connsiteX0" fmla="*/ 0 w 10804"/>
              <a:gd name="connsiteY0" fmla="*/ 8232 h 11152"/>
              <a:gd name="connsiteX1" fmla="*/ 10804 w 10804"/>
              <a:gd name="connsiteY1" fmla="*/ 0 h 11152"/>
              <a:gd name="connsiteX2" fmla="*/ 10000 w 10804"/>
              <a:gd name="connsiteY2" fmla="*/ 11152 h 11152"/>
              <a:gd name="connsiteX3" fmla="*/ 0 w 10804"/>
              <a:gd name="connsiteY3" fmla="*/ 8232 h 11152"/>
              <a:gd name="connsiteX0" fmla="*/ 0 w 10804"/>
              <a:gd name="connsiteY0" fmla="*/ 8232 h 11152"/>
              <a:gd name="connsiteX1" fmla="*/ 10804 w 10804"/>
              <a:gd name="connsiteY1" fmla="*/ 0 h 11152"/>
              <a:gd name="connsiteX2" fmla="*/ 10000 w 10804"/>
              <a:gd name="connsiteY2" fmla="*/ 11152 h 11152"/>
              <a:gd name="connsiteX3" fmla="*/ 0 w 10804"/>
              <a:gd name="connsiteY3" fmla="*/ 8232 h 11152"/>
              <a:gd name="connsiteX0" fmla="*/ 0 w 10619"/>
              <a:gd name="connsiteY0" fmla="*/ 8705 h 11625"/>
              <a:gd name="connsiteX1" fmla="*/ 10619 w 10619"/>
              <a:gd name="connsiteY1" fmla="*/ 0 h 11625"/>
              <a:gd name="connsiteX2" fmla="*/ 10000 w 10619"/>
              <a:gd name="connsiteY2" fmla="*/ 11625 h 11625"/>
              <a:gd name="connsiteX3" fmla="*/ 0 w 10619"/>
              <a:gd name="connsiteY3" fmla="*/ 8705 h 11625"/>
              <a:gd name="connsiteX0" fmla="*/ 0 w 10619"/>
              <a:gd name="connsiteY0" fmla="*/ 8705 h 11625"/>
              <a:gd name="connsiteX1" fmla="*/ 10619 w 10619"/>
              <a:gd name="connsiteY1" fmla="*/ 0 h 11625"/>
              <a:gd name="connsiteX2" fmla="*/ 10000 w 10619"/>
              <a:gd name="connsiteY2" fmla="*/ 11625 h 11625"/>
              <a:gd name="connsiteX3" fmla="*/ 0 w 10619"/>
              <a:gd name="connsiteY3" fmla="*/ 8705 h 11625"/>
              <a:gd name="connsiteX0" fmla="*/ 0 w 11373"/>
              <a:gd name="connsiteY0" fmla="*/ 10026 h 11625"/>
              <a:gd name="connsiteX1" fmla="*/ 11373 w 11373"/>
              <a:gd name="connsiteY1" fmla="*/ 0 h 11625"/>
              <a:gd name="connsiteX2" fmla="*/ 10754 w 11373"/>
              <a:gd name="connsiteY2" fmla="*/ 11625 h 11625"/>
              <a:gd name="connsiteX3" fmla="*/ 0 w 11373"/>
              <a:gd name="connsiteY3" fmla="*/ 10026 h 11625"/>
              <a:gd name="connsiteX0" fmla="*/ 0 w 11373"/>
              <a:gd name="connsiteY0" fmla="*/ 10026 h 11742"/>
              <a:gd name="connsiteX1" fmla="*/ 11373 w 11373"/>
              <a:gd name="connsiteY1" fmla="*/ 0 h 11742"/>
              <a:gd name="connsiteX2" fmla="*/ 10754 w 11373"/>
              <a:gd name="connsiteY2" fmla="*/ 11625 h 11742"/>
              <a:gd name="connsiteX3" fmla="*/ 0 w 11373"/>
              <a:gd name="connsiteY3" fmla="*/ 10026 h 11742"/>
              <a:gd name="connsiteX0" fmla="*/ 0 w 11373"/>
              <a:gd name="connsiteY0" fmla="*/ 10026 h 11742"/>
              <a:gd name="connsiteX1" fmla="*/ 11373 w 11373"/>
              <a:gd name="connsiteY1" fmla="*/ 0 h 11742"/>
              <a:gd name="connsiteX2" fmla="*/ 10754 w 11373"/>
              <a:gd name="connsiteY2" fmla="*/ 11625 h 11742"/>
              <a:gd name="connsiteX3" fmla="*/ 0 w 11373"/>
              <a:gd name="connsiteY3" fmla="*/ 10026 h 11742"/>
              <a:gd name="connsiteX0" fmla="*/ 0 w 11373"/>
              <a:gd name="connsiteY0" fmla="*/ 10026 h 11742"/>
              <a:gd name="connsiteX1" fmla="*/ 11373 w 11373"/>
              <a:gd name="connsiteY1" fmla="*/ 0 h 11742"/>
              <a:gd name="connsiteX2" fmla="*/ 10754 w 11373"/>
              <a:gd name="connsiteY2" fmla="*/ 11625 h 11742"/>
              <a:gd name="connsiteX3" fmla="*/ 0 w 11373"/>
              <a:gd name="connsiteY3" fmla="*/ 10026 h 11742"/>
              <a:gd name="connsiteX0" fmla="*/ 0 w 11400"/>
              <a:gd name="connsiteY0" fmla="*/ 10160 h 11876"/>
              <a:gd name="connsiteX1" fmla="*/ 11400 w 11400"/>
              <a:gd name="connsiteY1" fmla="*/ 0 h 11876"/>
              <a:gd name="connsiteX2" fmla="*/ 10754 w 11400"/>
              <a:gd name="connsiteY2" fmla="*/ 11759 h 11876"/>
              <a:gd name="connsiteX3" fmla="*/ 0 w 11400"/>
              <a:gd name="connsiteY3" fmla="*/ 10160 h 11876"/>
              <a:gd name="connsiteX0" fmla="*/ 0 w 11335"/>
              <a:gd name="connsiteY0" fmla="*/ 10244 h 11960"/>
              <a:gd name="connsiteX1" fmla="*/ 11335 w 11335"/>
              <a:gd name="connsiteY1" fmla="*/ 0 h 11960"/>
              <a:gd name="connsiteX2" fmla="*/ 10754 w 11335"/>
              <a:gd name="connsiteY2" fmla="*/ 11843 h 11960"/>
              <a:gd name="connsiteX3" fmla="*/ 0 w 11335"/>
              <a:gd name="connsiteY3" fmla="*/ 10244 h 11960"/>
              <a:gd name="connsiteX0" fmla="*/ 0 w 11322"/>
              <a:gd name="connsiteY0" fmla="*/ 10278 h 11994"/>
              <a:gd name="connsiteX1" fmla="*/ 11322 w 11322"/>
              <a:gd name="connsiteY1" fmla="*/ 0 h 11994"/>
              <a:gd name="connsiteX2" fmla="*/ 10754 w 11322"/>
              <a:gd name="connsiteY2" fmla="*/ 11877 h 11994"/>
              <a:gd name="connsiteX3" fmla="*/ 0 w 11322"/>
              <a:gd name="connsiteY3" fmla="*/ 10278 h 11994"/>
              <a:gd name="connsiteX0" fmla="*/ 0 w 11322"/>
              <a:gd name="connsiteY0" fmla="*/ 10278 h 11994"/>
              <a:gd name="connsiteX1" fmla="*/ 11322 w 11322"/>
              <a:gd name="connsiteY1" fmla="*/ 0 h 11994"/>
              <a:gd name="connsiteX2" fmla="*/ 10754 w 11322"/>
              <a:gd name="connsiteY2" fmla="*/ 11877 h 11994"/>
              <a:gd name="connsiteX3" fmla="*/ 0 w 11322"/>
              <a:gd name="connsiteY3" fmla="*/ 10278 h 11994"/>
              <a:gd name="connsiteX0" fmla="*/ 0 w 11322"/>
              <a:gd name="connsiteY0" fmla="*/ 10278 h 11994"/>
              <a:gd name="connsiteX1" fmla="*/ 11322 w 11322"/>
              <a:gd name="connsiteY1" fmla="*/ 0 h 11994"/>
              <a:gd name="connsiteX2" fmla="*/ 10754 w 11322"/>
              <a:gd name="connsiteY2" fmla="*/ 11877 h 11994"/>
              <a:gd name="connsiteX3" fmla="*/ 0 w 11322"/>
              <a:gd name="connsiteY3" fmla="*/ 10278 h 11994"/>
              <a:gd name="connsiteX0" fmla="*/ 0 w 11322"/>
              <a:gd name="connsiteY0" fmla="*/ 10278 h 11994"/>
              <a:gd name="connsiteX1" fmla="*/ 11322 w 11322"/>
              <a:gd name="connsiteY1" fmla="*/ 0 h 11994"/>
              <a:gd name="connsiteX2" fmla="*/ 10754 w 11322"/>
              <a:gd name="connsiteY2" fmla="*/ 11877 h 11994"/>
              <a:gd name="connsiteX3" fmla="*/ 0 w 11322"/>
              <a:gd name="connsiteY3" fmla="*/ 10278 h 11994"/>
              <a:gd name="connsiteX0" fmla="*/ 0 w 11319"/>
              <a:gd name="connsiteY0" fmla="*/ 10366 h 12082"/>
              <a:gd name="connsiteX1" fmla="*/ 11319 w 11319"/>
              <a:gd name="connsiteY1" fmla="*/ 0 h 12082"/>
              <a:gd name="connsiteX2" fmla="*/ 10754 w 11319"/>
              <a:gd name="connsiteY2" fmla="*/ 11965 h 12082"/>
              <a:gd name="connsiteX3" fmla="*/ 0 w 11319"/>
              <a:gd name="connsiteY3" fmla="*/ 10366 h 12082"/>
            </a:gdLst>
            <a:ahLst/>
            <a:cxnLst>
              <a:cxn ang="0">
                <a:pos x="connsiteX0" y="connsiteY0"/>
              </a:cxn>
              <a:cxn ang="0">
                <a:pos x="connsiteX1" y="connsiteY1"/>
              </a:cxn>
              <a:cxn ang="0">
                <a:pos x="connsiteX2" y="connsiteY2"/>
              </a:cxn>
              <a:cxn ang="0">
                <a:pos x="connsiteX3" y="connsiteY3"/>
              </a:cxn>
            </a:cxnLst>
            <a:rect l="l" t="t" r="r" b="b"/>
            <a:pathLst>
              <a:path w="11319" h="12082">
                <a:moveTo>
                  <a:pt x="0" y="10366"/>
                </a:moveTo>
                <a:cubicBezTo>
                  <a:pt x="1945" y="6606"/>
                  <a:pt x="8246" y="1230"/>
                  <a:pt x="11319" y="0"/>
                </a:cubicBezTo>
                <a:cubicBezTo>
                  <a:pt x="11044" y="4619"/>
                  <a:pt x="10754" y="11965"/>
                  <a:pt x="10754" y="11965"/>
                </a:cubicBezTo>
                <a:cubicBezTo>
                  <a:pt x="6497" y="12247"/>
                  <a:pt x="4480" y="12130"/>
                  <a:pt x="0" y="10366"/>
                </a:cubicBezTo>
                <a:close/>
              </a:path>
            </a:pathLst>
          </a:custGeom>
          <a:solidFill>
            <a:srgbClr val="FFD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sp>
        <p:nvSpPr>
          <p:cNvPr id="68" name="Freeform 93"/>
          <p:cNvSpPr>
            <a:spLocks/>
          </p:cNvSpPr>
          <p:nvPr/>
        </p:nvSpPr>
        <p:spPr bwMode="auto">
          <a:xfrm>
            <a:off x="2481764" y="3368640"/>
            <a:ext cx="2227198" cy="1713970"/>
          </a:xfrm>
          <a:custGeom>
            <a:avLst/>
            <a:gdLst>
              <a:gd name="T0" fmla="*/ 568 w 852"/>
              <a:gd name="T1" fmla="*/ 627 h 627"/>
              <a:gd name="T2" fmla="*/ 0 w 852"/>
              <a:gd name="T3" fmla="*/ 293 h 627"/>
              <a:gd name="T4" fmla="*/ 1 w 852"/>
              <a:gd name="T5" fmla="*/ 0 h 627"/>
              <a:gd name="T6" fmla="*/ 137 w 852"/>
              <a:gd name="T7" fmla="*/ 101 h 627"/>
              <a:gd name="T8" fmla="*/ 852 w 852"/>
              <a:gd name="T9" fmla="*/ 21 h 627"/>
              <a:gd name="T10" fmla="*/ 852 w 852"/>
              <a:gd name="T11" fmla="*/ 304 h 627"/>
              <a:gd name="T12" fmla="*/ 568 w 852"/>
              <a:gd name="T13" fmla="*/ 627 h 627"/>
              <a:gd name="connsiteX0" fmla="*/ 9731 w 10667"/>
              <a:gd name="connsiteY0" fmla="*/ 10543 h 10543"/>
              <a:gd name="connsiteX1" fmla="*/ 667 w 10667"/>
              <a:gd name="connsiteY1" fmla="*/ 4673 h 10543"/>
              <a:gd name="connsiteX2" fmla="*/ 679 w 10667"/>
              <a:gd name="connsiteY2" fmla="*/ 0 h 10543"/>
              <a:gd name="connsiteX3" fmla="*/ 2275 w 10667"/>
              <a:gd name="connsiteY3" fmla="*/ 1611 h 10543"/>
              <a:gd name="connsiteX4" fmla="*/ 10667 w 10667"/>
              <a:gd name="connsiteY4" fmla="*/ 335 h 10543"/>
              <a:gd name="connsiteX5" fmla="*/ 10667 w 10667"/>
              <a:gd name="connsiteY5" fmla="*/ 4848 h 10543"/>
              <a:gd name="connsiteX6" fmla="*/ 9731 w 10667"/>
              <a:gd name="connsiteY6" fmla="*/ 10543 h 10543"/>
              <a:gd name="connsiteX0" fmla="*/ 9731 w 10667"/>
              <a:gd name="connsiteY0" fmla="*/ 10543 h 10543"/>
              <a:gd name="connsiteX1" fmla="*/ 667 w 10667"/>
              <a:gd name="connsiteY1" fmla="*/ 4673 h 10543"/>
              <a:gd name="connsiteX2" fmla="*/ 679 w 10667"/>
              <a:gd name="connsiteY2" fmla="*/ 0 h 10543"/>
              <a:gd name="connsiteX3" fmla="*/ 2275 w 10667"/>
              <a:gd name="connsiteY3" fmla="*/ 1611 h 10543"/>
              <a:gd name="connsiteX4" fmla="*/ 10667 w 10667"/>
              <a:gd name="connsiteY4" fmla="*/ 335 h 10543"/>
              <a:gd name="connsiteX5" fmla="*/ 10667 w 10667"/>
              <a:gd name="connsiteY5" fmla="*/ 4848 h 10543"/>
              <a:gd name="connsiteX6" fmla="*/ 9731 w 10667"/>
              <a:gd name="connsiteY6" fmla="*/ 10543 h 10543"/>
              <a:gd name="connsiteX0" fmla="*/ 9194 w 10130"/>
              <a:gd name="connsiteY0" fmla="*/ 10543 h 10543"/>
              <a:gd name="connsiteX1" fmla="*/ 130 w 10130"/>
              <a:gd name="connsiteY1" fmla="*/ 4673 h 10543"/>
              <a:gd name="connsiteX2" fmla="*/ 142 w 10130"/>
              <a:gd name="connsiteY2" fmla="*/ 0 h 10543"/>
              <a:gd name="connsiteX3" fmla="*/ 1738 w 10130"/>
              <a:gd name="connsiteY3" fmla="*/ 1611 h 10543"/>
              <a:gd name="connsiteX4" fmla="*/ 10130 w 10130"/>
              <a:gd name="connsiteY4" fmla="*/ 335 h 10543"/>
              <a:gd name="connsiteX5" fmla="*/ 10130 w 10130"/>
              <a:gd name="connsiteY5" fmla="*/ 4848 h 10543"/>
              <a:gd name="connsiteX6" fmla="*/ 9194 w 10130"/>
              <a:gd name="connsiteY6" fmla="*/ 10543 h 10543"/>
              <a:gd name="connsiteX0" fmla="*/ 9194 w 10130"/>
              <a:gd name="connsiteY0" fmla="*/ 10543 h 10543"/>
              <a:gd name="connsiteX1" fmla="*/ 130 w 10130"/>
              <a:gd name="connsiteY1" fmla="*/ 4673 h 10543"/>
              <a:gd name="connsiteX2" fmla="*/ 142 w 10130"/>
              <a:gd name="connsiteY2" fmla="*/ 0 h 10543"/>
              <a:gd name="connsiteX3" fmla="*/ 1738 w 10130"/>
              <a:gd name="connsiteY3" fmla="*/ 1611 h 10543"/>
              <a:gd name="connsiteX4" fmla="*/ 10130 w 10130"/>
              <a:gd name="connsiteY4" fmla="*/ 335 h 10543"/>
              <a:gd name="connsiteX5" fmla="*/ 10130 w 10130"/>
              <a:gd name="connsiteY5" fmla="*/ 4848 h 10543"/>
              <a:gd name="connsiteX6" fmla="*/ 9194 w 10130"/>
              <a:gd name="connsiteY6" fmla="*/ 10543 h 10543"/>
              <a:gd name="connsiteX0" fmla="*/ 9194 w 10130"/>
              <a:gd name="connsiteY0" fmla="*/ 10543 h 10543"/>
              <a:gd name="connsiteX1" fmla="*/ 130 w 10130"/>
              <a:gd name="connsiteY1" fmla="*/ 4673 h 10543"/>
              <a:gd name="connsiteX2" fmla="*/ 142 w 10130"/>
              <a:gd name="connsiteY2" fmla="*/ 0 h 10543"/>
              <a:gd name="connsiteX3" fmla="*/ 1738 w 10130"/>
              <a:gd name="connsiteY3" fmla="*/ 1611 h 10543"/>
              <a:gd name="connsiteX4" fmla="*/ 10130 w 10130"/>
              <a:gd name="connsiteY4" fmla="*/ 335 h 10543"/>
              <a:gd name="connsiteX5" fmla="*/ 10130 w 10130"/>
              <a:gd name="connsiteY5" fmla="*/ 4848 h 10543"/>
              <a:gd name="connsiteX6" fmla="*/ 9194 w 10130"/>
              <a:gd name="connsiteY6" fmla="*/ 10543 h 10543"/>
              <a:gd name="connsiteX0" fmla="*/ 11037 w 11067"/>
              <a:gd name="connsiteY0" fmla="*/ 10622 h 10622"/>
              <a:gd name="connsiteX1" fmla="*/ 757 w 11067"/>
              <a:gd name="connsiteY1" fmla="*/ 4673 h 10622"/>
              <a:gd name="connsiteX2" fmla="*/ 769 w 11067"/>
              <a:gd name="connsiteY2" fmla="*/ 0 h 10622"/>
              <a:gd name="connsiteX3" fmla="*/ 2365 w 11067"/>
              <a:gd name="connsiteY3" fmla="*/ 1611 h 10622"/>
              <a:gd name="connsiteX4" fmla="*/ 10757 w 11067"/>
              <a:gd name="connsiteY4" fmla="*/ 335 h 10622"/>
              <a:gd name="connsiteX5" fmla="*/ 10757 w 11067"/>
              <a:gd name="connsiteY5" fmla="*/ 4848 h 10622"/>
              <a:gd name="connsiteX6" fmla="*/ 11037 w 11067"/>
              <a:gd name="connsiteY6" fmla="*/ 10622 h 10622"/>
              <a:gd name="connsiteX0" fmla="*/ 11037 w 11067"/>
              <a:gd name="connsiteY0" fmla="*/ 10622 h 10622"/>
              <a:gd name="connsiteX1" fmla="*/ 757 w 11067"/>
              <a:gd name="connsiteY1" fmla="*/ 4673 h 10622"/>
              <a:gd name="connsiteX2" fmla="*/ 769 w 11067"/>
              <a:gd name="connsiteY2" fmla="*/ 0 h 10622"/>
              <a:gd name="connsiteX3" fmla="*/ 2365 w 11067"/>
              <a:gd name="connsiteY3" fmla="*/ 1611 h 10622"/>
              <a:gd name="connsiteX4" fmla="*/ 10757 w 11067"/>
              <a:gd name="connsiteY4" fmla="*/ 335 h 10622"/>
              <a:gd name="connsiteX5" fmla="*/ 10757 w 11067"/>
              <a:gd name="connsiteY5" fmla="*/ 4848 h 10622"/>
              <a:gd name="connsiteX6" fmla="*/ 11037 w 11067"/>
              <a:gd name="connsiteY6" fmla="*/ 10622 h 10622"/>
              <a:gd name="connsiteX0" fmla="*/ 10865 w 10895"/>
              <a:gd name="connsiteY0" fmla="*/ 10622 h 10622"/>
              <a:gd name="connsiteX1" fmla="*/ 585 w 10895"/>
              <a:gd name="connsiteY1" fmla="*/ 4673 h 10622"/>
              <a:gd name="connsiteX2" fmla="*/ 597 w 10895"/>
              <a:gd name="connsiteY2" fmla="*/ 0 h 10622"/>
              <a:gd name="connsiteX3" fmla="*/ 2193 w 10895"/>
              <a:gd name="connsiteY3" fmla="*/ 1611 h 10622"/>
              <a:gd name="connsiteX4" fmla="*/ 10585 w 10895"/>
              <a:gd name="connsiteY4" fmla="*/ 335 h 10622"/>
              <a:gd name="connsiteX5" fmla="*/ 10585 w 10895"/>
              <a:gd name="connsiteY5" fmla="*/ 4848 h 10622"/>
              <a:gd name="connsiteX6" fmla="*/ 10865 w 10895"/>
              <a:gd name="connsiteY6" fmla="*/ 10622 h 10622"/>
              <a:gd name="connsiteX0" fmla="*/ 10543 w 10573"/>
              <a:gd name="connsiteY0" fmla="*/ 10622 h 10622"/>
              <a:gd name="connsiteX1" fmla="*/ 263 w 10573"/>
              <a:gd name="connsiteY1" fmla="*/ 4673 h 10622"/>
              <a:gd name="connsiteX2" fmla="*/ 275 w 10573"/>
              <a:gd name="connsiteY2" fmla="*/ 0 h 10622"/>
              <a:gd name="connsiteX3" fmla="*/ 1871 w 10573"/>
              <a:gd name="connsiteY3" fmla="*/ 1611 h 10622"/>
              <a:gd name="connsiteX4" fmla="*/ 10263 w 10573"/>
              <a:gd name="connsiteY4" fmla="*/ 335 h 10622"/>
              <a:gd name="connsiteX5" fmla="*/ 10263 w 10573"/>
              <a:gd name="connsiteY5" fmla="*/ 4848 h 10622"/>
              <a:gd name="connsiteX6" fmla="*/ 10543 w 10573"/>
              <a:gd name="connsiteY6" fmla="*/ 10622 h 10622"/>
              <a:gd name="connsiteX0" fmla="*/ 10693 w 10723"/>
              <a:gd name="connsiteY0" fmla="*/ 10699 h 10699"/>
              <a:gd name="connsiteX1" fmla="*/ 297 w 10723"/>
              <a:gd name="connsiteY1" fmla="*/ 4947 h 10699"/>
              <a:gd name="connsiteX2" fmla="*/ 425 w 10723"/>
              <a:gd name="connsiteY2" fmla="*/ 77 h 10699"/>
              <a:gd name="connsiteX3" fmla="*/ 2021 w 10723"/>
              <a:gd name="connsiteY3" fmla="*/ 1688 h 10699"/>
              <a:gd name="connsiteX4" fmla="*/ 10413 w 10723"/>
              <a:gd name="connsiteY4" fmla="*/ 412 h 10699"/>
              <a:gd name="connsiteX5" fmla="*/ 10413 w 10723"/>
              <a:gd name="connsiteY5" fmla="*/ 4925 h 10699"/>
              <a:gd name="connsiteX6" fmla="*/ 10693 w 10723"/>
              <a:gd name="connsiteY6" fmla="*/ 10699 h 10699"/>
              <a:gd name="connsiteX0" fmla="*/ 10657 w 10687"/>
              <a:gd name="connsiteY0" fmla="*/ 10699 h 10699"/>
              <a:gd name="connsiteX1" fmla="*/ 261 w 10687"/>
              <a:gd name="connsiteY1" fmla="*/ 4947 h 10699"/>
              <a:gd name="connsiteX2" fmla="*/ 389 w 10687"/>
              <a:gd name="connsiteY2" fmla="*/ 77 h 10699"/>
              <a:gd name="connsiteX3" fmla="*/ 1985 w 10687"/>
              <a:gd name="connsiteY3" fmla="*/ 1688 h 10699"/>
              <a:gd name="connsiteX4" fmla="*/ 10377 w 10687"/>
              <a:gd name="connsiteY4" fmla="*/ 412 h 10699"/>
              <a:gd name="connsiteX5" fmla="*/ 10377 w 10687"/>
              <a:gd name="connsiteY5" fmla="*/ 4925 h 10699"/>
              <a:gd name="connsiteX6" fmla="*/ 10657 w 10687"/>
              <a:gd name="connsiteY6" fmla="*/ 10699 h 10699"/>
              <a:gd name="connsiteX0" fmla="*/ 10657 w 10745"/>
              <a:gd name="connsiteY0" fmla="*/ 10699 h 10699"/>
              <a:gd name="connsiteX1" fmla="*/ 261 w 10745"/>
              <a:gd name="connsiteY1" fmla="*/ 4947 h 10699"/>
              <a:gd name="connsiteX2" fmla="*/ 389 w 10745"/>
              <a:gd name="connsiteY2" fmla="*/ 77 h 10699"/>
              <a:gd name="connsiteX3" fmla="*/ 1985 w 10745"/>
              <a:gd name="connsiteY3" fmla="*/ 1688 h 10699"/>
              <a:gd name="connsiteX4" fmla="*/ 10377 w 10745"/>
              <a:gd name="connsiteY4" fmla="*/ 412 h 10699"/>
              <a:gd name="connsiteX5" fmla="*/ 10377 w 10745"/>
              <a:gd name="connsiteY5" fmla="*/ 4925 h 10699"/>
              <a:gd name="connsiteX6" fmla="*/ 10657 w 10745"/>
              <a:gd name="connsiteY6" fmla="*/ 10699 h 10699"/>
              <a:gd name="connsiteX0" fmla="*/ 10657 w 10657"/>
              <a:gd name="connsiteY0" fmla="*/ 10699 h 10699"/>
              <a:gd name="connsiteX1" fmla="*/ 261 w 10657"/>
              <a:gd name="connsiteY1" fmla="*/ 4947 h 10699"/>
              <a:gd name="connsiteX2" fmla="*/ 389 w 10657"/>
              <a:gd name="connsiteY2" fmla="*/ 77 h 10699"/>
              <a:gd name="connsiteX3" fmla="*/ 1985 w 10657"/>
              <a:gd name="connsiteY3" fmla="*/ 1688 h 10699"/>
              <a:gd name="connsiteX4" fmla="*/ 10377 w 10657"/>
              <a:gd name="connsiteY4" fmla="*/ 412 h 10699"/>
              <a:gd name="connsiteX5" fmla="*/ 10377 w 10657"/>
              <a:gd name="connsiteY5" fmla="*/ 4925 h 10699"/>
              <a:gd name="connsiteX6" fmla="*/ 10657 w 10657"/>
              <a:gd name="connsiteY6" fmla="*/ 10699 h 10699"/>
              <a:gd name="connsiteX0" fmla="*/ 10451 w 10451"/>
              <a:gd name="connsiteY0" fmla="*/ 10738 h 10738"/>
              <a:gd name="connsiteX1" fmla="*/ 381 w 10451"/>
              <a:gd name="connsiteY1" fmla="*/ 5890 h 10738"/>
              <a:gd name="connsiteX2" fmla="*/ 183 w 10451"/>
              <a:gd name="connsiteY2" fmla="*/ 116 h 10738"/>
              <a:gd name="connsiteX3" fmla="*/ 1779 w 10451"/>
              <a:gd name="connsiteY3" fmla="*/ 1727 h 10738"/>
              <a:gd name="connsiteX4" fmla="*/ 10171 w 10451"/>
              <a:gd name="connsiteY4" fmla="*/ 451 h 10738"/>
              <a:gd name="connsiteX5" fmla="*/ 10171 w 10451"/>
              <a:gd name="connsiteY5" fmla="*/ 4964 h 10738"/>
              <a:gd name="connsiteX6" fmla="*/ 10451 w 10451"/>
              <a:gd name="connsiteY6" fmla="*/ 10738 h 10738"/>
              <a:gd name="connsiteX0" fmla="*/ 10525 w 10525"/>
              <a:gd name="connsiteY0" fmla="*/ 10738 h 10738"/>
              <a:gd name="connsiteX1" fmla="*/ 455 w 10525"/>
              <a:gd name="connsiteY1" fmla="*/ 5890 h 10738"/>
              <a:gd name="connsiteX2" fmla="*/ 257 w 10525"/>
              <a:gd name="connsiteY2" fmla="*/ 116 h 10738"/>
              <a:gd name="connsiteX3" fmla="*/ 1853 w 10525"/>
              <a:gd name="connsiteY3" fmla="*/ 1727 h 10738"/>
              <a:gd name="connsiteX4" fmla="*/ 10245 w 10525"/>
              <a:gd name="connsiteY4" fmla="*/ 451 h 10738"/>
              <a:gd name="connsiteX5" fmla="*/ 10245 w 10525"/>
              <a:gd name="connsiteY5" fmla="*/ 4964 h 10738"/>
              <a:gd name="connsiteX6" fmla="*/ 10525 w 10525"/>
              <a:gd name="connsiteY6" fmla="*/ 10738 h 10738"/>
              <a:gd name="connsiteX0" fmla="*/ 10927 w 10927"/>
              <a:gd name="connsiteY0" fmla="*/ 10696 h 10696"/>
              <a:gd name="connsiteX1" fmla="*/ 857 w 10927"/>
              <a:gd name="connsiteY1" fmla="*/ 5848 h 10696"/>
              <a:gd name="connsiteX2" fmla="*/ 526 w 10927"/>
              <a:gd name="connsiteY2" fmla="*/ 4821 h 10696"/>
              <a:gd name="connsiteX3" fmla="*/ 659 w 10927"/>
              <a:gd name="connsiteY3" fmla="*/ 74 h 10696"/>
              <a:gd name="connsiteX4" fmla="*/ 2255 w 10927"/>
              <a:gd name="connsiteY4" fmla="*/ 1685 h 10696"/>
              <a:gd name="connsiteX5" fmla="*/ 10647 w 10927"/>
              <a:gd name="connsiteY5" fmla="*/ 409 h 10696"/>
              <a:gd name="connsiteX6" fmla="*/ 10647 w 10927"/>
              <a:gd name="connsiteY6" fmla="*/ 4922 h 10696"/>
              <a:gd name="connsiteX7" fmla="*/ 10927 w 10927"/>
              <a:gd name="connsiteY7" fmla="*/ 10696 h 10696"/>
              <a:gd name="connsiteX0" fmla="*/ 10927 w 10927"/>
              <a:gd name="connsiteY0" fmla="*/ 10696 h 10696"/>
              <a:gd name="connsiteX1" fmla="*/ 857 w 10927"/>
              <a:gd name="connsiteY1" fmla="*/ 5848 h 10696"/>
              <a:gd name="connsiteX2" fmla="*/ 526 w 10927"/>
              <a:gd name="connsiteY2" fmla="*/ 4821 h 10696"/>
              <a:gd name="connsiteX3" fmla="*/ 659 w 10927"/>
              <a:gd name="connsiteY3" fmla="*/ 74 h 10696"/>
              <a:gd name="connsiteX4" fmla="*/ 2255 w 10927"/>
              <a:gd name="connsiteY4" fmla="*/ 1685 h 10696"/>
              <a:gd name="connsiteX5" fmla="*/ 10647 w 10927"/>
              <a:gd name="connsiteY5" fmla="*/ 409 h 10696"/>
              <a:gd name="connsiteX6" fmla="*/ 10647 w 10927"/>
              <a:gd name="connsiteY6" fmla="*/ 4922 h 10696"/>
              <a:gd name="connsiteX7" fmla="*/ 10927 w 10927"/>
              <a:gd name="connsiteY7" fmla="*/ 10696 h 10696"/>
              <a:gd name="connsiteX0" fmla="*/ 10455 w 10455"/>
              <a:gd name="connsiteY0" fmla="*/ 10696 h 10696"/>
              <a:gd name="connsiteX1" fmla="*/ 385 w 10455"/>
              <a:gd name="connsiteY1" fmla="*/ 5848 h 10696"/>
              <a:gd name="connsiteX2" fmla="*/ 54 w 10455"/>
              <a:gd name="connsiteY2" fmla="*/ 4821 h 10696"/>
              <a:gd name="connsiteX3" fmla="*/ 187 w 10455"/>
              <a:gd name="connsiteY3" fmla="*/ 74 h 10696"/>
              <a:gd name="connsiteX4" fmla="*/ 1783 w 10455"/>
              <a:gd name="connsiteY4" fmla="*/ 1685 h 10696"/>
              <a:gd name="connsiteX5" fmla="*/ 10175 w 10455"/>
              <a:gd name="connsiteY5" fmla="*/ 409 h 10696"/>
              <a:gd name="connsiteX6" fmla="*/ 10175 w 10455"/>
              <a:gd name="connsiteY6" fmla="*/ 4922 h 10696"/>
              <a:gd name="connsiteX7" fmla="*/ 10455 w 10455"/>
              <a:gd name="connsiteY7" fmla="*/ 10696 h 10696"/>
              <a:gd name="connsiteX0" fmla="*/ 10455 w 10455"/>
              <a:gd name="connsiteY0" fmla="*/ 10696 h 10696"/>
              <a:gd name="connsiteX1" fmla="*/ 428 w 10455"/>
              <a:gd name="connsiteY1" fmla="*/ 6182 h 10696"/>
              <a:gd name="connsiteX2" fmla="*/ 54 w 10455"/>
              <a:gd name="connsiteY2" fmla="*/ 4821 h 10696"/>
              <a:gd name="connsiteX3" fmla="*/ 187 w 10455"/>
              <a:gd name="connsiteY3" fmla="*/ 74 h 10696"/>
              <a:gd name="connsiteX4" fmla="*/ 1783 w 10455"/>
              <a:gd name="connsiteY4" fmla="*/ 1685 h 10696"/>
              <a:gd name="connsiteX5" fmla="*/ 10175 w 10455"/>
              <a:gd name="connsiteY5" fmla="*/ 409 h 10696"/>
              <a:gd name="connsiteX6" fmla="*/ 10175 w 10455"/>
              <a:gd name="connsiteY6" fmla="*/ 4922 h 10696"/>
              <a:gd name="connsiteX7" fmla="*/ 10455 w 10455"/>
              <a:gd name="connsiteY7" fmla="*/ 10696 h 10696"/>
              <a:gd name="connsiteX0" fmla="*/ 10455 w 10455"/>
              <a:gd name="connsiteY0" fmla="*/ 10696 h 10696"/>
              <a:gd name="connsiteX1" fmla="*/ 428 w 10455"/>
              <a:gd name="connsiteY1" fmla="*/ 6182 h 10696"/>
              <a:gd name="connsiteX2" fmla="*/ 54 w 10455"/>
              <a:gd name="connsiteY2" fmla="*/ 4821 h 10696"/>
              <a:gd name="connsiteX3" fmla="*/ 187 w 10455"/>
              <a:gd name="connsiteY3" fmla="*/ 74 h 10696"/>
              <a:gd name="connsiteX4" fmla="*/ 1783 w 10455"/>
              <a:gd name="connsiteY4" fmla="*/ 1685 h 10696"/>
              <a:gd name="connsiteX5" fmla="*/ 10175 w 10455"/>
              <a:gd name="connsiteY5" fmla="*/ 409 h 10696"/>
              <a:gd name="connsiteX6" fmla="*/ 10175 w 10455"/>
              <a:gd name="connsiteY6" fmla="*/ 4922 h 10696"/>
              <a:gd name="connsiteX7" fmla="*/ 10455 w 10455"/>
              <a:gd name="connsiteY7" fmla="*/ 10696 h 10696"/>
              <a:gd name="connsiteX0" fmla="*/ 10460 w 10460"/>
              <a:gd name="connsiteY0" fmla="*/ 10696 h 10696"/>
              <a:gd name="connsiteX1" fmla="*/ 433 w 10460"/>
              <a:gd name="connsiteY1" fmla="*/ 6182 h 10696"/>
              <a:gd name="connsiteX2" fmla="*/ 59 w 10460"/>
              <a:gd name="connsiteY2" fmla="*/ 4821 h 10696"/>
              <a:gd name="connsiteX3" fmla="*/ 192 w 10460"/>
              <a:gd name="connsiteY3" fmla="*/ 74 h 10696"/>
              <a:gd name="connsiteX4" fmla="*/ 1788 w 10460"/>
              <a:gd name="connsiteY4" fmla="*/ 1685 h 10696"/>
              <a:gd name="connsiteX5" fmla="*/ 10180 w 10460"/>
              <a:gd name="connsiteY5" fmla="*/ 409 h 10696"/>
              <a:gd name="connsiteX6" fmla="*/ 10180 w 10460"/>
              <a:gd name="connsiteY6" fmla="*/ 4922 h 10696"/>
              <a:gd name="connsiteX7" fmla="*/ 10460 w 10460"/>
              <a:gd name="connsiteY7" fmla="*/ 10696 h 10696"/>
              <a:gd name="connsiteX0" fmla="*/ 11191 w 11191"/>
              <a:gd name="connsiteY0" fmla="*/ 10696 h 10696"/>
              <a:gd name="connsiteX1" fmla="*/ 790 w 11191"/>
              <a:gd name="connsiteY1" fmla="*/ 4821 h 10696"/>
              <a:gd name="connsiteX2" fmla="*/ 923 w 11191"/>
              <a:gd name="connsiteY2" fmla="*/ 74 h 10696"/>
              <a:gd name="connsiteX3" fmla="*/ 2519 w 11191"/>
              <a:gd name="connsiteY3" fmla="*/ 1685 h 10696"/>
              <a:gd name="connsiteX4" fmla="*/ 10911 w 11191"/>
              <a:gd name="connsiteY4" fmla="*/ 409 h 10696"/>
              <a:gd name="connsiteX5" fmla="*/ 10911 w 11191"/>
              <a:gd name="connsiteY5" fmla="*/ 4922 h 10696"/>
              <a:gd name="connsiteX6" fmla="*/ 11191 w 11191"/>
              <a:gd name="connsiteY6" fmla="*/ 10696 h 10696"/>
              <a:gd name="connsiteX0" fmla="*/ 10444 w 10444"/>
              <a:gd name="connsiteY0" fmla="*/ 10696 h 10696"/>
              <a:gd name="connsiteX1" fmla="*/ 43 w 10444"/>
              <a:gd name="connsiteY1" fmla="*/ 4821 h 10696"/>
              <a:gd name="connsiteX2" fmla="*/ 176 w 10444"/>
              <a:gd name="connsiteY2" fmla="*/ 74 h 10696"/>
              <a:gd name="connsiteX3" fmla="*/ 1772 w 10444"/>
              <a:gd name="connsiteY3" fmla="*/ 1685 h 10696"/>
              <a:gd name="connsiteX4" fmla="*/ 10164 w 10444"/>
              <a:gd name="connsiteY4" fmla="*/ 409 h 10696"/>
              <a:gd name="connsiteX5" fmla="*/ 10164 w 10444"/>
              <a:gd name="connsiteY5" fmla="*/ 4922 h 10696"/>
              <a:gd name="connsiteX6" fmla="*/ 10444 w 10444"/>
              <a:gd name="connsiteY6" fmla="*/ 10696 h 10696"/>
              <a:gd name="connsiteX0" fmla="*/ 10399 w 10399"/>
              <a:gd name="connsiteY0" fmla="*/ 10714 h 10714"/>
              <a:gd name="connsiteX1" fmla="*/ 99 w 10399"/>
              <a:gd name="connsiteY1" fmla="*/ 5311 h 10714"/>
              <a:gd name="connsiteX2" fmla="*/ 131 w 10399"/>
              <a:gd name="connsiteY2" fmla="*/ 92 h 10714"/>
              <a:gd name="connsiteX3" fmla="*/ 1727 w 10399"/>
              <a:gd name="connsiteY3" fmla="*/ 1703 h 10714"/>
              <a:gd name="connsiteX4" fmla="*/ 10119 w 10399"/>
              <a:gd name="connsiteY4" fmla="*/ 427 h 10714"/>
              <a:gd name="connsiteX5" fmla="*/ 10119 w 10399"/>
              <a:gd name="connsiteY5" fmla="*/ 4940 h 10714"/>
              <a:gd name="connsiteX6" fmla="*/ 10399 w 10399"/>
              <a:gd name="connsiteY6" fmla="*/ 10714 h 10714"/>
              <a:gd name="connsiteX0" fmla="*/ 10301 w 10301"/>
              <a:gd name="connsiteY0" fmla="*/ 10815 h 10815"/>
              <a:gd name="connsiteX1" fmla="*/ 1 w 10301"/>
              <a:gd name="connsiteY1" fmla="*/ 5412 h 10815"/>
              <a:gd name="connsiteX2" fmla="*/ 33 w 10301"/>
              <a:gd name="connsiteY2" fmla="*/ 193 h 10815"/>
              <a:gd name="connsiteX3" fmla="*/ 1629 w 10301"/>
              <a:gd name="connsiteY3" fmla="*/ 1804 h 10815"/>
              <a:gd name="connsiteX4" fmla="*/ 10021 w 10301"/>
              <a:gd name="connsiteY4" fmla="*/ 528 h 10815"/>
              <a:gd name="connsiteX5" fmla="*/ 10021 w 10301"/>
              <a:gd name="connsiteY5" fmla="*/ 5041 h 10815"/>
              <a:gd name="connsiteX6" fmla="*/ 10301 w 10301"/>
              <a:gd name="connsiteY6" fmla="*/ 10815 h 10815"/>
              <a:gd name="connsiteX0" fmla="*/ 10301 w 10301"/>
              <a:gd name="connsiteY0" fmla="*/ 10686 h 10686"/>
              <a:gd name="connsiteX1" fmla="*/ 1 w 10301"/>
              <a:gd name="connsiteY1" fmla="*/ 5283 h 10686"/>
              <a:gd name="connsiteX2" fmla="*/ 149 w 10301"/>
              <a:gd name="connsiteY2" fmla="*/ 202 h 10686"/>
              <a:gd name="connsiteX3" fmla="*/ 1629 w 10301"/>
              <a:gd name="connsiteY3" fmla="*/ 1675 h 10686"/>
              <a:gd name="connsiteX4" fmla="*/ 10021 w 10301"/>
              <a:gd name="connsiteY4" fmla="*/ 399 h 10686"/>
              <a:gd name="connsiteX5" fmla="*/ 10021 w 10301"/>
              <a:gd name="connsiteY5" fmla="*/ 4912 h 10686"/>
              <a:gd name="connsiteX6" fmla="*/ 10301 w 10301"/>
              <a:gd name="connsiteY6" fmla="*/ 10686 h 10686"/>
              <a:gd name="connsiteX0" fmla="*/ 10254 w 10254"/>
              <a:gd name="connsiteY0" fmla="*/ 10577 h 10577"/>
              <a:gd name="connsiteX1" fmla="*/ 128 w 10254"/>
              <a:gd name="connsiteY1" fmla="*/ 5076 h 10577"/>
              <a:gd name="connsiteX2" fmla="*/ 102 w 10254"/>
              <a:gd name="connsiteY2" fmla="*/ 93 h 10577"/>
              <a:gd name="connsiteX3" fmla="*/ 1582 w 10254"/>
              <a:gd name="connsiteY3" fmla="*/ 1566 h 10577"/>
              <a:gd name="connsiteX4" fmla="*/ 9974 w 10254"/>
              <a:gd name="connsiteY4" fmla="*/ 290 h 10577"/>
              <a:gd name="connsiteX5" fmla="*/ 9974 w 10254"/>
              <a:gd name="connsiteY5" fmla="*/ 4803 h 10577"/>
              <a:gd name="connsiteX6" fmla="*/ 10254 w 10254"/>
              <a:gd name="connsiteY6" fmla="*/ 10577 h 10577"/>
              <a:gd name="connsiteX0" fmla="*/ 10153 w 10153"/>
              <a:gd name="connsiteY0" fmla="*/ 10614 h 10614"/>
              <a:gd name="connsiteX1" fmla="*/ 27 w 10153"/>
              <a:gd name="connsiteY1" fmla="*/ 5113 h 10614"/>
              <a:gd name="connsiteX2" fmla="*/ 1 w 10153"/>
              <a:gd name="connsiteY2" fmla="*/ 130 h 10614"/>
              <a:gd name="connsiteX3" fmla="*/ 1481 w 10153"/>
              <a:gd name="connsiteY3" fmla="*/ 1603 h 10614"/>
              <a:gd name="connsiteX4" fmla="*/ 9873 w 10153"/>
              <a:gd name="connsiteY4" fmla="*/ 327 h 10614"/>
              <a:gd name="connsiteX5" fmla="*/ 9873 w 10153"/>
              <a:gd name="connsiteY5" fmla="*/ 4840 h 10614"/>
              <a:gd name="connsiteX6" fmla="*/ 10153 w 10153"/>
              <a:gd name="connsiteY6" fmla="*/ 10614 h 10614"/>
              <a:gd name="connsiteX0" fmla="*/ 10153 w 10153"/>
              <a:gd name="connsiteY0" fmla="*/ 10614 h 10614"/>
              <a:gd name="connsiteX1" fmla="*/ 27 w 10153"/>
              <a:gd name="connsiteY1" fmla="*/ 5113 h 10614"/>
              <a:gd name="connsiteX2" fmla="*/ 1 w 10153"/>
              <a:gd name="connsiteY2" fmla="*/ 130 h 10614"/>
              <a:gd name="connsiteX3" fmla="*/ 1481 w 10153"/>
              <a:gd name="connsiteY3" fmla="*/ 1603 h 10614"/>
              <a:gd name="connsiteX4" fmla="*/ 9873 w 10153"/>
              <a:gd name="connsiteY4" fmla="*/ 327 h 10614"/>
              <a:gd name="connsiteX5" fmla="*/ 9873 w 10153"/>
              <a:gd name="connsiteY5" fmla="*/ 4840 h 10614"/>
              <a:gd name="connsiteX6" fmla="*/ 10153 w 10153"/>
              <a:gd name="connsiteY6" fmla="*/ 10614 h 10614"/>
              <a:gd name="connsiteX0" fmla="*/ 10153 w 10153"/>
              <a:gd name="connsiteY0" fmla="*/ 10614 h 10614"/>
              <a:gd name="connsiteX1" fmla="*/ 27 w 10153"/>
              <a:gd name="connsiteY1" fmla="*/ 5113 h 10614"/>
              <a:gd name="connsiteX2" fmla="*/ 1 w 10153"/>
              <a:gd name="connsiteY2" fmla="*/ 130 h 10614"/>
              <a:gd name="connsiteX3" fmla="*/ 1481 w 10153"/>
              <a:gd name="connsiteY3" fmla="*/ 1603 h 10614"/>
              <a:gd name="connsiteX4" fmla="*/ 9873 w 10153"/>
              <a:gd name="connsiteY4" fmla="*/ 327 h 10614"/>
              <a:gd name="connsiteX5" fmla="*/ 9873 w 10153"/>
              <a:gd name="connsiteY5" fmla="*/ 4840 h 10614"/>
              <a:gd name="connsiteX6" fmla="*/ 10153 w 10153"/>
              <a:gd name="connsiteY6" fmla="*/ 10614 h 10614"/>
              <a:gd name="connsiteX0" fmla="*/ 10153 w 10180"/>
              <a:gd name="connsiteY0" fmla="*/ 10614 h 10614"/>
              <a:gd name="connsiteX1" fmla="*/ 27 w 10180"/>
              <a:gd name="connsiteY1" fmla="*/ 5113 h 10614"/>
              <a:gd name="connsiteX2" fmla="*/ 1 w 10180"/>
              <a:gd name="connsiteY2" fmla="*/ 130 h 10614"/>
              <a:gd name="connsiteX3" fmla="*/ 1481 w 10180"/>
              <a:gd name="connsiteY3" fmla="*/ 1603 h 10614"/>
              <a:gd name="connsiteX4" fmla="*/ 9873 w 10180"/>
              <a:gd name="connsiteY4" fmla="*/ 327 h 10614"/>
              <a:gd name="connsiteX5" fmla="*/ 10036 w 10180"/>
              <a:gd name="connsiteY5" fmla="*/ 4914 h 10614"/>
              <a:gd name="connsiteX6" fmla="*/ 10153 w 10180"/>
              <a:gd name="connsiteY6" fmla="*/ 10614 h 10614"/>
              <a:gd name="connsiteX0" fmla="*/ 10153 w 10153"/>
              <a:gd name="connsiteY0" fmla="*/ 10614 h 10614"/>
              <a:gd name="connsiteX1" fmla="*/ 27 w 10153"/>
              <a:gd name="connsiteY1" fmla="*/ 5113 h 10614"/>
              <a:gd name="connsiteX2" fmla="*/ 1 w 10153"/>
              <a:gd name="connsiteY2" fmla="*/ 130 h 10614"/>
              <a:gd name="connsiteX3" fmla="*/ 1481 w 10153"/>
              <a:gd name="connsiteY3" fmla="*/ 1603 h 10614"/>
              <a:gd name="connsiteX4" fmla="*/ 9873 w 10153"/>
              <a:gd name="connsiteY4" fmla="*/ 327 h 10614"/>
              <a:gd name="connsiteX5" fmla="*/ 10036 w 10153"/>
              <a:gd name="connsiteY5" fmla="*/ 4914 h 10614"/>
              <a:gd name="connsiteX6" fmla="*/ 10153 w 10153"/>
              <a:gd name="connsiteY6" fmla="*/ 10614 h 10614"/>
              <a:gd name="connsiteX0" fmla="*/ 10153 w 10153"/>
              <a:gd name="connsiteY0" fmla="*/ 10614 h 10614"/>
              <a:gd name="connsiteX1" fmla="*/ 27 w 10153"/>
              <a:gd name="connsiteY1" fmla="*/ 5113 h 10614"/>
              <a:gd name="connsiteX2" fmla="*/ 1 w 10153"/>
              <a:gd name="connsiteY2" fmla="*/ 130 h 10614"/>
              <a:gd name="connsiteX3" fmla="*/ 1481 w 10153"/>
              <a:gd name="connsiteY3" fmla="*/ 1603 h 10614"/>
              <a:gd name="connsiteX4" fmla="*/ 9873 w 10153"/>
              <a:gd name="connsiteY4" fmla="*/ 327 h 10614"/>
              <a:gd name="connsiteX5" fmla="*/ 10036 w 10153"/>
              <a:gd name="connsiteY5" fmla="*/ 4914 h 10614"/>
              <a:gd name="connsiteX6" fmla="*/ 10153 w 10153"/>
              <a:gd name="connsiteY6" fmla="*/ 10614 h 10614"/>
              <a:gd name="connsiteX0" fmla="*/ 10153 w 10153"/>
              <a:gd name="connsiteY0" fmla="*/ 10614 h 10614"/>
              <a:gd name="connsiteX1" fmla="*/ 27 w 10153"/>
              <a:gd name="connsiteY1" fmla="*/ 5113 h 10614"/>
              <a:gd name="connsiteX2" fmla="*/ 1 w 10153"/>
              <a:gd name="connsiteY2" fmla="*/ 130 h 10614"/>
              <a:gd name="connsiteX3" fmla="*/ 1481 w 10153"/>
              <a:gd name="connsiteY3" fmla="*/ 1603 h 10614"/>
              <a:gd name="connsiteX4" fmla="*/ 9873 w 10153"/>
              <a:gd name="connsiteY4" fmla="*/ 327 h 10614"/>
              <a:gd name="connsiteX5" fmla="*/ 10036 w 10153"/>
              <a:gd name="connsiteY5" fmla="*/ 4914 h 10614"/>
              <a:gd name="connsiteX6" fmla="*/ 10153 w 10153"/>
              <a:gd name="connsiteY6" fmla="*/ 10614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3" h="10614">
                <a:moveTo>
                  <a:pt x="10153" y="10614"/>
                </a:moveTo>
                <a:cubicBezTo>
                  <a:pt x="6599" y="10467"/>
                  <a:pt x="1217" y="9754"/>
                  <a:pt x="27" y="5113"/>
                </a:cubicBezTo>
                <a:cubicBezTo>
                  <a:pt x="24" y="3854"/>
                  <a:pt x="5" y="853"/>
                  <a:pt x="1" y="130"/>
                </a:cubicBezTo>
                <a:cubicBezTo>
                  <a:pt x="-3" y="-593"/>
                  <a:pt x="1082" y="1938"/>
                  <a:pt x="1481" y="1603"/>
                </a:cubicBezTo>
                <a:cubicBezTo>
                  <a:pt x="1446" y="1587"/>
                  <a:pt x="9873" y="327"/>
                  <a:pt x="9873" y="327"/>
                </a:cubicBezTo>
                <a:cubicBezTo>
                  <a:pt x="9927" y="1856"/>
                  <a:pt x="9982" y="3385"/>
                  <a:pt x="10036" y="4914"/>
                </a:cubicBezTo>
                <a:cubicBezTo>
                  <a:pt x="10080" y="7475"/>
                  <a:pt x="10117" y="8637"/>
                  <a:pt x="10153" y="10614"/>
                </a:cubicBezTo>
                <a:close/>
              </a:path>
            </a:pathLst>
          </a:custGeom>
          <a:gradFill flip="none" rotWithShape="1">
            <a:gsLst>
              <a:gs pos="0">
                <a:srgbClr val="E23036">
                  <a:shade val="30000"/>
                  <a:satMod val="115000"/>
                </a:srgbClr>
              </a:gs>
              <a:gs pos="50000">
                <a:srgbClr val="E23036">
                  <a:shade val="67500"/>
                  <a:satMod val="115000"/>
                </a:srgbClr>
              </a:gs>
              <a:gs pos="100000">
                <a:srgbClr val="E23036">
                  <a:shade val="100000"/>
                  <a:satMod val="115000"/>
                </a:srgbClr>
              </a:gs>
            </a:gsLst>
            <a:lin ang="27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sp>
        <p:nvSpPr>
          <p:cNvPr id="69" name="Freeform 94"/>
          <p:cNvSpPr>
            <a:spLocks/>
          </p:cNvSpPr>
          <p:nvPr/>
        </p:nvSpPr>
        <p:spPr bwMode="auto">
          <a:xfrm>
            <a:off x="2486543" y="2541354"/>
            <a:ext cx="2205472" cy="1814529"/>
          </a:xfrm>
          <a:custGeom>
            <a:avLst/>
            <a:gdLst>
              <a:gd name="T0" fmla="*/ 568 w 852"/>
              <a:gd name="T1" fmla="*/ 527 h 527"/>
              <a:gd name="T2" fmla="*/ 0 w 852"/>
              <a:gd name="T3" fmla="*/ 194 h 527"/>
              <a:gd name="T4" fmla="*/ 137 w 852"/>
              <a:gd name="T5" fmla="*/ 1 h 527"/>
              <a:gd name="T6" fmla="*/ 852 w 852"/>
              <a:gd name="T7" fmla="*/ 204 h 527"/>
              <a:gd name="T8" fmla="*/ 568 w 852"/>
              <a:gd name="T9" fmla="*/ 527 h 527"/>
              <a:gd name="connsiteX0" fmla="*/ 9228 w 10401"/>
              <a:gd name="connsiteY0" fmla="*/ 12141 h 12141"/>
              <a:gd name="connsiteX1" fmla="*/ 401 w 10401"/>
              <a:gd name="connsiteY1" fmla="*/ 3663 h 12141"/>
              <a:gd name="connsiteX2" fmla="*/ 2009 w 10401"/>
              <a:gd name="connsiteY2" fmla="*/ 1 h 12141"/>
              <a:gd name="connsiteX3" fmla="*/ 10401 w 10401"/>
              <a:gd name="connsiteY3" fmla="*/ 3853 h 12141"/>
              <a:gd name="connsiteX4" fmla="*/ 9228 w 10401"/>
              <a:gd name="connsiteY4" fmla="*/ 12141 h 12141"/>
              <a:gd name="connsiteX0" fmla="*/ 9228 w 10401"/>
              <a:gd name="connsiteY0" fmla="*/ 12141 h 12141"/>
              <a:gd name="connsiteX1" fmla="*/ 401 w 10401"/>
              <a:gd name="connsiteY1" fmla="*/ 3663 h 12141"/>
              <a:gd name="connsiteX2" fmla="*/ 2009 w 10401"/>
              <a:gd name="connsiteY2" fmla="*/ 1 h 12141"/>
              <a:gd name="connsiteX3" fmla="*/ 10401 w 10401"/>
              <a:gd name="connsiteY3" fmla="*/ 3853 h 12141"/>
              <a:gd name="connsiteX4" fmla="*/ 9228 w 10401"/>
              <a:gd name="connsiteY4" fmla="*/ 12141 h 12141"/>
              <a:gd name="connsiteX0" fmla="*/ 9228 w 10401"/>
              <a:gd name="connsiteY0" fmla="*/ 12141 h 12141"/>
              <a:gd name="connsiteX1" fmla="*/ 401 w 10401"/>
              <a:gd name="connsiteY1" fmla="*/ 3663 h 12141"/>
              <a:gd name="connsiteX2" fmla="*/ 2009 w 10401"/>
              <a:gd name="connsiteY2" fmla="*/ 1 h 12141"/>
              <a:gd name="connsiteX3" fmla="*/ 10401 w 10401"/>
              <a:gd name="connsiteY3" fmla="*/ 3853 h 12141"/>
              <a:gd name="connsiteX4" fmla="*/ 9228 w 10401"/>
              <a:gd name="connsiteY4" fmla="*/ 12141 h 12141"/>
              <a:gd name="connsiteX0" fmla="*/ 9228 w 10401"/>
              <a:gd name="connsiteY0" fmla="*/ 12141 h 12141"/>
              <a:gd name="connsiteX1" fmla="*/ 401 w 10401"/>
              <a:gd name="connsiteY1" fmla="*/ 3663 h 12141"/>
              <a:gd name="connsiteX2" fmla="*/ 2009 w 10401"/>
              <a:gd name="connsiteY2" fmla="*/ 1 h 12141"/>
              <a:gd name="connsiteX3" fmla="*/ 10401 w 10401"/>
              <a:gd name="connsiteY3" fmla="*/ 3853 h 12141"/>
              <a:gd name="connsiteX4" fmla="*/ 9228 w 10401"/>
              <a:gd name="connsiteY4" fmla="*/ 12141 h 12141"/>
              <a:gd name="connsiteX0" fmla="*/ 8858 w 10031"/>
              <a:gd name="connsiteY0" fmla="*/ 12141 h 12141"/>
              <a:gd name="connsiteX1" fmla="*/ 31 w 10031"/>
              <a:gd name="connsiteY1" fmla="*/ 3663 h 12141"/>
              <a:gd name="connsiteX2" fmla="*/ 1639 w 10031"/>
              <a:gd name="connsiteY2" fmla="*/ 1 h 12141"/>
              <a:gd name="connsiteX3" fmla="*/ 10031 w 10031"/>
              <a:gd name="connsiteY3" fmla="*/ 3853 h 12141"/>
              <a:gd name="connsiteX4" fmla="*/ 8858 w 10031"/>
              <a:gd name="connsiteY4" fmla="*/ 12141 h 12141"/>
              <a:gd name="connsiteX0" fmla="*/ 8888 w 10061"/>
              <a:gd name="connsiteY0" fmla="*/ 12141 h 12141"/>
              <a:gd name="connsiteX1" fmla="*/ 61 w 10061"/>
              <a:gd name="connsiteY1" fmla="*/ 3663 h 12141"/>
              <a:gd name="connsiteX2" fmla="*/ 1669 w 10061"/>
              <a:gd name="connsiteY2" fmla="*/ 1 h 12141"/>
              <a:gd name="connsiteX3" fmla="*/ 10061 w 10061"/>
              <a:gd name="connsiteY3" fmla="*/ 3853 h 12141"/>
              <a:gd name="connsiteX4" fmla="*/ 8888 w 10061"/>
              <a:gd name="connsiteY4" fmla="*/ 12141 h 12141"/>
              <a:gd name="connsiteX0" fmla="*/ 8884 w 10057"/>
              <a:gd name="connsiteY0" fmla="*/ 15188 h 15188"/>
              <a:gd name="connsiteX1" fmla="*/ 57 w 10057"/>
              <a:gd name="connsiteY1" fmla="*/ 6710 h 15188"/>
              <a:gd name="connsiteX2" fmla="*/ 5163 w 10057"/>
              <a:gd name="connsiteY2" fmla="*/ 0 h 15188"/>
              <a:gd name="connsiteX3" fmla="*/ 10057 w 10057"/>
              <a:gd name="connsiteY3" fmla="*/ 6900 h 15188"/>
              <a:gd name="connsiteX4" fmla="*/ 8884 w 10057"/>
              <a:gd name="connsiteY4" fmla="*/ 15188 h 15188"/>
              <a:gd name="connsiteX0" fmla="*/ 8884 w 10057"/>
              <a:gd name="connsiteY0" fmla="*/ 15188 h 15188"/>
              <a:gd name="connsiteX1" fmla="*/ 57 w 10057"/>
              <a:gd name="connsiteY1" fmla="*/ 6710 h 15188"/>
              <a:gd name="connsiteX2" fmla="*/ 5163 w 10057"/>
              <a:gd name="connsiteY2" fmla="*/ 0 h 15188"/>
              <a:gd name="connsiteX3" fmla="*/ 10057 w 10057"/>
              <a:gd name="connsiteY3" fmla="*/ 6900 h 15188"/>
              <a:gd name="connsiteX4" fmla="*/ 8884 w 10057"/>
              <a:gd name="connsiteY4" fmla="*/ 15188 h 15188"/>
              <a:gd name="connsiteX0" fmla="*/ 8837 w 10010"/>
              <a:gd name="connsiteY0" fmla="*/ 15188 h 15188"/>
              <a:gd name="connsiteX1" fmla="*/ 10 w 10010"/>
              <a:gd name="connsiteY1" fmla="*/ 6710 h 15188"/>
              <a:gd name="connsiteX2" fmla="*/ 5116 w 10010"/>
              <a:gd name="connsiteY2" fmla="*/ 0 h 15188"/>
              <a:gd name="connsiteX3" fmla="*/ 10010 w 10010"/>
              <a:gd name="connsiteY3" fmla="*/ 6900 h 15188"/>
              <a:gd name="connsiteX4" fmla="*/ 8837 w 10010"/>
              <a:gd name="connsiteY4" fmla="*/ 15188 h 15188"/>
              <a:gd name="connsiteX0" fmla="*/ 8836 w 10009"/>
              <a:gd name="connsiteY0" fmla="*/ 15188 h 15188"/>
              <a:gd name="connsiteX1" fmla="*/ 9 w 10009"/>
              <a:gd name="connsiteY1" fmla="*/ 6710 h 15188"/>
              <a:gd name="connsiteX2" fmla="*/ 5115 w 10009"/>
              <a:gd name="connsiteY2" fmla="*/ 0 h 15188"/>
              <a:gd name="connsiteX3" fmla="*/ 10009 w 10009"/>
              <a:gd name="connsiteY3" fmla="*/ 6900 h 15188"/>
              <a:gd name="connsiteX4" fmla="*/ 8836 w 10009"/>
              <a:gd name="connsiteY4" fmla="*/ 15188 h 15188"/>
              <a:gd name="connsiteX0" fmla="*/ 8838 w 10011"/>
              <a:gd name="connsiteY0" fmla="*/ 15188 h 15188"/>
              <a:gd name="connsiteX1" fmla="*/ 11 w 10011"/>
              <a:gd name="connsiteY1" fmla="*/ 6710 h 15188"/>
              <a:gd name="connsiteX2" fmla="*/ 5117 w 10011"/>
              <a:gd name="connsiteY2" fmla="*/ 0 h 15188"/>
              <a:gd name="connsiteX3" fmla="*/ 10011 w 10011"/>
              <a:gd name="connsiteY3" fmla="*/ 6900 h 15188"/>
              <a:gd name="connsiteX4" fmla="*/ 8838 w 10011"/>
              <a:gd name="connsiteY4" fmla="*/ 15188 h 15188"/>
              <a:gd name="connsiteX0" fmla="*/ 8837 w 10010"/>
              <a:gd name="connsiteY0" fmla="*/ 15188 h 15188"/>
              <a:gd name="connsiteX1" fmla="*/ 10 w 10010"/>
              <a:gd name="connsiteY1" fmla="*/ 6710 h 15188"/>
              <a:gd name="connsiteX2" fmla="*/ 5116 w 10010"/>
              <a:gd name="connsiteY2" fmla="*/ 0 h 15188"/>
              <a:gd name="connsiteX3" fmla="*/ 10010 w 10010"/>
              <a:gd name="connsiteY3" fmla="*/ 6900 h 15188"/>
              <a:gd name="connsiteX4" fmla="*/ 8837 w 10010"/>
              <a:gd name="connsiteY4" fmla="*/ 15188 h 15188"/>
              <a:gd name="connsiteX0" fmla="*/ 8958 w 10059"/>
              <a:gd name="connsiteY0" fmla="*/ 13840 h 13840"/>
              <a:gd name="connsiteX1" fmla="*/ 59 w 10059"/>
              <a:gd name="connsiteY1" fmla="*/ 6710 h 13840"/>
              <a:gd name="connsiteX2" fmla="*/ 5165 w 10059"/>
              <a:gd name="connsiteY2" fmla="*/ 0 h 13840"/>
              <a:gd name="connsiteX3" fmla="*/ 10059 w 10059"/>
              <a:gd name="connsiteY3" fmla="*/ 6900 h 13840"/>
              <a:gd name="connsiteX4" fmla="*/ 8958 w 10059"/>
              <a:gd name="connsiteY4" fmla="*/ 13840 h 13840"/>
              <a:gd name="connsiteX0" fmla="*/ 8958 w 10059"/>
              <a:gd name="connsiteY0" fmla="*/ 13840 h 13840"/>
              <a:gd name="connsiteX1" fmla="*/ 59 w 10059"/>
              <a:gd name="connsiteY1" fmla="*/ 6710 h 13840"/>
              <a:gd name="connsiteX2" fmla="*/ 5165 w 10059"/>
              <a:gd name="connsiteY2" fmla="*/ 0 h 13840"/>
              <a:gd name="connsiteX3" fmla="*/ 10059 w 10059"/>
              <a:gd name="connsiteY3" fmla="*/ 6900 h 13840"/>
              <a:gd name="connsiteX4" fmla="*/ 8958 w 10059"/>
              <a:gd name="connsiteY4" fmla="*/ 13840 h 13840"/>
              <a:gd name="connsiteX0" fmla="*/ 8958 w 10059"/>
              <a:gd name="connsiteY0" fmla="*/ 13840 h 13840"/>
              <a:gd name="connsiteX1" fmla="*/ 59 w 10059"/>
              <a:gd name="connsiteY1" fmla="*/ 6710 h 13840"/>
              <a:gd name="connsiteX2" fmla="*/ 5165 w 10059"/>
              <a:gd name="connsiteY2" fmla="*/ 0 h 13840"/>
              <a:gd name="connsiteX3" fmla="*/ 10059 w 10059"/>
              <a:gd name="connsiteY3" fmla="*/ 6900 h 13840"/>
              <a:gd name="connsiteX4" fmla="*/ 8958 w 10059"/>
              <a:gd name="connsiteY4" fmla="*/ 13840 h 13840"/>
              <a:gd name="connsiteX0" fmla="*/ 8995 w 10060"/>
              <a:gd name="connsiteY0" fmla="*/ 13342 h 13342"/>
              <a:gd name="connsiteX1" fmla="*/ 60 w 10060"/>
              <a:gd name="connsiteY1" fmla="*/ 6710 h 13342"/>
              <a:gd name="connsiteX2" fmla="*/ 5166 w 10060"/>
              <a:gd name="connsiteY2" fmla="*/ 0 h 13342"/>
              <a:gd name="connsiteX3" fmla="*/ 10060 w 10060"/>
              <a:gd name="connsiteY3" fmla="*/ 6900 h 13342"/>
              <a:gd name="connsiteX4" fmla="*/ 8995 w 10060"/>
              <a:gd name="connsiteY4" fmla="*/ 13342 h 13342"/>
              <a:gd name="connsiteX0" fmla="*/ 8995 w 10060"/>
              <a:gd name="connsiteY0" fmla="*/ 13342 h 13342"/>
              <a:gd name="connsiteX1" fmla="*/ 60 w 10060"/>
              <a:gd name="connsiteY1" fmla="*/ 6710 h 13342"/>
              <a:gd name="connsiteX2" fmla="*/ 5166 w 10060"/>
              <a:gd name="connsiteY2" fmla="*/ 0 h 13342"/>
              <a:gd name="connsiteX3" fmla="*/ 10060 w 10060"/>
              <a:gd name="connsiteY3" fmla="*/ 6900 h 13342"/>
              <a:gd name="connsiteX4" fmla="*/ 8995 w 10060"/>
              <a:gd name="connsiteY4" fmla="*/ 13342 h 13342"/>
              <a:gd name="connsiteX0" fmla="*/ 9013 w 10078"/>
              <a:gd name="connsiteY0" fmla="*/ 13342 h 13342"/>
              <a:gd name="connsiteX1" fmla="*/ 60 w 10078"/>
              <a:gd name="connsiteY1" fmla="*/ 6739 h 13342"/>
              <a:gd name="connsiteX2" fmla="*/ 5184 w 10078"/>
              <a:gd name="connsiteY2" fmla="*/ 0 h 13342"/>
              <a:gd name="connsiteX3" fmla="*/ 10078 w 10078"/>
              <a:gd name="connsiteY3" fmla="*/ 6900 h 13342"/>
              <a:gd name="connsiteX4" fmla="*/ 9013 w 10078"/>
              <a:gd name="connsiteY4" fmla="*/ 13342 h 13342"/>
              <a:gd name="connsiteX0" fmla="*/ 8962 w 10027"/>
              <a:gd name="connsiteY0" fmla="*/ 13342 h 13342"/>
              <a:gd name="connsiteX1" fmla="*/ 9 w 10027"/>
              <a:gd name="connsiteY1" fmla="*/ 6739 h 13342"/>
              <a:gd name="connsiteX2" fmla="*/ 5133 w 10027"/>
              <a:gd name="connsiteY2" fmla="*/ 0 h 13342"/>
              <a:gd name="connsiteX3" fmla="*/ 10027 w 10027"/>
              <a:gd name="connsiteY3" fmla="*/ 6900 h 13342"/>
              <a:gd name="connsiteX4" fmla="*/ 8962 w 10027"/>
              <a:gd name="connsiteY4" fmla="*/ 13342 h 13342"/>
              <a:gd name="connsiteX0" fmla="*/ 8962 w 10027"/>
              <a:gd name="connsiteY0" fmla="*/ 13342 h 13342"/>
              <a:gd name="connsiteX1" fmla="*/ 9 w 10027"/>
              <a:gd name="connsiteY1" fmla="*/ 6739 h 13342"/>
              <a:gd name="connsiteX2" fmla="*/ 5133 w 10027"/>
              <a:gd name="connsiteY2" fmla="*/ 0 h 13342"/>
              <a:gd name="connsiteX3" fmla="*/ 10027 w 10027"/>
              <a:gd name="connsiteY3" fmla="*/ 6900 h 13342"/>
              <a:gd name="connsiteX4" fmla="*/ 8962 w 10027"/>
              <a:gd name="connsiteY4" fmla="*/ 13342 h 13342"/>
              <a:gd name="connsiteX0" fmla="*/ 8984 w 10049"/>
              <a:gd name="connsiteY0" fmla="*/ 13489 h 13489"/>
              <a:gd name="connsiteX1" fmla="*/ 31 w 10049"/>
              <a:gd name="connsiteY1" fmla="*/ 6886 h 13489"/>
              <a:gd name="connsiteX2" fmla="*/ 6043 w 10049"/>
              <a:gd name="connsiteY2" fmla="*/ 0 h 13489"/>
              <a:gd name="connsiteX3" fmla="*/ 10049 w 10049"/>
              <a:gd name="connsiteY3" fmla="*/ 7047 h 13489"/>
              <a:gd name="connsiteX4" fmla="*/ 8984 w 10049"/>
              <a:gd name="connsiteY4" fmla="*/ 13489 h 13489"/>
              <a:gd name="connsiteX0" fmla="*/ 9007 w 10072"/>
              <a:gd name="connsiteY0" fmla="*/ 13489 h 13489"/>
              <a:gd name="connsiteX1" fmla="*/ 54 w 10072"/>
              <a:gd name="connsiteY1" fmla="*/ 6886 h 13489"/>
              <a:gd name="connsiteX2" fmla="*/ 6066 w 10072"/>
              <a:gd name="connsiteY2" fmla="*/ 0 h 13489"/>
              <a:gd name="connsiteX3" fmla="*/ 10072 w 10072"/>
              <a:gd name="connsiteY3" fmla="*/ 7047 h 13489"/>
              <a:gd name="connsiteX4" fmla="*/ 9007 w 10072"/>
              <a:gd name="connsiteY4" fmla="*/ 13489 h 13489"/>
              <a:gd name="connsiteX0" fmla="*/ 8954 w 10019"/>
              <a:gd name="connsiteY0" fmla="*/ 13489 h 13489"/>
              <a:gd name="connsiteX1" fmla="*/ 1 w 10019"/>
              <a:gd name="connsiteY1" fmla="*/ 6886 h 13489"/>
              <a:gd name="connsiteX2" fmla="*/ 6013 w 10019"/>
              <a:gd name="connsiteY2" fmla="*/ 0 h 13489"/>
              <a:gd name="connsiteX3" fmla="*/ 10019 w 10019"/>
              <a:gd name="connsiteY3" fmla="*/ 7047 h 13489"/>
              <a:gd name="connsiteX4" fmla="*/ 8954 w 10019"/>
              <a:gd name="connsiteY4" fmla="*/ 13489 h 13489"/>
              <a:gd name="connsiteX0" fmla="*/ 8954 w 10019"/>
              <a:gd name="connsiteY0" fmla="*/ 13489 h 13489"/>
              <a:gd name="connsiteX1" fmla="*/ 1 w 10019"/>
              <a:gd name="connsiteY1" fmla="*/ 6886 h 13489"/>
              <a:gd name="connsiteX2" fmla="*/ 6013 w 10019"/>
              <a:gd name="connsiteY2" fmla="*/ 0 h 13489"/>
              <a:gd name="connsiteX3" fmla="*/ 10019 w 10019"/>
              <a:gd name="connsiteY3" fmla="*/ 7047 h 13489"/>
              <a:gd name="connsiteX4" fmla="*/ 8954 w 10019"/>
              <a:gd name="connsiteY4" fmla="*/ 13489 h 13489"/>
              <a:gd name="connsiteX0" fmla="*/ 9107 w 10172"/>
              <a:gd name="connsiteY0" fmla="*/ 12963 h 12963"/>
              <a:gd name="connsiteX1" fmla="*/ 154 w 10172"/>
              <a:gd name="connsiteY1" fmla="*/ 6360 h 12963"/>
              <a:gd name="connsiteX2" fmla="*/ 4798 w 10172"/>
              <a:gd name="connsiteY2" fmla="*/ 1 h 12963"/>
              <a:gd name="connsiteX3" fmla="*/ 10172 w 10172"/>
              <a:gd name="connsiteY3" fmla="*/ 6521 h 12963"/>
              <a:gd name="connsiteX4" fmla="*/ 9107 w 10172"/>
              <a:gd name="connsiteY4" fmla="*/ 12963 h 12963"/>
              <a:gd name="connsiteX0" fmla="*/ 9061 w 10126"/>
              <a:gd name="connsiteY0" fmla="*/ 12963 h 12963"/>
              <a:gd name="connsiteX1" fmla="*/ 108 w 10126"/>
              <a:gd name="connsiteY1" fmla="*/ 6360 h 12963"/>
              <a:gd name="connsiteX2" fmla="*/ 4752 w 10126"/>
              <a:gd name="connsiteY2" fmla="*/ 1 h 12963"/>
              <a:gd name="connsiteX3" fmla="*/ 10126 w 10126"/>
              <a:gd name="connsiteY3" fmla="*/ 6521 h 12963"/>
              <a:gd name="connsiteX4" fmla="*/ 9061 w 10126"/>
              <a:gd name="connsiteY4" fmla="*/ 12963 h 12963"/>
              <a:gd name="connsiteX0" fmla="*/ 9003 w 10068"/>
              <a:gd name="connsiteY0" fmla="*/ 12963 h 12963"/>
              <a:gd name="connsiteX1" fmla="*/ 50 w 10068"/>
              <a:gd name="connsiteY1" fmla="*/ 6360 h 12963"/>
              <a:gd name="connsiteX2" fmla="*/ 4694 w 10068"/>
              <a:gd name="connsiteY2" fmla="*/ 1 h 12963"/>
              <a:gd name="connsiteX3" fmla="*/ 10068 w 10068"/>
              <a:gd name="connsiteY3" fmla="*/ 6521 h 12963"/>
              <a:gd name="connsiteX4" fmla="*/ 9003 w 10068"/>
              <a:gd name="connsiteY4" fmla="*/ 12963 h 12963"/>
              <a:gd name="connsiteX0" fmla="*/ 9061 w 10126"/>
              <a:gd name="connsiteY0" fmla="*/ 12928 h 12928"/>
              <a:gd name="connsiteX1" fmla="*/ 108 w 10126"/>
              <a:gd name="connsiteY1" fmla="*/ 6325 h 12928"/>
              <a:gd name="connsiteX2" fmla="*/ 4730 w 10126"/>
              <a:gd name="connsiteY2" fmla="*/ 1 h 12928"/>
              <a:gd name="connsiteX3" fmla="*/ 10126 w 10126"/>
              <a:gd name="connsiteY3" fmla="*/ 6486 h 12928"/>
              <a:gd name="connsiteX4" fmla="*/ 9061 w 10126"/>
              <a:gd name="connsiteY4" fmla="*/ 12928 h 12928"/>
              <a:gd name="connsiteX0" fmla="*/ 9053 w 10118"/>
              <a:gd name="connsiteY0" fmla="*/ 12928 h 12928"/>
              <a:gd name="connsiteX1" fmla="*/ 100 w 10118"/>
              <a:gd name="connsiteY1" fmla="*/ 6325 h 12928"/>
              <a:gd name="connsiteX2" fmla="*/ 4722 w 10118"/>
              <a:gd name="connsiteY2" fmla="*/ 1 h 12928"/>
              <a:gd name="connsiteX3" fmla="*/ 10118 w 10118"/>
              <a:gd name="connsiteY3" fmla="*/ 6486 h 12928"/>
              <a:gd name="connsiteX4" fmla="*/ 9053 w 10118"/>
              <a:gd name="connsiteY4" fmla="*/ 12928 h 12928"/>
              <a:gd name="connsiteX0" fmla="*/ 8927 w 9992"/>
              <a:gd name="connsiteY0" fmla="*/ 12928 h 12928"/>
              <a:gd name="connsiteX1" fmla="*/ 104 w 9992"/>
              <a:gd name="connsiteY1" fmla="*/ 6536 h 12928"/>
              <a:gd name="connsiteX2" fmla="*/ 4596 w 9992"/>
              <a:gd name="connsiteY2" fmla="*/ 1 h 12928"/>
              <a:gd name="connsiteX3" fmla="*/ 9992 w 9992"/>
              <a:gd name="connsiteY3" fmla="*/ 6486 h 12928"/>
              <a:gd name="connsiteX4" fmla="*/ 8927 w 9992"/>
              <a:gd name="connsiteY4" fmla="*/ 12928 h 12928"/>
              <a:gd name="connsiteX0" fmla="*/ 8596 w 9662"/>
              <a:gd name="connsiteY0" fmla="*/ 10000 h 10000"/>
              <a:gd name="connsiteX1" fmla="*/ 114 w 9662"/>
              <a:gd name="connsiteY1" fmla="*/ 5491 h 10000"/>
              <a:gd name="connsiteX2" fmla="*/ 4262 w 9662"/>
              <a:gd name="connsiteY2" fmla="*/ 1 h 10000"/>
              <a:gd name="connsiteX3" fmla="*/ 9662 w 9662"/>
              <a:gd name="connsiteY3" fmla="*/ 5017 h 10000"/>
              <a:gd name="connsiteX4" fmla="*/ 8596 w 9662"/>
              <a:gd name="connsiteY4" fmla="*/ 10000 h 10000"/>
              <a:gd name="connsiteX0" fmla="*/ 9032 w 10135"/>
              <a:gd name="connsiteY0" fmla="*/ 10000 h 10000"/>
              <a:gd name="connsiteX1" fmla="*/ 253 w 10135"/>
              <a:gd name="connsiteY1" fmla="*/ 5491 h 10000"/>
              <a:gd name="connsiteX2" fmla="*/ 4546 w 10135"/>
              <a:gd name="connsiteY2" fmla="*/ 1 h 10000"/>
              <a:gd name="connsiteX3" fmla="*/ 10135 w 10135"/>
              <a:gd name="connsiteY3" fmla="*/ 5017 h 10000"/>
              <a:gd name="connsiteX4" fmla="*/ 9032 w 10135"/>
              <a:gd name="connsiteY4" fmla="*/ 10000 h 10000"/>
              <a:gd name="connsiteX0" fmla="*/ 9181 w 10284"/>
              <a:gd name="connsiteY0" fmla="*/ 10000 h 10000"/>
              <a:gd name="connsiteX1" fmla="*/ 245 w 10284"/>
              <a:gd name="connsiteY1" fmla="*/ 5491 h 10000"/>
              <a:gd name="connsiteX2" fmla="*/ 4695 w 10284"/>
              <a:gd name="connsiteY2" fmla="*/ 1 h 10000"/>
              <a:gd name="connsiteX3" fmla="*/ 10284 w 10284"/>
              <a:gd name="connsiteY3" fmla="*/ 5017 h 10000"/>
              <a:gd name="connsiteX4" fmla="*/ 9181 w 10284"/>
              <a:gd name="connsiteY4" fmla="*/ 10000 h 10000"/>
              <a:gd name="connsiteX0" fmla="*/ 9104 w 10207"/>
              <a:gd name="connsiteY0" fmla="*/ 10000 h 10000"/>
              <a:gd name="connsiteX1" fmla="*/ 168 w 10207"/>
              <a:gd name="connsiteY1" fmla="*/ 5491 h 10000"/>
              <a:gd name="connsiteX2" fmla="*/ 4618 w 10207"/>
              <a:gd name="connsiteY2" fmla="*/ 1 h 10000"/>
              <a:gd name="connsiteX3" fmla="*/ 10207 w 10207"/>
              <a:gd name="connsiteY3" fmla="*/ 5017 h 10000"/>
              <a:gd name="connsiteX4" fmla="*/ 9104 w 10207"/>
              <a:gd name="connsiteY4" fmla="*/ 10000 h 10000"/>
              <a:gd name="connsiteX0" fmla="*/ 10326 w 10415"/>
              <a:gd name="connsiteY0" fmla="*/ 10326 h 10326"/>
              <a:gd name="connsiteX1" fmla="*/ 167 w 10415"/>
              <a:gd name="connsiteY1" fmla="*/ 5491 h 10326"/>
              <a:gd name="connsiteX2" fmla="*/ 4617 w 10415"/>
              <a:gd name="connsiteY2" fmla="*/ 1 h 10326"/>
              <a:gd name="connsiteX3" fmla="*/ 10206 w 10415"/>
              <a:gd name="connsiteY3" fmla="*/ 5017 h 10326"/>
              <a:gd name="connsiteX4" fmla="*/ 10326 w 10415"/>
              <a:gd name="connsiteY4" fmla="*/ 10326 h 10326"/>
              <a:gd name="connsiteX0" fmla="*/ 10326 w 10436"/>
              <a:gd name="connsiteY0" fmla="*/ 10326 h 10326"/>
              <a:gd name="connsiteX1" fmla="*/ 167 w 10436"/>
              <a:gd name="connsiteY1" fmla="*/ 5491 h 10326"/>
              <a:gd name="connsiteX2" fmla="*/ 4617 w 10436"/>
              <a:gd name="connsiteY2" fmla="*/ 1 h 10326"/>
              <a:gd name="connsiteX3" fmla="*/ 10404 w 10436"/>
              <a:gd name="connsiteY3" fmla="*/ 5017 h 10326"/>
              <a:gd name="connsiteX4" fmla="*/ 10326 w 10436"/>
              <a:gd name="connsiteY4" fmla="*/ 10326 h 10326"/>
              <a:gd name="connsiteX0" fmla="*/ 10326 w 10485"/>
              <a:gd name="connsiteY0" fmla="*/ 10326 h 10326"/>
              <a:gd name="connsiteX1" fmla="*/ 167 w 10485"/>
              <a:gd name="connsiteY1" fmla="*/ 5491 h 10326"/>
              <a:gd name="connsiteX2" fmla="*/ 4617 w 10485"/>
              <a:gd name="connsiteY2" fmla="*/ 1 h 10326"/>
              <a:gd name="connsiteX3" fmla="*/ 10404 w 10485"/>
              <a:gd name="connsiteY3" fmla="*/ 5017 h 10326"/>
              <a:gd name="connsiteX4" fmla="*/ 10326 w 10485"/>
              <a:gd name="connsiteY4" fmla="*/ 10326 h 10326"/>
              <a:gd name="connsiteX0" fmla="*/ 10326 w 10404"/>
              <a:gd name="connsiteY0" fmla="*/ 10326 h 10326"/>
              <a:gd name="connsiteX1" fmla="*/ 167 w 10404"/>
              <a:gd name="connsiteY1" fmla="*/ 5491 h 10326"/>
              <a:gd name="connsiteX2" fmla="*/ 4617 w 10404"/>
              <a:gd name="connsiteY2" fmla="*/ 1 h 10326"/>
              <a:gd name="connsiteX3" fmla="*/ 10404 w 10404"/>
              <a:gd name="connsiteY3" fmla="*/ 5017 h 10326"/>
              <a:gd name="connsiteX4" fmla="*/ 10326 w 10404"/>
              <a:gd name="connsiteY4" fmla="*/ 10326 h 10326"/>
              <a:gd name="connsiteX0" fmla="*/ 10419 w 10419"/>
              <a:gd name="connsiteY0" fmla="*/ 10348 h 10348"/>
              <a:gd name="connsiteX1" fmla="*/ 170 w 10419"/>
              <a:gd name="connsiteY1" fmla="*/ 5491 h 10348"/>
              <a:gd name="connsiteX2" fmla="*/ 4620 w 10419"/>
              <a:gd name="connsiteY2" fmla="*/ 1 h 10348"/>
              <a:gd name="connsiteX3" fmla="*/ 10407 w 10419"/>
              <a:gd name="connsiteY3" fmla="*/ 5017 h 10348"/>
              <a:gd name="connsiteX4" fmla="*/ 10419 w 10419"/>
              <a:gd name="connsiteY4" fmla="*/ 10348 h 10348"/>
              <a:gd name="connsiteX0" fmla="*/ 10395 w 10395"/>
              <a:gd name="connsiteY0" fmla="*/ 10348 h 10348"/>
              <a:gd name="connsiteX1" fmla="*/ 146 w 10395"/>
              <a:gd name="connsiteY1" fmla="*/ 5491 h 10348"/>
              <a:gd name="connsiteX2" fmla="*/ 4596 w 10395"/>
              <a:gd name="connsiteY2" fmla="*/ 1 h 10348"/>
              <a:gd name="connsiteX3" fmla="*/ 10383 w 10395"/>
              <a:gd name="connsiteY3" fmla="*/ 5017 h 10348"/>
              <a:gd name="connsiteX4" fmla="*/ 10395 w 10395"/>
              <a:gd name="connsiteY4" fmla="*/ 10348 h 10348"/>
              <a:gd name="connsiteX0" fmla="*/ 10388 w 10388"/>
              <a:gd name="connsiteY0" fmla="*/ 10348 h 10348"/>
              <a:gd name="connsiteX1" fmla="*/ 139 w 10388"/>
              <a:gd name="connsiteY1" fmla="*/ 5491 h 10348"/>
              <a:gd name="connsiteX2" fmla="*/ 4589 w 10388"/>
              <a:gd name="connsiteY2" fmla="*/ 1 h 10348"/>
              <a:gd name="connsiteX3" fmla="*/ 10376 w 10388"/>
              <a:gd name="connsiteY3" fmla="*/ 5017 h 10348"/>
              <a:gd name="connsiteX4" fmla="*/ 10388 w 10388"/>
              <a:gd name="connsiteY4" fmla="*/ 10348 h 10348"/>
              <a:gd name="connsiteX0" fmla="*/ 10405 w 10405"/>
              <a:gd name="connsiteY0" fmla="*/ 10348 h 10348"/>
              <a:gd name="connsiteX1" fmla="*/ 156 w 10405"/>
              <a:gd name="connsiteY1" fmla="*/ 5491 h 10348"/>
              <a:gd name="connsiteX2" fmla="*/ 4606 w 10405"/>
              <a:gd name="connsiteY2" fmla="*/ 1 h 10348"/>
              <a:gd name="connsiteX3" fmla="*/ 10393 w 10405"/>
              <a:gd name="connsiteY3" fmla="*/ 5017 h 10348"/>
              <a:gd name="connsiteX4" fmla="*/ 10405 w 10405"/>
              <a:gd name="connsiteY4" fmla="*/ 10348 h 10348"/>
              <a:gd name="connsiteX0" fmla="*/ 10832 w 10832"/>
              <a:gd name="connsiteY0" fmla="*/ 10406 h 10406"/>
              <a:gd name="connsiteX1" fmla="*/ 583 w 10832"/>
              <a:gd name="connsiteY1" fmla="*/ 5549 h 10406"/>
              <a:gd name="connsiteX2" fmla="*/ 1667 w 10832"/>
              <a:gd name="connsiteY2" fmla="*/ 2513 h 10406"/>
              <a:gd name="connsiteX3" fmla="*/ 5033 w 10832"/>
              <a:gd name="connsiteY3" fmla="*/ 59 h 10406"/>
              <a:gd name="connsiteX4" fmla="*/ 10820 w 10832"/>
              <a:gd name="connsiteY4" fmla="*/ 5075 h 10406"/>
              <a:gd name="connsiteX5" fmla="*/ 10832 w 10832"/>
              <a:gd name="connsiteY5" fmla="*/ 10406 h 10406"/>
              <a:gd name="connsiteX0" fmla="*/ 10758 w 10758"/>
              <a:gd name="connsiteY0" fmla="*/ 10406 h 10406"/>
              <a:gd name="connsiteX1" fmla="*/ 509 w 10758"/>
              <a:gd name="connsiteY1" fmla="*/ 5549 h 10406"/>
              <a:gd name="connsiteX2" fmla="*/ 1593 w 10758"/>
              <a:gd name="connsiteY2" fmla="*/ 2513 h 10406"/>
              <a:gd name="connsiteX3" fmla="*/ 4959 w 10758"/>
              <a:gd name="connsiteY3" fmla="*/ 59 h 10406"/>
              <a:gd name="connsiteX4" fmla="*/ 10746 w 10758"/>
              <a:gd name="connsiteY4" fmla="*/ 5075 h 10406"/>
              <a:gd name="connsiteX5" fmla="*/ 10758 w 10758"/>
              <a:gd name="connsiteY5" fmla="*/ 10406 h 10406"/>
              <a:gd name="connsiteX0" fmla="*/ 10758 w 10758"/>
              <a:gd name="connsiteY0" fmla="*/ 10390 h 10390"/>
              <a:gd name="connsiteX1" fmla="*/ 509 w 10758"/>
              <a:gd name="connsiteY1" fmla="*/ 5533 h 10390"/>
              <a:gd name="connsiteX2" fmla="*/ 1593 w 10758"/>
              <a:gd name="connsiteY2" fmla="*/ 2497 h 10390"/>
              <a:gd name="connsiteX3" fmla="*/ 4959 w 10758"/>
              <a:gd name="connsiteY3" fmla="*/ 43 h 10390"/>
              <a:gd name="connsiteX4" fmla="*/ 10746 w 10758"/>
              <a:gd name="connsiteY4" fmla="*/ 5059 h 10390"/>
              <a:gd name="connsiteX5" fmla="*/ 10758 w 10758"/>
              <a:gd name="connsiteY5" fmla="*/ 10390 h 10390"/>
              <a:gd name="connsiteX0" fmla="*/ 10697 w 10697"/>
              <a:gd name="connsiteY0" fmla="*/ 10391 h 10391"/>
              <a:gd name="connsiteX1" fmla="*/ 448 w 10697"/>
              <a:gd name="connsiteY1" fmla="*/ 5534 h 10391"/>
              <a:gd name="connsiteX2" fmla="*/ 1832 w 10697"/>
              <a:gd name="connsiteY2" fmla="*/ 2389 h 10391"/>
              <a:gd name="connsiteX3" fmla="*/ 4898 w 10697"/>
              <a:gd name="connsiteY3" fmla="*/ 44 h 10391"/>
              <a:gd name="connsiteX4" fmla="*/ 10685 w 10697"/>
              <a:gd name="connsiteY4" fmla="*/ 5060 h 10391"/>
              <a:gd name="connsiteX5" fmla="*/ 10697 w 10697"/>
              <a:gd name="connsiteY5" fmla="*/ 10391 h 10391"/>
              <a:gd name="connsiteX0" fmla="*/ 10407 w 10407"/>
              <a:gd name="connsiteY0" fmla="*/ 10348 h 10348"/>
              <a:gd name="connsiteX1" fmla="*/ 158 w 10407"/>
              <a:gd name="connsiteY1" fmla="*/ 5491 h 10348"/>
              <a:gd name="connsiteX2" fmla="*/ 4608 w 10407"/>
              <a:gd name="connsiteY2" fmla="*/ 1 h 10348"/>
              <a:gd name="connsiteX3" fmla="*/ 10395 w 10407"/>
              <a:gd name="connsiteY3" fmla="*/ 5017 h 10348"/>
              <a:gd name="connsiteX4" fmla="*/ 10407 w 10407"/>
              <a:gd name="connsiteY4" fmla="*/ 10348 h 10348"/>
              <a:gd name="connsiteX0" fmla="*/ 10403 w 10403"/>
              <a:gd name="connsiteY0" fmla="*/ 10348 h 10348"/>
              <a:gd name="connsiteX1" fmla="*/ 154 w 10403"/>
              <a:gd name="connsiteY1" fmla="*/ 5491 h 10348"/>
              <a:gd name="connsiteX2" fmla="*/ 4604 w 10403"/>
              <a:gd name="connsiteY2" fmla="*/ 1 h 10348"/>
              <a:gd name="connsiteX3" fmla="*/ 10391 w 10403"/>
              <a:gd name="connsiteY3" fmla="*/ 5017 h 10348"/>
              <a:gd name="connsiteX4" fmla="*/ 10403 w 10403"/>
              <a:gd name="connsiteY4" fmla="*/ 10348 h 10348"/>
              <a:gd name="connsiteX0" fmla="*/ 11198 w 11198"/>
              <a:gd name="connsiteY0" fmla="*/ 10348 h 10348"/>
              <a:gd name="connsiteX1" fmla="*/ 949 w 11198"/>
              <a:gd name="connsiteY1" fmla="*/ 5491 h 10348"/>
              <a:gd name="connsiteX2" fmla="*/ 954 w 11198"/>
              <a:gd name="connsiteY2" fmla="*/ 5460 h 10348"/>
              <a:gd name="connsiteX3" fmla="*/ 5399 w 11198"/>
              <a:gd name="connsiteY3" fmla="*/ 1 h 10348"/>
              <a:gd name="connsiteX4" fmla="*/ 11186 w 11198"/>
              <a:gd name="connsiteY4" fmla="*/ 5017 h 10348"/>
              <a:gd name="connsiteX5" fmla="*/ 11198 w 11198"/>
              <a:gd name="connsiteY5" fmla="*/ 10348 h 10348"/>
              <a:gd name="connsiteX0" fmla="*/ 11485 w 11485"/>
              <a:gd name="connsiteY0" fmla="*/ 10348 h 10348"/>
              <a:gd name="connsiteX1" fmla="*/ 1236 w 11485"/>
              <a:gd name="connsiteY1" fmla="*/ 5491 h 10348"/>
              <a:gd name="connsiteX2" fmla="*/ 671 w 11485"/>
              <a:gd name="connsiteY2" fmla="*/ 4229 h 10348"/>
              <a:gd name="connsiteX3" fmla="*/ 5686 w 11485"/>
              <a:gd name="connsiteY3" fmla="*/ 1 h 10348"/>
              <a:gd name="connsiteX4" fmla="*/ 11473 w 11485"/>
              <a:gd name="connsiteY4" fmla="*/ 5017 h 10348"/>
              <a:gd name="connsiteX5" fmla="*/ 11485 w 11485"/>
              <a:gd name="connsiteY5" fmla="*/ 10348 h 10348"/>
              <a:gd name="connsiteX0" fmla="*/ 11485 w 11485"/>
              <a:gd name="connsiteY0" fmla="*/ 10348 h 10348"/>
              <a:gd name="connsiteX1" fmla="*/ 1236 w 11485"/>
              <a:gd name="connsiteY1" fmla="*/ 5491 h 10348"/>
              <a:gd name="connsiteX2" fmla="*/ 671 w 11485"/>
              <a:gd name="connsiteY2" fmla="*/ 4229 h 10348"/>
              <a:gd name="connsiteX3" fmla="*/ 5686 w 11485"/>
              <a:gd name="connsiteY3" fmla="*/ 1 h 10348"/>
              <a:gd name="connsiteX4" fmla="*/ 11473 w 11485"/>
              <a:gd name="connsiteY4" fmla="*/ 5017 h 10348"/>
              <a:gd name="connsiteX5" fmla="*/ 11485 w 11485"/>
              <a:gd name="connsiteY5" fmla="*/ 10348 h 10348"/>
              <a:gd name="connsiteX0" fmla="*/ 10814 w 10814"/>
              <a:gd name="connsiteY0" fmla="*/ 10348 h 10348"/>
              <a:gd name="connsiteX1" fmla="*/ 0 w 10814"/>
              <a:gd name="connsiteY1" fmla="*/ 4229 h 10348"/>
              <a:gd name="connsiteX2" fmla="*/ 5015 w 10814"/>
              <a:gd name="connsiteY2" fmla="*/ 1 h 10348"/>
              <a:gd name="connsiteX3" fmla="*/ 10802 w 10814"/>
              <a:gd name="connsiteY3" fmla="*/ 5017 h 10348"/>
              <a:gd name="connsiteX4" fmla="*/ 10814 w 10814"/>
              <a:gd name="connsiteY4" fmla="*/ 10348 h 10348"/>
              <a:gd name="connsiteX0" fmla="*/ 10424 w 10424"/>
              <a:gd name="connsiteY0" fmla="*/ 10348 h 10348"/>
              <a:gd name="connsiteX1" fmla="*/ 0 w 10424"/>
              <a:gd name="connsiteY1" fmla="*/ 4664 h 10348"/>
              <a:gd name="connsiteX2" fmla="*/ 4625 w 10424"/>
              <a:gd name="connsiteY2" fmla="*/ 1 h 10348"/>
              <a:gd name="connsiteX3" fmla="*/ 10412 w 10424"/>
              <a:gd name="connsiteY3" fmla="*/ 5017 h 10348"/>
              <a:gd name="connsiteX4" fmla="*/ 10424 w 10424"/>
              <a:gd name="connsiteY4" fmla="*/ 10348 h 10348"/>
              <a:gd name="connsiteX0" fmla="*/ 10424 w 10424"/>
              <a:gd name="connsiteY0" fmla="*/ 10348 h 10348"/>
              <a:gd name="connsiteX1" fmla="*/ 0 w 10424"/>
              <a:gd name="connsiteY1" fmla="*/ 4664 h 10348"/>
              <a:gd name="connsiteX2" fmla="*/ 4625 w 10424"/>
              <a:gd name="connsiteY2" fmla="*/ 1 h 10348"/>
              <a:gd name="connsiteX3" fmla="*/ 10412 w 10424"/>
              <a:gd name="connsiteY3" fmla="*/ 5017 h 10348"/>
              <a:gd name="connsiteX4" fmla="*/ 10424 w 10424"/>
              <a:gd name="connsiteY4" fmla="*/ 10348 h 10348"/>
              <a:gd name="connsiteX0" fmla="*/ 10424 w 10424"/>
              <a:gd name="connsiteY0" fmla="*/ 10348 h 10348"/>
              <a:gd name="connsiteX1" fmla="*/ 0 w 10424"/>
              <a:gd name="connsiteY1" fmla="*/ 4664 h 10348"/>
              <a:gd name="connsiteX2" fmla="*/ 4625 w 10424"/>
              <a:gd name="connsiteY2" fmla="*/ 1 h 10348"/>
              <a:gd name="connsiteX3" fmla="*/ 10412 w 10424"/>
              <a:gd name="connsiteY3" fmla="*/ 5017 h 10348"/>
              <a:gd name="connsiteX4" fmla="*/ 10424 w 10424"/>
              <a:gd name="connsiteY4" fmla="*/ 10348 h 10348"/>
              <a:gd name="connsiteX0" fmla="*/ 10424 w 10424"/>
              <a:gd name="connsiteY0" fmla="*/ 10348 h 10348"/>
              <a:gd name="connsiteX1" fmla="*/ 0 w 10424"/>
              <a:gd name="connsiteY1" fmla="*/ 4664 h 10348"/>
              <a:gd name="connsiteX2" fmla="*/ 4625 w 10424"/>
              <a:gd name="connsiteY2" fmla="*/ 1 h 10348"/>
              <a:gd name="connsiteX3" fmla="*/ 10412 w 10424"/>
              <a:gd name="connsiteY3" fmla="*/ 5017 h 10348"/>
              <a:gd name="connsiteX4" fmla="*/ 10424 w 10424"/>
              <a:gd name="connsiteY4" fmla="*/ 10348 h 10348"/>
              <a:gd name="connsiteX0" fmla="*/ 10424 w 10424"/>
              <a:gd name="connsiteY0" fmla="*/ 10348 h 10348"/>
              <a:gd name="connsiteX1" fmla="*/ 0 w 10424"/>
              <a:gd name="connsiteY1" fmla="*/ 4664 h 10348"/>
              <a:gd name="connsiteX2" fmla="*/ 4625 w 10424"/>
              <a:gd name="connsiteY2" fmla="*/ 1 h 10348"/>
              <a:gd name="connsiteX3" fmla="*/ 10412 w 10424"/>
              <a:gd name="connsiteY3" fmla="*/ 5017 h 10348"/>
              <a:gd name="connsiteX4" fmla="*/ 10424 w 10424"/>
              <a:gd name="connsiteY4" fmla="*/ 10348 h 10348"/>
              <a:gd name="connsiteX0" fmla="*/ 10424 w 10424"/>
              <a:gd name="connsiteY0" fmla="*/ 10348 h 10348"/>
              <a:gd name="connsiteX1" fmla="*/ 0 w 10424"/>
              <a:gd name="connsiteY1" fmla="*/ 4664 h 10348"/>
              <a:gd name="connsiteX2" fmla="*/ 4625 w 10424"/>
              <a:gd name="connsiteY2" fmla="*/ 1 h 10348"/>
              <a:gd name="connsiteX3" fmla="*/ 10412 w 10424"/>
              <a:gd name="connsiteY3" fmla="*/ 5017 h 10348"/>
              <a:gd name="connsiteX4" fmla="*/ 10424 w 10424"/>
              <a:gd name="connsiteY4" fmla="*/ 10348 h 10348"/>
              <a:gd name="connsiteX0" fmla="*/ 10434 w 10434"/>
              <a:gd name="connsiteY0" fmla="*/ 10348 h 10348"/>
              <a:gd name="connsiteX1" fmla="*/ 10 w 10434"/>
              <a:gd name="connsiteY1" fmla="*/ 4664 h 10348"/>
              <a:gd name="connsiteX2" fmla="*/ 4635 w 10434"/>
              <a:gd name="connsiteY2" fmla="*/ 1 h 10348"/>
              <a:gd name="connsiteX3" fmla="*/ 10422 w 10434"/>
              <a:gd name="connsiteY3" fmla="*/ 5017 h 10348"/>
              <a:gd name="connsiteX4" fmla="*/ 10434 w 10434"/>
              <a:gd name="connsiteY4" fmla="*/ 10348 h 10348"/>
              <a:gd name="connsiteX0" fmla="*/ 10434 w 10434"/>
              <a:gd name="connsiteY0" fmla="*/ 10348 h 10348"/>
              <a:gd name="connsiteX1" fmla="*/ 10 w 10434"/>
              <a:gd name="connsiteY1" fmla="*/ 4863 h 10348"/>
              <a:gd name="connsiteX2" fmla="*/ 4635 w 10434"/>
              <a:gd name="connsiteY2" fmla="*/ 1 h 10348"/>
              <a:gd name="connsiteX3" fmla="*/ 10422 w 10434"/>
              <a:gd name="connsiteY3" fmla="*/ 5017 h 10348"/>
              <a:gd name="connsiteX4" fmla="*/ 10434 w 10434"/>
              <a:gd name="connsiteY4" fmla="*/ 10348 h 10348"/>
              <a:gd name="connsiteX0" fmla="*/ 10465 w 10465"/>
              <a:gd name="connsiteY0" fmla="*/ 10348 h 10348"/>
              <a:gd name="connsiteX1" fmla="*/ 41 w 10465"/>
              <a:gd name="connsiteY1" fmla="*/ 4863 h 10348"/>
              <a:gd name="connsiteX2" fmla="*/ 4666 w 10465"/>
              <a:gd name="connsiteY2" fmla="*/ 1 h 10348"/>
              <a:gd name="connsiteX3" fmla="*/ 10453 w 10465"/>
              <a:gd name="connsiteY3" fmla="*/ 5017 h 10348"/>
              <a:gd name="connsiteX4" fmla="*/ 10465 w 10465"/>
              <a:gd name="connsiteY4" fmla="*/ 10348 h 10348"/>
              <a:gd name="connsiteX0" fmla="*/ 10421 w 10421"/>
              <a:gd name="connsiteY0" fmla="*/ 10348 h 10348"/>
              <a:gd name="connsiteX1" fmla="*/ 42 w 10421"/>
              <a:gd name="connsiteY1" fmla="*/ 5062 h 10348"/>
              <a:gd name="connsiteX2" fmla="*/ 4622 w 10421"/>
              <a:gd name="connsiteY2" fmla="*/ 1 h 10348"/>
              <a:gd name="connsiteX3" fmla="*/ 10409 w 10421"/>
              <a:gd name="connsiteY3" fmla="*/ 5017 h 10348"/>
              <a:gd name="connsiteX4" fmla="*/ 10421 w 10421"/>
              <a:gd name="connsiteY4" fmla="*/ 10348 h 10348"/>
              <a:gd name="connsiteX0" fmla="*/ 10473 w 10473"/>
              <a:gd name="connsiteY0" fmla="*/ 10348 h 10348"/>
              <a:gd name="connsiteX1" fmla="*/ 94 w 10473"/>
              <a:gd name="connsiteY1" fmla="*/ 5062 h 10348"/>
              <a:gd name="connsiteX2" fmla="*/ 4674 w 10473"/>
              <a:gd name="connsiteY2" fmla="*/ 1 h 10348"/>
              <a:gd name="connsiteX3" fmla="*/ 10461 w 10473"/>
              <a:gd name="connsiteY3" fmla="*/ 5017 h 10348"/>
              <a:gd name="connsiteX4" fmla="*/ 10473 w 10473"/>
              <a:gd name="connsiteY4" fmla="*/ 10348 h 10348"/>
              <a:gd name="connsiteX0" fmla="*/ 10473 w 10473"/>
              <a:gd name="connsiteY0" fmla="*/ 10348 h 10348"/>
              <a:gd name="connsiteX1" fmla="*/ 94 w 10473"/>
              <a:gd name="connsiteY1" fmla="*/ 5062 h 10348"/>
              <a:gd name="connsiteX2" fmla="*/ 4674 w 10473"/>
              <a:gd name="connsiteY2" fmla="*/ 1 h 10348"/>
              <a:gd name="connsiteX3" fmla="*/ 10461 w 10473"/>
              <a:gd name="connsiteY3" fmla="*/ 5017 h 10348"/>
              <a:gd name="connsiteX4" fmla="*/ 10473 w 10473"/>
              <a:gd name="connsiteY4" fmla="*/ 10348 h 10348"/>
              <a:gd name="connsiteX0" fmla="*/ 10386 w 10386"/>
              <a:gd name="connsiteY0" fmla="*/ 10348 h 10348"/>
              <a:gd name="connsiteX1" fmla="*/ 97 w 10386"/>
              <a:gd name="connsiteY1" fmla="*/ 5279 h 10348"/>
              <a:gd name="connsiteX2" fmla="*/ 4587 w 10386"/>
              <a:gd name="connsiteY2" fmla="*/ 1 h 10348"/>
              <a:gd name="connsiteX3" fmla="*/ 10374 w 10386"/>
              <a:gd name="connsiteY3" fmla="*/ 5017 h 10348"/>
              <a:gd name="connsiteX4" fmla="*/ 10386 w 10386"/>
              <a:gd name="connsiteY4" fmla="*/ 10348 h 10348"/>
              <a:gd name="connsiteX0" fmla="*/ 10414 w 10414"/>
              <a:gd name="connsiteY0" fmla="*/ 10348 h 10348"/>
              <a:gd name="connsiteX1" fmla="*/ 95 w 10414"/>
              <a:gd name="connsiteY1" fmla="*/ 5270 h 10348"/>
              <a:gd name="connsiteX2" fmla="*/ 4615 w 10414"/>
              <a:gd name="connsiteY2" fmla="*/ 1 h 10348"/>
              <a:gd name="connsiteX3" fmla="*/ 10402 w 10414"/>
              <a:gd name="connsiteY3" fmla="*/ 5017 h 10348"/>
              <a:gd name="connsiteX4" fmla="*/ 10414 w 10414"/>
              <a:gd name="connsiteY4" fmla="*/ 10348 h 10348"/>
              <a:gd name="connsiteX0" fmla="*/ 10414 w 10414"/>
              <a:gd name="connsiteY0" fmla="*/ 10348 h 10348"/>
              <a:gd name="connsiteX1" fmla="*/ 95 w 10414"/>
              <a:gd name="connsiteY1" fmla="*/ 5270 h 10348"/>
              <a:gd name="connsiteX2" fmla="*/ 4615 w 10414"/>
              <a:gd name="connsiteY2" fmla="*/ 1 h 10348"/>
              <a:gd name="connsiteX3" fmla="*/ 10402 w 10414"/>
              <a:gd name="connsiteY3" fmla="*/ 5017 h 10348"/>
              <a:gd name="connsiteX4" fmla="*/ 10414 w 10414"/>
              <a:gd name="connsiteY4" fmla="*/ 10348 h 1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4" h="10348">
                <a:moveTo>
                  <a:pt x="10414" y="10348"/>
                </a:moveTo>
                <a:cubicBezTo>
                  <a:pt x="8614" y="10217"/>
                  <a:pt x="1686" y="9919"/>
                  <a:pt x="95" y="5270"/>
                </a:cubicBezTo>
                <a:cubicBezTo>
                  <a:pt x="-632" y="3179"/>
                  <a:pt x="2970" y="473"/>
                  <a:pt x="4615" y="1"/>
                </a:cubicBezTo>
                <a:cubicBezTo>
                  <a:pt x="4566" y="-14"/>
                  <a:pt x="10402" y="5017"/>
                  <a:pt x="10402" y="5017"/>
                </a:cubicBezTo>
                <a:cubicBezTo>
                  <a:pt x="10315" y="7105"/>
                  <a:pt x="10392" y="8696"/>
                  <a:pt x="10414" y="10348"/>
                </a:cubicBezTo>
                <a:close/>
              </a:path>
            </a:pathLst>
          </a:custGeom>
          <a:solidFill>
            <a:srgbClr val="FF5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sp>
        <p:nvSpPr>
          <p:cNvPr id="87" name="Freeform 88"/>
          <p:cNvSpPr>
            <a:spLocks/>
          </p:cNvSpPr>
          <p:nvPr/>
        </p:nvSpPr>
        <p:spPr bwMode="auto">
          <a:xfrm>
            <a:off x="4839727" y="3789645"/>
            <a:ext cx="580802" cy="1289467"/>
          </a:xfrm>
          <a:custGeom>
            <a:avLst/>
            <a:gdLst>
              <a:gd name="T0" fmla="*/ 284 w 552"/>
              <a:gd name="T1" fmla="*/ 0 h 343"/>
              <a:gd name="T2" fmla="*/ 552 w 552"/>
              <a:gd name="T3" fmla="*/ 148 h 343"/>
              <a:gd name="T4" fmla="*/ 552 w 552"/>
              <a:gd name="T5" fmla="*/ 325 h 343"/>
              <a:gd name="T6" fmla="*/ 284 w 552"/>
              <a:gd name="T7" fmla="*/ 343 h 343"/>
              <a:gd name="T8" fmla="*/ 0 w 552"/>
              <a:gd name="T9" fmla="*/ 323 h 343"/>
              <a:gd name="T10" fmla="*/ 2 w 552"/>
              <a:gd name="T11" fmla="*/ 146 h 343"/>
              <a:gd name="T12" fmla="*/ 284 w 552"/>
              <a:gd name="T13" fmla="*/ 0 h 343"/>
              <a:gd name="connsiteX0" fmla="*/ 5109 w 9964"/>
              <a:gd name="connsiteY0" fmla="*/ 0 h 10037"/>
              <a:gd name="connsiteX1" fmla="*/ 9964 w 9964"/>
              <a:gd name="connsiteY1" fmla="*/ 4315 h 10037"/>
              <a:gd name="connsiteX2" fmla="*/ 9964 w 9964"/>
              <a:gd name="connsiteY2" fmla="*/ 9475 h 10037"/>
              <a:gd name="connsiteX3" fmla="*/ 5109 w 9964"/>
              <a:gd name="connsiteY3" fmla="*/ 10000 h 10037"/>
              <a:gd name="connsiteX4" fmla="*/ 1703 w 9964"/>
              <a:gd name="connsiteY4" fmla="*/ 9740 h 10037"/>
              <a:gd name="connsiteX5" fmla="*/ 0 w 9964"/>
              <a:gd name="connsiteY5" fmla="*/ 4257 h 10037"/>
              <a:gd name="connsiteX6" fmla="*/ 5109 w 9964"/>
              <a:gd name="connsiteY6" fmla="*/ 0 h 10037"/>
              <a:gd name="connsiteX0" fmla="*/ 5127 w 10000"/>
              <a:gd name="connsiteY0" fmla="*/ 0 h 9987"/>
              <a:gd name="connsiteX1" fmla="*/ 10000 w 10000"/>
              <a:gd name="connsiteY1" fmla="*/ 4299 h 9987"/>
              <a:gd name="connsiteX2" fmla="*/ 10000 w 10000"/>
              <a:gd name="connsiteY2" fmla="*/ 9440 h 9987"/>
              <a:gd name="connsiteX3" fmla="*/ 5127 w 10000"/>
              <a:gd name="connsiteY3" fmla="*/ 9963 h 9987"/>
              <a:gd name="connsiteX4" fmla="*/ 1709 w 10000"/>
              <a:gd name="connsiteY4" fmla="*/ 9704 h 9987"/>
              <a:gd name="connsiteX5" fmla="*/ 0 w 10000"/>
              <a:gd name="connsiteY5" fmla="*/ 4241 h 9987"/>
              <a:gd name="connsiteX6" fmla="*/ 5127 w 10000"/>
              <a:gd name="connsiteY6" fmla="*/ 0 h 9987"/>
              <a:gd name="connsiteX0" fmla="*/ 3418 w 8291"/>
              <a:gd name="connsiteY0" fmla="*/ 0 h 10000"/>
              <a:gd name="connsiteX1" fmla="*/ 8291 w 8291"/>
              <a:gd name="connsiteY1" fmla="*/ 4305 h 10000"/>
              <a:gd name="connsiteX2" fmla="*/ 8291 w 8291"/>
              <a:gd name="connsiteY2" fmla="*/ 9452 h 10000"/>
              <a:gd name="connsiteX3" fmla="*/ 3418 w 8291"/>
              <a:gd name="connsiteY3" fmla="*/ 9976 h 10000"/>
              <a:gd name="connsiteX4" fmla="*/ 0 w 8291"/>
              <a:gd name="connsiteY4" fmla="*/ 9717 h 10000"/>
              <a:gd name="connsiteX5" fmla="*/ 137 w 8291"/>
              <a:gd name="connsiteY5" fmla="*/ 4408 h 10000"/>
              <a:gd name="connsiteX6" fmla="*/ 3418 w 8291"/>
              <a:gd name="connsiteY6" fmla="*/ 0 h 10000"/>
              <a:gd name="connsiteX0" fmla="*/ 4123 w 10000"/>
              <a:gd name="connsiteY0" fmla="*/ 0 h 10000"/>
              <a:gd name="connsiteX1" fmla="*/ 10000 w 10000"/>
              <a:gd name="connsiteY1" fmla="*/ 4305 h 10000"/>
              <a:gd name="connsiteX2" fmla="*/ 10000 w 10000"/>
              <a:gd name="connsiteY2" fmla="*/ 9452 h 10000"/>
              <a:gd name="connsiteX3" fmla="*/ 4123 w 10000"/>
              <a:gd name="connsiteY3" fmla="*/ 9976 h 10000"/>
              <a:gd name="connsiteX4" fmla="*/ 0 w 10000"/>
              <a:gd name="connsiteY4" fmla="*/ 9717 h 10000"/>
              <a:gd name="connsiteX5" fmla="*/ 2838 w 10000"/>
              <a:gd name="connsiteY5" fmla="*/ 4086 h 10000"/>
              <a:gd name="connsiteX6" fmla="*/ 4123 w 10000"/>
              <a:gd name="connsiteY6" fmla="*/ 0 h 10000"/>
              <a:gd name="connsiteX0" fmla="*/ 2058 w 7935"/>
              <a:gd name="connsiteY0" fmla="*/ 0 h 10020"/>
              <a:gd name="connsiteX1" fmla="*/ 7935 w 7935"/>
              <a:gd name="connsiteY1" fmla="*/ 4305 h 10020"/>
              <a:gd name="connsiteX2" fmla="*/ 7935 w 7935"/>
              <a:gd name="connsiteY2" fmla="*/ 9452 h 10020"/>
              <a:gd name="connsiteX3" fmla="*/ 2058 w 7935"/>
              <a:gd name="connsiteY3" fmla="*/ 9976 h 10020"/>
              <a:gd name="connsiteX4" fmla="*/ 0 w 7935"/>
              <a:gd name="connsiteY4" fmla="*/ 9771 h 10020"/>
              <a:gd name="connsiteX5" fmla="*/ 773 w 7935"/>
              <a:gd name="connsiteY5" fmla="*/ 4086 h 10020"/>
              <a:gd name="connsiteX6" fmla="*/ 2058 w 7935"/>
              <a:gd name="connsiteY6" fmla="*/ 0 h 10020"/>
              <a:gd name="connsiteX0" fmla="*/ 2594 w 10000"/>
              <a:gd name="connsiteY0" fmla="*/ 0 h 10000"/>
              <a:gd name="connsiteX1" fmla="*/ 10000 w 10000"/>
              <a:gd name="connsiteY1" fmla="*/ 4296 h 10000"/>
              <a:gd name="connsiteX2" fmla="*/ 10000 w 10000"/>
              <a:gd name="connsiteY2" fmla="*/ 9433 h 10000"/>
              <a:gd name="connsiteX3" fmla="*/ 2594 w 10000"/>
              <a:gd name="connsiteY3" fmla="*/ 9956 h 10000"/>
              <a:gd name="connsiteX4" fmla="*/ 0 w 10000"/>
              <a:gd name="connsiteY4" fmla="*/ 9751 h 10000"/>
              <a:gd name="connsiteX5" fmla="*/ 719 w 10000"/>
              <a:gd name="connsiteY5" fmla="*/ 3971 h 10000"/>
              <a:gd name="connsiteX6" fmla="*/ 2594 w 10000"/>
              <a:gd name="connsiteY6" fmla="*/ 0 h 10000"/>
              <a:gd name="connsiteX0" fmla="*/ 2594 w 10000"/>
              <a:gd name="connsiteY0" fmla="*/ 0 h 10055"/>
              <a:gd name="connsiteX1" fmla="*/ 10000 w 10000"/>
              <a:gd name="connsiteY1" fmla="*/ 4296 h 10055"/>
              <a:gd name="connsiteX2" fmla="*/ 10000 w 10000"/>
              <a:gd name="connsiteY2" fmla="*/ 9433 h 10055"/>
              <a:gd name="connsiteX3" fmla="*/ 2594 w 10000"/>
              <a:gd name="connsiteY3" fmla="*/ 9956 h 10055"/>
              <a:gd name="connsiteX4" fmla="*/ 0 w 10000"/>
              <a:gd name="connsiteY4" fmla="*/ 9858 h 10055"/>
              <a:gd name="connsiteX5" fmla="*/ 719 w 10000"/>
              <a:gd name="connsiteY5" fmla="*/ 3971 h 10055"/>
              <a:gd name="connsiteX6" fmla="*/ 2594 w 10000"/>
              <a:gd name="connsiteY6" fmla="*/ 0 h 10055"/>
              <a:gd name="connsiteX0" fmla="*/ 2594 w 10000"/>
              <a:gd name="connsiteY0" fmla="*/ 0 h 10055"/>
              <a:gd name="connsiteX1" fmla="*/ 10000 w 10000"/>
              <a:gd name="connsiteY1" fmla="*/ 4296 h 10055"/>
              <a:gd name="connsiteX2" fmla="*/ 10000 w 10000"/>
              <a:gd name="connsiteY2" fmla="*/ 9433 h 10055"/>
              <a:gd name="connsiteX3" fmla="*/ 2594 w 10000"/>
              <a:gd name="connsiteY3" fmla="*/ 9956 h 10055"/>
              <a:gd name="connsiteX4" fmla="*/ 0 w 10000"/>
              <a:gd name="connsiteY4" fmla="*/ 9858 h 10055"/>
              <a:gd name="connsiteX5" fmla="*/ 56 w 10000"/>
              <a:gd name="connsiteY5" fmla="*/ 4239 h 10055"/>
              <a:gd name="connsiteX6" fmla="*/ 2594 w 10000"/>
              <a:gd name="connsiteY6" fmla="*/ 0 h 10055"/>
              <a:gd name="connsiteX0" fmla="*/ 2594 w 10000"/>
              <a:gd name="connsiteY0" fmla="*/ 0 h 10055"/>
              <a:gd name="connsiteX1" fmla="*/ 10000 w 10000"/>
              <a:gd name="connsiteY1" fmla="*/ 4296 h 10055"/>
              <a:gd name="connsiteX2" fmla="*/ 10000 w 10000"/>
              <a:gd name="connsiteY2" fmla="*/ 9433 h 10055"/>
              <a:gd name="connsiteX3" fmla="*/ 2594 w 10000"/>
              <a:gd name="connsiteY3" fmla="*/ 9956 h 10055"/>
              <a:gd name="connsiteX4" fmla="*/ 0 w 10000"/>
              <a:gd name="connsiteY4" fmla="*/ 9858 h 10055"/>
              <a:gd name="connsiteX5" fmla="*/ 515 w 10000"/>
              <a:gd name="connsiteY5" fmla="*/ 4775 h 10055"/>
              <a:gd name="connsiteX6" fmla="*/ 2594 w 10000"/>
              <a:gd name="connsiteY6" fmla="*/ 0 h 10055"/>
              <a:gd name="connsiteX0" fmla="*/ 2237 w 9643"/>
              <a:gd name="connsiteY0" fmla="*/ 0 h 10025"/>
              <a:gd name="connsiteX1" fmla="*/ 9643 w 9643"/>
              <a:gd name="connsiteY1" fmla="*/ 4296 h 10025"/>
              <a:gd name="connsiteX2" fmla="*/ 9643 w 9643"/>
              <a:gd name="connsiteY2" fmla="*/ 9433 h 10025"/>
              <a:gd name="connsiteX3" fmla="*/ 2237 w 9643"/>
              <a:gd name="connsiteY3" fmla="*/ 9956 h 10025"/>
              <a:gd name="connsiteX4" fmla="*/ 0 w 9643"/>
              <a:gd name="connsiteY4" fmla="*/ 9804 h 10025"/>
              <a:gd name="connsiteX5" fmla="*/ 158 w 9643"/>
              <a:gd name="connsiteY5" fmla="*/ 4775 h 10025"/>
              <a:gd name="connsiteX6" fmla="*/ 2237 w 9643"/>
              <a:gd name="connsiteY6" fmla="*/ 0 h 10025"/>
              <a:gd name="connsiteX0" fmla="*/ 2320 w 10000"/>
              <a:gd name="connsiteY0" fmla="*/ 0 h 10000"/>
              <a:gd name="connsiteX1" fmla="*/ 10000 w 10000"/>
              <a:gd name="connsiteY1" fmla="*/ 4285 h 10000"/>
              <a:gd name="connsiteX2" fmla="*/ 10000 w 10000"/>
              <a:gd name="connsiteY2" fmla="*/ 9409 h 10000"/>
              <a:gd name="connsiteX3" fmla="*/ 2320 w 10000"/>
              <a:gd name="connsiteY3" fmla="*/ 9931 h 10000"/>
              <a:gd name="connsiteX4" fmla="*/ 0 w 10000"/>
              <a:gd name="connsiteY4" fmla="*/ 9780 h 10000"/>
              <a:gd name="connsiteX5" fmla="*/ 2828 w 10000"/>
              <a:gd name="connsiteY5" fmla="*/ 4745 h 10000"/>
              <a:gd name="connsiteX6" fmla="*/ 2320 w 10000"/>
              <a:gd name="connsiteY6" fmla="*/ 0 h 10000"/>
              <a:gd name="connsiteX0" fmla="*/ 2514 w 10000"/>
              <a:gd name="connsiteY0" fmla="*/ 0 h 10000"/>
              <a:gd name="connsiteX1" fmla="*/ 10000 w 10000"/>
              <a:gd name="connsiteY1" fmla="*/ 4285 h 10000"/>
              <a:gd name="connsiteX2" fmla="*/ 10000 w 10000"/>
              <a:gd name="connsiteY2" fmla="*/ 9409 h 10000"/>
              <a:gd name="connsiteX3" fmla="*/ 2320 w 10000"/>
              <a:gd name="connsiteY3" fmla="*/ 9931 h 10000"/>
              <a:gd name="connsiteX4" fmla="*/ 0 w 10000"/>
              <a:gd name="connsiteY4" fmla="*/ 9780 h 10000"/>
              <a:gd name="connsiteX5" fmla="*/ 2828 w 10000"/>
              <a:gd name="connsiteY5" fmla="*/ 4745 h 10000"/>
              <a:gd name="connsiteX6" fmla="*/ 2514 w 10000"/>
              <a:gd name="connsiteY6" fmla="*/ 0 h 10000"/>
              <a:gd name="connsiteX0" fmla="*/ 357 w 7843"/>
              <a:gd name="connsiteY0" fmla="*/ 0 h 9931"/>
              <a:gd name="connsiteX1" fmla="*/ 7843 w 7843"/>
              <a:gd name="connsiteY1" fmla="*/ 4285 h 9931"/>
              <a:gd name="connsiteX2" fmla="*/ 7843 w 7843"/>
              <a:gd name="connsiteY2" fmla="*/ 9409 h 9931"/>
              <a:gd name="connsiteX3" fmla="*/ 163 w 7843"/>
              <a:gd name="connsiteY3" fmla="*/ 9931 h 9931"/>
              <a:gd name="connsiteX4" fmla="*/ 612 w 7843"/>
              <a:gd name="connsiteY4" fmla="*/ 9406 h 9931"/>
              <a:gd name="connsiteX5" fmla="*/ 671 w 7843"/>
              <a:gd name="connsiteY5" fmla="*/ 4745 h 9931"/>
              <a:gd name="connsiteX6" fmla="*/ 357 w 7843"/>
              <a:gd name="connsiteY6" fmla="*/ 0 h 9931"/>
              <a:gd name="connsiteX0" fmla="*/ 827 w 10372"/>
              <a:gd name="connsiteY0" fmla="*/ 0 h 10000"/>
              <a:gd name="connsiteX1" fmla="*/ 10372 w 10372"/>
              <a:gd name="connsiteY1" fmla="*/ 4315 h 10000"/>
              <a:gd name="connsiteX2" fmla="*/ 10372 w 10372"/>
              <a:gd name="connsiteY2" fmla="*/ 9474 h 10000"/>
              <a:gd name="connsiteX3" fmla="*/ 580 w 10372"/>
              <a:gd name="connsiteY3" fmla="*/ 10000 h 10000"/>
              <a:gd name="connsiteX4" fmla="*/ 1152 w 10372"/>
              <a:gd name="connsiteY4" fmla="*/ 9471 h 10000"/>
              <a:gd name="connsiteX5" fmla="*/ 1228 w 10372"/>
              <a:gd name="connsiteY5" fmla="*/ 4778 h 10000"/>
              <a:gd name="connsiteX6" fmla="*/ 827 w 10372"/>
              <a:gd name="connsiteY6" fmla="*/ 0 h 10000"/>
              <a:gd name="connsiteX0" fmla="*/ 492 w 10037"/>
              <a:gd name="connsiteY0" fmla="*/ 0 h 10017"/>
              <a:gd name="connsiteX1" fmla="*/ 10037 w 10037"/>
              <a:gd name="connsiteY1" fmla="*/ 4315 h 10017"/>
              <a:gd name="connsiteX2" fmla="*/ 10037 w 10037"/>
              <a:gd name="connsiteY2" fmla="*/ 9474 h 10017"/>
              <a:gd name="connsiteX3" fmla="*/ 245 w 10037"/>
              <a:gd name="connsiteY3" fmla="*/ 10000 h 10017"/>
              <a:gd name="connsiteX4" fmla="*/ 817 w 10037"/>
              <a:gd name="connsiteY4" fmla="*/ 9471 h 10017"/>
              <a:gd name="connsiteX5" fmla="*/ 893 w 10037"/>
              <a:gd name="connsiteY5" fmla="*/ 4778 h 10017"/>
              <a:gd name="connsiteX6" fmla="*/ 492 w 10037"/>
              <a:gd name="connsiteY6" fmla="*/ 0 h 10017"/>
              <a:gd name="connsiteX0" fmla="*/ 0 w 9545"/>
              <a:gd name="connsiteY0" fmla="*/ 0 h 10034"/>
              <a:gd name="connsiteX1" fmla="*/ 9545 w 9545"/>
              <a:gd name="connsiteY1" fmla="*/ 4315 h 10034"/>
              <a:gd name="connsiteX2" fmla="*/ 9545 w 9545"/>
              <a:gd name="connsiteY2" fmla="*/ 9474 h 10034"/>
              <a:gd name="connsiteX3" fmla="*/ 788 w 9545"/>
              <a:gd name="connsiteY3" fmla="*/ 10018 h 10034"/>
              <a:gd name="connsiteX4" fmla="*/ 325 w 9545"/>
              <a:gd name="connsiteY4" fmla="*/ 9471 h 10034"/>
              <a:gd name="connsiteX5" fmla="*/ 401 w 9545"/>
              <a:gd name="connsiteY5" fmla="*/ 4778 h 10034"/>
              <a:gd name="connsiteX6" fmla="*/ 0 w 9545"/>
              <a:gd name="connsiteY6" fmla="*/ 0 h 10034"/>
              <a:gd name="connsiteX0" fmla="*/ 0 w 10000"/>
              <a:gd name="connsiteY0" fmla="*/ 0 h 9984"/>
              <a:gd name="connsiteX1" fmla="*/ 10000 w 10000"/>
              <a:gd name="connsiteY1" fmla="*/ 4300 h 9984"/>
              <a:gd name="connsiteX2" fmla="*/ 10000 w 10000"/>
              <a:gd name="connsiteY2" fmla="*/ 9442 h 9984"/>
              <a:gd name="connsiteX3" fmla="*/ 826 w 10000"/>
              <a:gd name="connsiteY3" fmla="*/ 9984 h 9984"/>
              <a:gd name="connsiteX4" fmla="*/ 340 w 10000"/>
              <a:gd name="connsiteY4" fmla="*/ 9439 h 9984"/>
              <a:gd name="connsiteX5" fmla="*/ 420 w 10000"/>
              <a:gd name="connsiteY5" fmla="*/ 4762 h 9984"/>
              <a:gd name="connsiteX6" fmla="*/ 0 w 10000"/>
              <a:gd name="connsiteY6" fmla="*/ 0 h 9984"/>
              <a:gd name="connsiteX0" fmla="*/ 0 w 10000"/>
              <a:gd name="connsiteY0" fmla="*/ 0 h 9982"/>
              <a:gd name="connsiteX1" fmla="*/ 10000 w 10000"/>
              <a:gd name="connsiteY1" fmla="*/ 4307 h 9982"/>
              <a:gd name="connsiteX2" fmla="*/ 10000 w 10000"/>
              <a:gd name="connsiteY2" fmla="*/ 9457 h 9982"/>
              <a:gd name="connsiteX3" fmla="*/ 3159 w 10000"/>
              <a:gd name="connsiteY3" fmla="*/ 9982 h 9982"/>
              <a:gd name="connsiteX4" fmla="*/ 340 w 10000"/>
              <a:gd name="connsiteY4" fmla="*/ 9454 h 9982"/>
              <a:gd name="connsiteX5" fmla="*/ 420 w 10000"/>
              <a:gd name="connsiteY5" fmla="*/ 4770 h 9982"/>
              <a:gd name="connsiteX6" fmla="*/ 0 w 10000"/>
              <a:gd name="connsiteY6" fmla="*/ 0 h 9982"/>
              <a:gd name="connsiteX0" fmla="*/ 0 w 10000"/>
              <a:gd name="connsiteY0" fmla="*/ 0 h 10021"/>
              <a:gd name="connsiteX1" fmla="*/ 10000 w 10000"/>
              <a:gd name="connsiteY1" fmla="*/ 4315 h 10021"/>
              <a:gd name="connsiteX2" fmla="*/ 10000 w 10000"/>
              <a:gd name="connsiteY2" fmla="*/ 9474 h 10021"/>
              <a:gd name="connsiteX3" fmla="*/ 3159 w 10000"/>
              <a:gd name="connsiteY3" fmla="*/ 10000 h 10021"/>
              <a:gd name="connsiteX4" fmla="*/ 340 w 10000"/>
              <a:gd name="connsiteY4" fmla="*/ 9830 h 10021"/>
              <a:gd name="connsiteX5" fmla="*/ 420 w 10000"/>
              <a:gd name="connsiteY5" fmla="*/ 4779 h 10021"/>
              <a:gd name="connsiteX6" fmla="*/ 0 w 10000"/>
              <a:gd name="connsiteY6" fmla="*/ 0 h 10021"/>
              <a:gd name="connsiteX0" fmla="*/ 0 w 10000"/>
              <a:gd name="connsiteY0" fmla="*/ 0 h 10003"/>
              <a:gd name="connsiteX1" fmla="*/ 10000 w 10000"/>
              <a:gd name="connsiteY1" fmla="*/ 4315 h 10003"/>
              <a:gd name="connsiteX2" fmla="*/ 10000 w 10000"/>
              <a:gd name="connsiteY2" fmla="*/ 9474 h 10003"/>
              <a:gd name="connsiteX3" fmla="*/ 3159 w 10000"/>
              <a:gd name="connsiteY3" fmla="*/ 10000 h 10003"/>
              <a:gd name="connsiteX4" fmla="*/ 340 w 10000"/>
              <a:gd name="connsiteY4" fmla="*/ 9830 h 10003"/>
              <a:gd name="connsiteX5" fmla="*/ 420 w 10000"/>
              <a:gd name="connsiteY5" fmla="*/ 4779 h 10003"/>
              <a:gd name="connsiteX6" fmla="*/ 0 w 10000"/>
              <a:gd name="connsiteY6" fmla="*/ 0 h 10003"/>
              <a:gd name="connsiteX0" fmla="*/ 0 w 10000"/>
              <a:gd name="connsiteY0" fmla="*/ 0 h 10006"/>
              <a:gd name="connsiteX1" fmla="*/ 10000 w 10000"/>
              <a:gd name="connsiteY1" fmla="*/ 4315 h 10006"/>
              <a:gd name="connsiteX2" fmla="*/ 10000 w 10000"/>
              <a:gd name="connsiteY2" fmla="*/ 9474 h 10006"/>
              <a:gd name="connsiteX3" fmla="*/ 3159 w 10000"/>
              <a:gd name="connsiteY3" fmla="*/ 10000 h 10006"/>
              <a:gd name="connsiteX4" fmla="*/ 340 w 10000"/>
              <a:gd name="connsiteY4" fmla="*/ 9830 h 10006"/>
              <a:gd name="connsiteX5" fmla="*/ 420 w 10000"/>
              <a:gd name="connsiteY5" fmla="*/ 4779 h 10006"/>
              <a:gd name="connsiteX6" fmla="*/ 0 w 10000"/>
              <a:gd name="connsiteY6" fmla="*/ 0 h 10006"/>
              <a:gd name="connsiteX0" fmla="*/ 0 w 10000"/>
              <a:gd name="connsiteY0" fmla="*/ 0 h 10021"/>
              <a:gd name="connsiteX1" fmla="*/ 10000 w 10000"/>
              <a:gd name="connsiteY1" fmla="*/ 4315 h 10021"/>
              <a:gd name="connsiteX2" fmla="*/ 10000 w 10000"/>
              <a:gd name="connsiteY2" fmla="*/ 9474 h 10021"/>
              <a:gd name="connsiteX3" fmla="*/ 3159 w 10000"/>
              <a:gd name="connsiteY3" fmla="*/ 10000 h 10021"/>
              <a:gd name="connsiteX4" fmla="*/ 340 w 10000"/>
              <a:gd name="connsiteY4" fmla="*/ 9830 h 10021"/>
              <a:gd name="connsiteX5" fmla="*/ 420 w 10000"/>
              <a:gd name="connsiteY5" fmla="*/ 4779 h 10021"/>
              <a:gd name="connsiteX6" fmla="*/ 0 w 10000"/>
              <a:gd name="connsiteY6" fmla="*/ 0 h 10021"/>
              <a:gd name="connsiteX0" fmla="*/ 0 w 10601"/>
              <a:gd name="connsiteY0" fmla="*/ 0 h 13376"/>
              <a:gd name="connsiteX1" fmla="*/ 10000 w 10601"/>
              <a:gd name="connsiteY1" fmla="*/ 4315 h 13376"/>
              <a:gd name="connsiteX2" fmla="*/ 10601 w 10601"/>
              <a:gd name="connsiteY2" fmla="*/ 13349 h 13376"/>
              <a:gd name="connsiteX3" fmla="*/ 3159 w 10601"/>
              <a:gd name="connsiteY3" fmla="*/ 10000 h 13376"/>
              <a:gd name="connsiteX4" fmla="*/ 340 w 10601"/>
              <a:gd name="connsiteY4" fmla="*/ 9830 h 13376"/>
              <a:gd name="connsiteX5" fmla="*/ 420 w 10601"/>
              <a:gd name="connsiteY5" fmla="*/ 4779 h 13376"/>
              <a:gd name="connsiteX6" fmla="*/ 0 w 10601"/>
              <a:gd name="connsiteY6" fmla="*/ 0 h 13376"/>
              <a:gd name="connsiteX0" fmla="*/ 0 w 10601"/>
              <a:gd name="connsiteY0" fmla="*/ 0 h 13376"/>
              <a:gd name="connsiteX1" fmla="*/ 10389 w 10601"/>
              <a:gd name="connsiteY1" fmla="*/ 5526 h 13376"/>
              <a:gd name="connsiteX2" fmla="*/ 10601 w 10601"/>
              <a:gd name="connsiteY2" fmla="*/ 13349 h 13376"/>
              <a:gd name="connsiteX3" fmla="*/ 3159 w 10601"/>
              <a:gd name="connsiteY3" fmla="*/ 10000 h 13376"/>
              <a:gd name="connsiteX4" fmla="*/ 340 w 10601"/>
              <a:gd name="connsiteY4" fmla="*/ 9830 h 13376"/>
              <a:gd name="connsiteX5" fmla="*/ 420 w 10601"/>
              <a:gd name="connsiteY5" fmla="*/ 4779 h 13376"/>
              <a:gd name="connsiteX6" fmla="*/ 0 w 10601"/>
              <a:gd name="connsiteY6" fmla="*/ 0 h 13376"/>
              <a:gd name="connsiteX0" fmla="*/ 0 w 10601"/>
              <a:gd name="connsiteY0" fmla="*/ 0 h 13581"/>
              <a:gd name="connsiteX1" fmla="*/ 10389 w 10601"/>
              <a:gd name="connsiteY1" fmla="*/ 5526 h 13581"/>
              <a:gd name="connsiteX2" fmla="*/ 10601 w 10601"/>
              <a:gd name="connsiteY2" fmla="*/ 13349 h 13581"/>
              <a:gd name="connsiteX3" fmla="*/ 4290 w 10601"/>
              <a:gd name="connsiteY3" fmla="*/ 13094 h 13581"/>
              <a:gd name="connsiteX4" fmla="*/ 340 w 10601"/>
              <a:gd name="connsiteY4" fmla="*/ 9830 h 13581"/>
              <a:gd name="connsiteX5" fmla="*/ 420 w 10601"/>
              <a:gd name="connsiteY5" fmla="*/ 4779 h 13581"/>
              <a:gd name="connsiteX6" fmla="*/ 0 w 10601"/>
              <a:gd name="connsiteY6" fmla="*/ 0 h 13581"/>
              <a:gd name="connsiteX0" fmla="*/ 0 w 10601"/>
              <a:gd name="connsiteY0" fmla="*/ 0 h 13464"/>
              <a:gd name="connsiteX1" fmla="*/ 10389 w 10601"/>
              <a:gd name="connsiteY1" fmla="*/ 5526 h 13464"/>
              <a:gd name="connsiteX2" fmla="*/ 10601 w 10601"/>
              <a:gd name="connsiteY2" fmla="*/ 13349 h 13464"/>
              <a:gd name="connsiteX3" fmla="*/ 340 w 10601"/>
              <a:gd name="connsiteY3" fmla="*/ 9830 h 13464"/>
              <a:gd name="connsiteX4" fmla="*/ 420 w 10601"/>
              <a:gd name="connsiteY4" fmla="*/ 4779 h 13464"/>
              <a:gd name="connsiteX5" fmla="*/ 0 w 10601"/>
              <a:gd name="connsiteY5" fmla="*/ 0 h 13464"/>
              <a:gd name="connsiteX0" fmla="*/ 0 w 10601"/>
              <a:gd name="connsiteY0" fmla="*/ 0 h 14709"/>
              <a:gd name="connsiteX1" fmla="*/ 10389 w 10601"/>
              <a:gd name="connsiteY1" fmla="*/ 5526 h 14709"/>
              <a:gd name="connsiteX2" fmla="*/ 10601 w 10601"/>
              <a:gd name="connsiteY2" fmla="*/ 13349 h 14709"/>
              <a:gd name="connsiteX3" fmla="*/ 2178 w 10601"/>
              <a:gd name="connsiteY3" fmla="*/ 14108 h 14709"/>
              <a:gd name="connsiteX4" fmla="*/ 420 w 10601"/>
              <a:gd name="connsiteY4" fmla="*/ 4779 h 14709"/>
              <a:gd name="connsiteX5" fmla="*/ 0 w 10601"/>
              <a:gd name="connsiteY5" fmla="*/ 0 h 14709"/>
              <a:gd name="connsiteX0" fmla="*/ 0 w 10601"/>
              <a:gd name="connsiteY0" fmla="*/ 0 h 14108"/>
              <a:gd name="connsiteX1" fmla="*/ 10389 w 10601"/>
              <a:gd name="connsiteY1" fmla="*/ 5526 h 14108"/>
              <a:gd name="connsiteX2" fmla="*/ 10601 w 10601"/>
              <a:gd name="connsiteY2" fmla="*/ 13349 h 14108"/>
              <a:gd name="connsiteX3" fmla="*/ 2178 w 10601"/>
              <a:gd name="connsiteY3" fmla="*/ 14108 h 14108"/>
              <a:gd name="connsiteX4" fmla="*/ 420 w 10601"/>
              <a:gd name="connsiteY4" fmla="*/ 4779 h 14108"/>
              <a:gd name="connsiteX5" fmla="*/ 0 w 10601"/>
              <a:gd name="connsiteY5" fmla="*/ 0 h 14108"/>
              <a:gd name="connsiteX0" fmla="*/ 0 w 10601"/>
              <a:gd name="connsiteY0" fmla="*/ 0 h 14269"/>
              <a:gd name="connsiteX1" fmla="*/ 10389 w 10601"/>
              <a:gd name="connsiteY1" fmla="*/ 5526 h 14269"/>
              <a:gd name="connsiteX2" fmla="*/ 10601 w 10601"/>
              <a:gd name="connsiteY2" fmla="*/ 13349 h 14269"/>
              <a:gd name="connsiteX3" fmla="*/ 2178 w 10601"/>
              <a:gd name="connsiteY3" fmla="*/ 14269 h 14269"/>
              <a:gd name="connsiteX4" fmla="*/ 420 w 10601"/>
              <a:gd name="connsiteY4" fmla="*/ 4779 h 14269"/>
              <a:gd name="connsiteX5" fmla="*/ 0 w 10601"/>
              <a:gd name="connsiteY5" fmla="*/ 0 h 14269"/>
              <a:gd name="connsiteX0" fmla="*/ 0 w 10601"/>
              <a:gd name="connsiteY0" fmla="*/ 0 h 14269"/>
              <a:gd name="connsiteX1" fmla="*/ 10389 w 10601"/>
              <a:gd name="connsiteY1" fmla="*/ 5526 h 14269"/>
              <a:gd name="connsiteX2" fmla="*/ 10601 w 10601"/>
              <a:gd name="connsiteY2" fmla="*/ 13349 h 14269"/>
              <a:gd name="connsiteX3" fmla="*/ 2178 w 10601"/>
              <a:gd name="connsiteY3" fmla="*/ 14269 h 14269"/>
              <a:gd name="connsiteX4" fmla="*/ 420 w 10601"/>
              <a:gd name="connsiteY4" fmla="*/ 4779 h 14269"/>
              <a:gd name="connsiteX5" fmla="*/ 0 w 10601"/>
              <a:gd name="connsiteY5" fmla="*/ 0 h 14269"/>
              <a:gd name="connsiteX0" fmla="*/ 0 w 10601"/>
              <a:gd name="connsiteY0" fmla="*/ 0 h 14269"/>
              <a:gd name="connsiteX1" fmla="*/ 10389 w 10601"/>
              <a:gd name="connsiteY1" fmla="*/ 5526 h 14269"/>
              <a:gd name="connsiteX2" fmla="*/ 10601 w 10601"/>
              <a:gd name="connsiteY2" fmla="*/ 13349 h 14269"/>
              <a:gd name="connsiteX3" fmla="*/ 2178 w 10601"/>
              <a:gd name="connsiteY3" fmla="*/ 14269 h 14269"/>
              <a:gd name="connsiteX4" fmla="*/ 420 w 10601"/>
              <a:gd name="connsiteY4" fmla="*/ 4779 h 14269"/>
              <a:gd name="connsiteX5" fmla="*/ 0 w 10601"/>
              <a:gd name="connsiteY5" fmla="*/ 0 h 14269"/>
              <a:gd name="connsiteX0" fmla="*/ 0 w 10636"/>
              <a:gd name="connsiteY0" fmla="*/ 0 h 14269"/>
              <a:gd name="connsiteX1" fmla="*/ 10389 w 10636"/>
              <a:gd name="connsiteY1" fmla="*/ 5526 h 14269"/>
              <a:gd name="connsiteX2" fmla="*/ 10636 w 10636"/>
              <a:gd name="connsiteY2" fmla="*/ 13457 h 14269"/>
              <a:gd name="connsiteX3" fmla="*/ 2178 w 10636"/>
              <a:gd name="connsiteY3" fmla="*/ 14269 h 14269"/>
              <a:gd name="connsiteX4" fmla="*/ 420 w 10636"/>
              <a:gd name="connsiteY4" fmla="*/ 4779 h 14269"/>
              <a:gd name="connsiteX5" fmla="*/ 0 w 10636"/>
              <a:gd name="connsiteY5" fmla="*/ 0 h 14269"/>
              <a:gd name="connsiteX0" fmla="*/ 0 w 10636"/>
              <a:gd name="connsiteY0" fmla="*/ 0 h 14269"/>
              <a:gd name="connsiteX1" fmla="*/ 10389 w 10636"/>
              <a:gd name="connsiteY1" fmla="*/ 5526 h 14269"/>
              <a:gd name="connsiteX2" fmla="*/ 10636 w 10636"/>
              <a:gd name="connsiteY2" fmla="*/ 13457 h 14269"/>
              <a:gd name="connsiteX3" fmla="*/ 2178 w 10636"/>
              <a:gd name="connsiteY3" fmla="*/ 14269 h 14269"/>
              <a:gd name="connsiteX4" fmla="*/ 420 w 10636"/>
              <a:gd name="connsiteY4" fmla="*/ 4779 h 14269"/>
              <a:gd name="connsiteX5" fmla="*/ 0 w 10636"/>
              <a:gd name="connsiteY5" fmla="*/ 0 h 14269"/>
              <a:gd name="connsiteX0" fmla="*/ 0 w 10789"/>
              <a:gd name="connsiteY0" fmla="*/ 0 h 14269"/>
              <a:gd name="connsiteX1" fmla="*/ 10742 w 10789"/>
              <a:gd name="connsiteY1" fmla="*/ 5365 h 14269"/>
              <a:gd name="connsiteX2" fmla="*/ 10636 w 10789"/>
              <a:gd name="connsiteY2" fmla="*/ 13457 h 14269"/>
              <a:gd name="connsiteX3" fmla="*/ 2178 w 10789"/>
              <a:gd name="connsiteY3" fmla="*/ 14269 h 14269"/>
              <a:gd name="connsiteX4" fmla="*/ 420 w 10789"/>
              <a:gd name="connsiteY4" fmla="*/ 4779 h 14269"/>
              <a:gd name="connsiteX5" fmla="*/ 0 w 10789"/>
              <a:gd name="connsiteY5" fmla="*/ 0 h 14269"/>
              <a:gd name="connsiteX0" fmla="*/ 0 w 10823"/>
              <a:gd name="connsiteY0" fmla="*/ 0 h 14269"/>
              <a:gd name="connsiteX1" fmla="*/ 10742 w 10823"/>
              <a:gd name="connsiteY1" fmla="*/ 5365 h 14269"/>
              <a:gd name="connsiteX2" fmla="*/ 10636 w 10823"/>
              <a:gd name="connsiteY2" fmla="*/ 13457 h 14269"/>
              <a:gd name="connsiteX3" fmla="*/ 2178 w 10823"/>
              <a:gd name="connsiteY3" fmla="*/ 14269 h 14269"/>
              <a:gd name="connsiteX4" fmla="*/ 420 w 10823"/>
              <a:gd name="connsiteY4" fmla="*/ 4779 h 14269"/>
              <a:gd name="connsiteX5" fmla="*/ 0 w 10823"/>
              <a:gd name="connsiteY5" fmla="*/ 0 h 14269"/>
              <a:gd name="connsiteX0" fmla="*/ 0 w 10762"/>
              <a:gd name="connsiteY0" fmla="*/ 0 h 14269"/>
              <a:gd name="connsiteX1" fmla="*/ 10742 w 10762"/>
              <a:gd name="connsiteY1" fmla="*/ 5365 h 14269"/>
              <a:gd name="connsiteX2" fmla="*/ 10636 w 10762"/>
              <a:gd name="connsiteY2" fmla="*/ 13457 h 14269"/>
              <a:gd name="connsiteX3" fmla="*/ 2178 w 10762"/>
              <a:gd name="connsiteY3" fmla="*/ 14269 h 14269"/>
              <a:gd name="connsiteX4" fmla="*/ 420 w 10762"/>
              <a:gd name="connsiteY4" fmla="*/ 4779 h 14269"/>
              <a:gd name="connsiteX5" fmla="*/ 0 w 10762"/>
              <a:gd name="connsiteY5" fmla="*/ 0 h 14269"/>
              <a:gd name="connsiteX0" fmla="*/ 0 w 10762"/>
              <a:gd name="connsiteY0" fmla="*/ 0 h 14269"/>
              <a:gd name="connsiteX1" fmla="*/ 10742 w 10762"/>
              <a:gd name="connsiteY1" fmla="*/ 5365 h 14269"/>
              <a:gd name="connsiteX2" fmla="*/ 10636 w 10762"/>
              <a:gd name="connsiteY2" fmla="*/ 13457 h 14269"/>
              <a:gd name="connsiteX3" fmla="*/ 2178 w 10762"/>
              <a:gd name="connsiteY3" fmla="*/ 14269 h 14269"/>
              <a:gd name="connsiteX4" fmla="*/ 2682 w 10762"/>
              <a:gd name="connsiteY4" fmla="*/ 4994 h 14269"/>
              <a:gd name="connsiteX5" fmla="*/ 0 w 10762"/>
              <a:gd name="connsiteY5" fmla="*/ 0 h 14269"/>
              <a:gd name="connsiteX0" fmla="*/ 650 w 8584"/>
              <a:gd name="connsiteY0" fmla="*/ 0 h 14570"/>
              <a:gd name="connsiteX1" fmla="*/ 8564 w 8584"/>
              <a:gd name="connsiteY1" fmla="*/ 5666 h 14570"/>
              <a:gd name="connsiteX2" fmla="*/ 8458 w 8584"/>
              <a:gd name="connsiteY2" fmla="*/ 13758 h 14570"/>
              <a:gd name="connsiteX3" fmla="*/ 0 w 8584"/>
              <a:gd name="connsiteY3" fmla="*/ 14570 h 14570"/>
              <a:gd name="connsiteX4" fmla="*/ 504 w 8584"/>
              <a:gd name="connsiteY4" fmla="*/ 5295 h 14570"/>
              <a:gd name="connsiteX5" fmla="*/ 650 w 8584"/>
              <a:gd name="connsiteY5" fmla="*/ 0 h 14570"/>
              <a:gd name="connsiteX0" fmla="*/ 757 w 10043"/>
              <a:gd name="connsiteY0" fmla="*/ 0 h 10000"/>
              <a:gd name="connsiteX1" fmla="*/ 9977 w 10043"/>
              <a:gd name="connsiteY1" fmla="*/ 3889 h 10000"/>
              <a:gd name="connsiteX2" fmla="*/ 9985 w 10043"/>
              <a:gd name="connsiteY2" fmla="*/ 9502 h 10000"/>
              <a:gd name="connsiteX3" fmla="*/ 0 w 10043"/>
              <a:gd name="connsiteY3" fmla="*/ 10000 h 10000"/>
              <a:gd name="connsiteX4" fmla="*/ 587 w 10043"/>
              <a:gd name="connsiteY4" fmla="*/ 3634 h 10000"/>
              <a:gd name="connsiteX5" fmla="*/ 757 w 10043"/>
              <a:gd name="connsiteY5" fmla="*/ 0 h 10000"/>
              <a:gd name="connsiteX0" fmla="*/ 757 w 10043"/>
              <a:gd name="connsiteY0" fmla="*/ 0 h 10000"/>
              <a:gd name="connsiteX1" fmla="*/ 9977 w 10043"/>
              <a:gd name="connsiteY1" fmla="*/ 3889 h 10000"/>
              <a:gd name="connsiteX2" fmla="*/ 9985 w 10043"/>
              <a:gd name="connsiteY2" fmla="*/ 9502 h 10000"/>
              <a:gd name="connsiteX3" fmla="*/ 0 w 10043"/>
              <a:gd name="connsiteY3" fmla="*/ 10000 h 10000"/>
              <a:gd name="connsiteX4" fmla="*/ 587 w 10043"/>
              <a:gd name="connsiteY4" fmla="*/ 3634 h 10000"/>
              <a:gd name="connsiteX5" fmla="*/ 757 w 10043"/>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43" h="10000">
                <a:moveTo>
                  <a:pt x="757" y="0"/>
                </a:moveTo>
                <a:lnTo>
                  <a:pt x="9977" y="3889"/>
                </a:lnTo>
                <a:cubicBezTo>
                  <a:pt x="10045" y="5955"/>
                  <a:pt x="10082" y="7454"/>
                  <a:pt x="9985" y="9502"/>
                </a:cubicBezTo>
                <a:cubicBezTo>
                  <a:pt x="5933" y="9787"/>
                  <a:pt x="4983" y="9835"/>
                  <a:pt x="0" y="10000"/>
                </a:cubicBezTo>
                <a:cubicBezTo>
                  <a:pt x="89" y="6458"/>
                  <a:pt x="587" y="3634"/>
                  <a:pt x="587" y="3634"/>
                </a:cubicBezTo>
                <a:cubicBezTo>
                  <a:pt x="324" y="2540"/>
                  <a:pt x="1021" y="1094"/>
                  <a:pt x="757" y="0"/>
                </a:cubicBezTo>
                <a:close/>
              </a:path>
            </a:pathLst>
          </a:custGeom>
          <a:gradFill flip="none" rotWithShape="1">
            <a:gsLst>
              <a:gs pos="0">
                <a:srgbClr val="FFFF97">
                  <a:shade val="30000"/>
                  <a:satMod val="115000"/>
                </a:srgbClr>
              </a:gs>
              <a:gs pos="50000">
                <a:srgbClr val="FFFF97">
                  <a:shade val="67500"/>
                  <a:satMod val="115000"/>
                </a:srgbClr>
              </a:gs>
              <a:gs pos="100000">
                <a:srgbClr val="FFFF97">
                  <a:shade val="100000"/>
                  <a:satMod val="115000"/>
                </a:srgbClr>
              </a:gs>
            </a:gsLst>
            <a:lin ang="18900000" scaled="1"/>
            <a:tileRect/>
          </a:gradFill>
          <a:ln>
            <a:noFill/>
          </a:ln>
          <a:extLst/>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sp>
        <p:nvSpPr>
          <p:cNvPr id="86" name="Freeform 89"/>
          <p:cNvSpPr>
            <a:spLocks/>
          </p:cNvSpPr>
          <p:nvPr/>
        </p:nvSpPr>
        <p:spPr bwMode="auto">
          <a:xfrm>
            <a:off x="4670997" y="3396406"/>
            <a:ext cx="748387" cy="965641"/>
          </a:xfrm>
          <a:custGeom>
            <a:avLst/>
            <a:gdLst>
              <a:gd name="T0" fmla="*/ 284 w 552"/>
              <a:gd name="T1" fmla="*/ 0 h 343"/>
              <a:gd name="T2" fmla="*/ 552 w 552"/>
              <a:gd name="T3" fmla="*/ 325 h 343"/>
              <a:gd name="T4" fmla="*/ 284 w 552"/>
              <a:gd name="T5" fmla="*/ 343 h 343"/>
              <a:gd name="T6" fmla="*/ 0 w 552"/>
              <a:gd name="T7" fmla="*/ 323 h 343"/>
              <a:gd name="T8" fmla="*/ 284 w 552"/>
              <a:gd name="T9" fmla="*/ 0 h 343"/>
              <a:gd name="connsiteX0" fmla="*/ 2385 w 7240"/>
              <a:gd name="connsiteY0" fmla="*/ 0 h 10099"/>
              <a:gd name="connsiteX1" fmla="*/ 7240 w 7240"/>
              <a:gd name="connsiteY1" fmla="*/ 9475 h 10099"/>
              <a:gd name="connsiteX2" fmla="*/ 2385 w 7240"/>
              <a:gd name="connsiteY2" fmla="*/ 10000 h 10099"/>
              <a:gd name="connsiteX3" fmla="*/ 0 w 7240"/>
              <a:gd name="connsiteY3" fmla="*/ 9901 h 10099"/>
              <a:gd name="connsiteX4" fmla="*/ 2385 w 7240"/>
              <a:gd name="connsiteY4" fmla="*/ 0 h 10099"/>
              <a:gd name="connsiteX0" fmla="*/ 3294 w 10000"/>
              <a:gd name="connsiteY0" fmla="*/ 0 h 9914"/>
              <a:gd name="connsiteX1" fmla="*/ 10000 w 10000"/>
              <a:gd name="connsiteY1" fmla="*/ 9382 h 9914"/>
              <a:gd name="connsiteX2" fmla="*/ 3294 w 10000"/>
              <a:gd name="connsiteY2" fmla="*/ 9902 h 9914"/>
              <a:gd name="connsiteX3" fmla="*/ 0 w 10000"/>
              <a:gd name="connsiteY3" fmla="*/ 9804 h 9914"/>
              <a:gd name="connsiteX4" fmla="*/ 3294 w 10000"/>
              <a:gd name="connsiteY4" fmla="*/ 0 h 9914"/>
              <a:gd name="connsiteX0" fmla="*/ 3294 w 10000"/>
              <a:gd name="connsiteY0" fmla="*/ 0 h 9988"/>
              <a:gd name="connsiteX1" fmla="*/ 10000 w 10000"/>
              <a:gd name="connsiteY1" fmla="*/ 9463 h 9988"/>
              <a:gd name="connsiteX2" fmla="*/ 3294 w 10000"/>
              <a:gd name="connsiteY2" fmla="*/ 9988 h 9988"/>
              <a:gd name="connsiteX3" fmla="*/ 0 w 10000"/>
              <a:gd name="connsiteY3" fmla="*/ 9889 h 9988"/>
              <a:gd name="connsiteX4" fmla="*/ 3294 w 10000"/>
              <a:gd name="connsiteY4" fmla="*/ 0 h 9988"/>
              <a:gd name="connsiteX0" fmla="*/ 3294 w 10000"/>
              <a:gd name="connsiteY0" fmla="*/ 0 h 10000"/>
              <a:gd name="connsiteX1" fmla="*/ 10000 w 10000"/>
              <a:gd name="connsiteY1" fmla="*/ 9474 h 10000"/>
              <a:gd name="connsiteX2" fmla="*/ 3294 w 10000"/>
              <a:gd name="connsiteY2" fmla="*/ 10000 h 10000"/>
              <a:gd name="connsiteX3" fmla="*/ 0 w 10000"/>
              <a:gd name="connsiteY3" fmla="*/ 9901 h 10000"/>
              <a:gd name="connsiteX4" fmla="*/ 3294 w 10000"/>
              <a:gd name="connsiteY4" fmla="*/ 0 h 10000"/>
              <a:gd name="connsiteX0" fmla="*/ 3294 w 10000"/>
              <a:gd name="connsiteY0" fmla="*/ 0 h 10000"/>
              <a:gd name="connsiteX1" fmla="*/ 10000 w 10000"/>
              <a:gd name="connsiteY1" fmla="*/ 9474 h 10000"/>
              <a:gd name="connsiteX2" fmla="*/ 3294 w 10000"/>
              <a:gd name="connsiteY2" fmla="*/ 10000 h 10000"/>
              <a:gd name="connsiteX3" fmla="*/ 0 w 10000"/>
              <a:gd name="connsiteY3" fmla="*/ 9901 h 10000"/>
              <a:gd name="connsiteX4" fmla="*/ 3294 w 10000"/>
              <a:gd name="connsiteY4" fmla="*/ 0 h 10000"/>
              <a:gd name="connsiteX0" fmla="*/ 1908 w 8614"/>
              <a:gd name="connsiteY0" fmla="*/ 0 h 10045"/>
              <a:gd name="connsiteX1" fmla="*/ 8614 w 8614"/>
              <a:gd name="connsiteY1" fmla="*/ 9474 h 10045"/>
              <a:gd name="connsiteX2" fmla="*/ 1908 w 8614"/>
              <a:gd name="connsiteY2" fmla="*/ 10000 h 10045"/>
              <a:gd name="connsiteX3" fmla="*/ 0 w 8614"/>
              <a:gd name="connsiteY3" fmla="*/ 10009 h 10045"/>
              <a:gd name="connsiteX4" fmla="*/ 1908 w 8614"/>
              <a:gd name="connsiteY4" fmla="*/ 0 h 10045"/>
              <a:gd name="connsiteX0" fmla="*/ 2215 w 10000"/>
              <a:gd name="connsiteY0" fmla="*/ 0 h 9994"/>
              <a:gd name="connsiteX1" fmla="*/ 10000 w 10000"/>
              <a:gd name="connsiteY1" fmla="*/ 9432 h 9994"/>
              <a:gd name="connsiteX2" fmla="*/ 4915 w 10000"/>
              <a:gd name="connsiteY2" fmla="*/ 9901 h 9994"/>
              <a:gd name="connsiteX3" fmla="*/ 0 w 10000"/>
              <a:gd name="connsiteY3" fmla="*/ 9964 h 9994"/>
              <a:gd name="connsiteX4" fmla="*/ 2215 w 10000"/>
              <a:gd name="connsiteY4" fmla="*/ 0 h 9994"/>
              <a:gd name="connsiteX0" fmla="*/ 0 w 7785"/>
              <a:gd name="connsiteY0" fmla="*/ 0 h 10000"/>
              <a:gd name="connsiteX1" fmla="*/ 7785 w 7785"/>
              <a:gd name="connsiteY1" fmla="*/ 9438 h 10000"/>
              <a:gd name="connsiteX2" fmla="*/ 2700 w 7785"/>
              <a:gd name="connsiteY2" fmla="*/ 9907 h 10000"/>
              <a:gd name="connsiteX3" fmla="*/ 556 w 7785"/>
              <a:gd name="connsiteY3" fmla="*/ 9970 h 10000"/>
              <a:gd name="connsiteX4" fmla="*/ 0 w 7785"/>
              <a:gd name="connsiteY4" fmla="*/ 0 h 10000"/>
              <a:gd name="connsiteX0" fmla="*/ 0 w 10000"/>
              <a:gd name="connsiteY0" fmla="*/ 0 h 10036"/>
              <a:gd name="connsiteX1" fmla="*/ 10000 w 10000"/>
              <a:gd name="connsiteY1" fmla="*/ 9438 h 10036"/>
              <a:gd name="connsiteX2" fmla="*/ 3468 w 10000"/>
              <a:gd name="connsiteY2" fmla="*/ 9907 h 10036"/>
              <a:gd name="connsiteX3" fmla="*/ 714 w 10000"/>
              <a:gd name="connsiteY3" fmla="*/ 9970 h 10036"/>
              <a:gd name="connsiteX4" fmla="*/ 0 w 10000"/>
              <a:gd name="connsiteY4" fmla="*/ 0 h 10036"/>
              <a:gd name="connsiteX0" fmla="*/ 0 w 10000"/>
              <a:gd name="connsiteY0" fmla="*/ 0 h 10003"/>
              <a:gd name="connsiteX1" fmla="*/ 10000 w 10000"/>
              <a:gd name="connsiteY1" fmla="*/ 9438 h 10003"/>
              <a:gd name="connsiteX2" fmla="*/ 3468 w 10000"/>
              <a:gd name="connsiteY2" fmla="*/ 9907 h 10003"/>
              <a:gd name="connsiteX3" fmla="*/ 714 w 10000"/>
              <a:gd name="connsiteY3" fmla="*/ 9970 h 10003"/>
              <a:gd name="connsiteX4" fmla="*/ 0 w 10000"/>
              <a:gd name="connsiteY4" fmla="*/ 0 h 10003"/>
              <a:gd name="connsiteX0" fmla="*/ 0 w 10000"/>
              <a:gd name="connsiteY0" fmla="*/ 0 h 10003"/>
              <a:gd name="connsiteX1" fmla="*/ 10000 w 10000"/>
              <a:gd name="connsiteY1" fmla="*/ 9438 h 10003"/>
              <a:gd name="connsiteX2" fmla="*/ 3468 w 10000"/>
              <a:gd name="connsiteY2" fmla="*/ 9907 h 10003"/>
              <a:gd name="connsiteX3" fmla="*/ 714 w 10000"/>
              <a:gd name="connsiteY3" fmla="*/ 9970 h 10003"/>
              <a:gd name="connsiteX4" fmla="*/ 0 w 10000"/>
              <a:gd name="connsiteY4" fmla="*/ 0 h 10003"/>
              <a:gd name="connsiteX0" fmla="*/ 0 w 10000"/>
              <a:gd name="connsiteY0" fmla="*/ 0 h 10006"/>
              <a:gd name="connsiteX1" fmla="*/ 10000 w 10000"/>
              <a:gd name="connsiteY1" fmla="*/ 9438 h 10006"/>
              <a:gd name="connsiteX2" fmla="*/ 4157 w 10000"/>
              <a:gd name="connsiteY2" fmla="*/ 9925 h 10006"/>
              <a:gd name="connsiteX3" fmla="*/ 714 w 10000"/>
              <a:gd name="connsiteY3" fmla="*/ 9970 h 10006"/>
              <a:gd name="connsiteX4" fmla="*/ 0 w 10000"/>
              <a:gd name="connsiteY4" fmla="*/ 0 h 10006"/>
              <a:gd name="connsiteX0" fmla="*/ 0 w 10000"/>
              <a:gd name="connsiteY0" fmla="*/ 0 h 10861"/>
              <a:gd name="connsiteX1" fmla="*/ 10000 w 10000"/>
              <a:gd name="connsiteY1" fmla="*/ 9438 h 10861"/>
              <a:gd name="connsiteX2" fmla="*/ 4157 w 10000"/>
              <a:gd name="connsiteY2" fmla="*/ 9925 h 10861"/>
              <a:gd name="connsiteX3" fmla="*/ 955 w 10000"/>
              <a:gd name="connsiteY3" fmla="*/ 10854 h 10861"/>
              <a:gd name="connsiteX4" fmla="*/ 0 w 10000"/>
              <a:gd name="connsiteY4" fmla="*/ 0 h 10861"/>
              <a:gd name="connsiteX0" fmla="*/ 0 w 10000"/>
              <a:gd name="connsiteY0" fmla="*/ 0 h 10879"/>
              <a:gd name="connsiteX1" fmla="*/ 10000 w 10000"/>
              <a:gd name="connsiteY1" fmla="*/ 9438 h 10879"/>
              <a:gd name="connsiteX2" fmla="*/ 4467 w 10000"/>
              <a:gd name="connsiteY2" fmla="*/ 10702 h 10879"/>
              <a:gd name="connsiteX3" fmla="*/ 955 w 10000"/>
              <a:gd name="connsiteY3" fmla="*/ 10854 h 10879"/>
              <a:gd name="connsiteX4" fmla="*/ 0 w 10000"/>
              <a:gd name="connsiteY4" fmla="*/ 0 h 10879"/>
              <a:gd name="connsiteX0" fmla="*/ 0 w 10827"/>
              <a:gd name="connsiteY0" fmla="*/ 0 h 10879"/>
              <a:gd name="connsiteX1" fmla="*/ 10827 w 10827"/>
              <a:gd name="connsiteY1" fmla="*/ 10108 h 10879"/>
              <a:gd name="connsiteX2" fmla="*/ 4467 w 10827"/>
              <a:gd name="connsiteY2" fmla="*/ 10702 h 10879"/>
              <a:gd name="connsiteX3" fmla="*/ 955 w 10827"/>
              <a:gd name="connsiteY3" fmla="*/ 10854 h 10879"/>
              <a:gd name="connsiteX4" fmla="*/ 0 w 10827"/>
              <a:gd name="connsiteY4" fmla="*/ 0 h 10879"/>
              <a:gd name="connsiteX0" fmla="*/ 0 w 10827"/>
              <a:gd name="connsiteY0" fmla="*/ 0 h 10883"/>
              <a:gd name="connsiteX1" fmla="*/ 10827 w 10827"/>
              <a:gd name="connsiteY1" fmla="*/ 10108 h 10883"/>
              <a:gd name="connsiteX2" fmla="*/ 4605 w 10827"/>
              <a:gd name="connsiteY2" fmla="*/ 10756 h 10883"/>
              <a:gd name="connsiteX3" fmla="*/ 955 w 10827"/>
              <a:gd name="connsiteY3" fmla="*/ 10854 h 10883"/>
              <a:gd name="connsiteX4" fmla="*/ 0 w 10827"/>
              <a:gd name="connsiteY4" fmla="*/ 0 h 10883"/>
              <a:gd name="connsiteX0" fmla="*/ 0 w 10827"/>
              <a:gd name="connsiteY0" fmla="*/ 0 h 10854"/>
              <a:gd name="connsiteX1" fmla="*/ 10827 w 10827"/>
              <a:gd name="connsiteY1" fmla="*/ 10108 h 10854"/>
              <a:gd name="connsiteX2" fmla="*/ 955 w 10827"/>
              <a:gd name="connsiteY2" fmla="*/ 10854 h 10854"/>
              <a:gd name="connsiteX3" fmla="*/ 0 w 10827"/>
              <a:gd name="connsiteY3" fmla="*/ 0 h 10854"/>
              <a:gd name="connsiteX0" fmla="*/ 0 w 10827"/>
              <a:gd name="connsiteY0" fmla="*/ 0 h 10864"/>
              <a:gd name="connsiteX1" fmla="*/ 10827 w 10827"/>
              <a:gd name="connsiteY1" fmla="*/ 10108 h 10864"/>
              <a:gd name="connsiteX2" fmla="*/ 955 w 10827"/>
              <a:gd name="connsiteY2" fmla="*/ 10854 h 10864"/>
              <a:gd name="connsiteX3" fmla="*/ 0 w 10827"/>
              <a:gd name="connsiteY3" fmla="*/ 0 h 10864"/>
              <a:gd name="connsiteX0" fmla="*/ 0 w 10827"/>
              <a:gd name="connsiteY0" fmla="*/ 0 h 10868"/>
              <a:gd name="connsiteX1" fmla="*/ 10827 w 10827"/>
              <a:gd name="connsiteY1" fmla="*/ 10108 h 10868"/>
              <a:gd name="connsiteX2" fmla="*/ 955 w 10827"/>
              <a:gd name="connsiteY2" fmla="*/ 10854 h 10868"/>
              <a:gd name="connsiteX3" fmla="*/ 0 w 10827"/>
              <a:gd name="connsiteY3" fmla="*/ 0 h 10868"/>
            </a:gdLst>
            <a:ahLst/>
            <a:cxnLst>
              <a:cxn ang="0">
                <a:pos x="connsiteX0" y="connsiteY0"/>
              </a:cxn>
              <a:cxn ang="0">
                <a:pos x="connsiteX1" y="connsiteY1"/>
              </a:cxn>
              <a:cxn ang="0">
                <a:pos x="connsiteX2" y="connsiteY2"/>
              </a:cxn>
              <a:cxn ang="0">
                <a:pos x="connsiteX3" y="connsiteY3"/>
              </a:cxn>
            </a:cxnLst>
            <a:rect l="l" t="t" r="r" b="b"/>
            <a:pathLst>
              <a:path w="10827" h="10868">
                <a:moveTo>
                  <a:pt x="0" y="0"/>
                </a:moveTo>
                <a:lnTo>
                  <a:pt x="10827" y="10108"/>
                </a:lnTo>
                <a:cubicBezTo>
                  <a:pt x="7639" y="10518"/>
                  <a:pt x="4522" y="10953"/>
                  <a:pt x="955" y="10854"/>
                </a:cubicBezTo>
                <a:cubicBezTo>
                  <a:pt x="718" y="7531"/>
                  <a:pt x="238" y="3323"/>
                  <a:pt x="0" y="0"/>
                </a:cubicBezTo>
                <a:close/>
              </a:path>
            </a:pathLst>
          </a:custGeom>
          <a:solidFill>
            <a:srgbClr val="FFFF97"/>
          </a:solidFill>
          <a:ln>
            <a:noFill/>
          </a:ln>
          <a:extLst/>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grpSp>
        <p:nvGrpSpPr>
          <p:cNvPr id="89" name="Group 103"/>
          <p:cNvGrpSpPr/>
          <p:nvPr/>
        </p:nvGrpSpPr>
        <p:grpSpPr>
          <a:xfrm rot="5400000" flipH="1">
            <a:off x="4686911" y="1641956"/>
            <a:ext cx="1694367" cy="345823"/>
            <a:chOff x="7368519" y="2580234"/>
            <a:chExt cx="1875697" cy="1400639"/>
          </a:xfrm>
        </p:grpSpPr>
        <p:cxnSp>
          <p:nvCxnSpPr>
            <p:cNvPr id="91" name="Straight Connector 104"/>
            <p:cNvCxnSpPr/>
            <p:nvPr/>
          </p:nvCxnSpPr>
          <p:spPr>
            <a:xfrm>
              <a:off x="7368519" y="2580234"/>
              <a:ext cx="1875697" cy="0"/>
            </a:xfrm>
            <a:prstGeom prst="line">
              <a:avLst/>
            </a:prstGeom>
            <a:ln>
              <a:solidFill>
                <a:schemeClr val="bg1">
                  <a:lumMod val="50000"/>
                </a:schemeClr>
              </a:solidFill>
              <a:headEnd type="oval"/>
              <a:tailEnd w="lg" len="lg"/>
            </a:ln>
          </p:spPr>
          <p:style>
            <a:lnRef idx="1">
              <a:schemeClr val="accent1"/>
            </a:lnRef>
            <a:fillRef idx="0">
              <a:schemeClr val="accent1"/>
            </a:fillRef>
            <a:effectRef idx="0">
              <a:schemeClr val="accent1"/>
            </a:effectRef>
            <a:fontRef idx="minor">
              <a:schemeClr val="tx1"/>
            </a:fontRef>
          </p:style>
        </p:cxnSp>
        <p:cxnSp>
          <p:nvCxnSpPr>
            <p:cNvPr id="92" name="Straight Connector 105"/>
            <p:cNvCxnSpPr/>
            <p:nvPr/>
          </p:nvCxnSpPr>
          <p:spPr>
            <a:xfrm>
              <a:off x="9244216" y="2580234"/>
              <a:ext cx="0" cy="1400639"/>
            </a:xfrm>
            <a:prstGeom prst="line">
              <a:avLst/>
            </a:prstGeom>
            <a:ln>
              <a:solidFill>
                <a:schemeClr val="bg1">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93" name="Text Placeholder 33"/>
          <p:cNvSpPr txBox="1">
            <a:spLocks/>
          </p:cNvSpPr>
          <p:nvPr/>
        </p:nvSpPr>
        <p:spPr>
          <a:xfrm>
            <a:off x="4539015" y="1140560"/>
            <a:ext cx="1733868" cy="209986"/>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509">
              <a:spcBef>
                <a:spcPct val="0"/>
              </a:spcBef>
              <a:buNone/>
            </a:pPr>
            <a:r>
              <a:rPr lang="zh-TW" altLang="en-US" sz="4000" dirty="0">
                <a:solidFill>
                  <a:srgbClr val="00AE96"/>
                </a:solidFill>
                <a:latin typeface="Roboto Condensed" panose="02000000000000000000" pitchFamily="2" charset="0"/>
                <a:ea typeface="Roboto Condensed" panose="02000000000000000000" pitchFamily="2" charset="0"/>
              </a:rPr>
              <a:t>綠電</a:t>
            </a:r>
            <a:endParaRPr lang="en-AU" sz="4000" dirty="0">
              <a:solidFill>
                <a:srgbClr val="00AE96"/>
              </a:solidFill>
              <a:latin typeface="Roboto Condensed" panose="02000000000000000000" pitchFamily="2" charset="0"/>
              <a:ea typeface="Roboto Condensed" panose="02000000000000000000" pitchFamily="2" charset="0"/>
            </a:endParaRPr>
          </a:p>
        </p:txBody>
      </p:sp>
      <p:sp>
        <p:nvSpPr>
          <p:cNvPr id="94" name="TextBox 108"/>
          <p:cNvSpPr txBox="1"/>
          <p:nvPr/>
        </p:nvSpPr>
        <p:spPr>
          <a:xfrm>
            <a:off x="4478947" y="679138"/>
            <a:ext cx="777778" cy="507831"/>
          </a:xfrm>
          <a:prstGeom prst="rect">
            <a:avLst/>
          </a:prstGeom>
          <a:noFill/>
        </p:spPr>
        <p:txBody>
          <a:bodyPr wrap="none" rtlCol="0">
            <a:spAutoFit/>
          </a:bodyPr>
          <a:lstStyle/>
          <a:p>
            <a:pPr algn="r"/>
            <a:r>
              <a:rPr lang="en-US" altLang="zh-TW" sz="2700" b="1" dirty="0">
                <a:solidFill>
                  <a:srgbClr val="00AE96"/>
                </a:solidFill>
                <a:latin typeface="Roboto Condensed" panose="02000000000000000000" pitchFamily="2" charset="0"/>
                <a:ea typeface="Roboto Condensed" panose="02000000000000000000" pitchFamily="2" charset="0"/>
              </a:rPr>
              <a:t>4</a:t>
            </a:r>
            <a:r>
              <a:rPr lang="en-US" sz="2700" b="1" dirty="0">
                <a:solidFill>
                  <a:srgbClr val="00AE96"/>
                </a:solidFill>
                <a:latin typeface="Roboto Condensed" panose="02000000000000000000" pitchFamily="2" charset="0"/>
                <a:ea typeface="Roboto Condensed" panose="02000000000000000000" pitchFamily="2" charset="0"/>
              </a:rPr>
              <a:t>%</a:t>
            </a:r>
          </a:p>
        </p:txBody>
      </p:sp>
      <p:sp>
        <p:nvSpPr>
          <p:cNvPr id="119" name="Text Placeholder 33"/>
          <p:cNvSpPr txBox="1">
            <a:spLocks/>
          </p:cNvSpPr>
          <p:nvPr/>
        </p:nvSpPr>
        <p:spPr>
          <a:xfrm>
            <a:off x="6876889" y="5185345"/>
            <a:ext cx="1733868" cy="209986"/>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509">
              <a:spcBef>
                <a:spcPct val="0"/>
              </a:spcBef>
              <a:buNone/>
            </a:pPr>
            <a:r>
              <a:rPr lang="zh-TW" altLang="en-US" sz="4000" dirty="0">
                <a:solidFill>
                  <a:srgbClr val="00AE96"/>
                </a:solidFill>
                <a:latin typeface="Roboto Condensed" panose="02000000000000000000" pitchFamily="2" charset="0"/>
                <a:ea typeface="Roboto Condensed" panose="02000000000000000000" pitchFamily="2" charset="0"/>
              </a:rPr>
              <a:t>油電</a:t>
            </a:r>
            <a:endParaRPr lang="en-US" altLang="zh-TW" sz="4000" dirty="0">
              <a:solidFill>
                <a:srgbClr val="00AE96"/>
              </a:solidFill>
              <a:latin typeface="Roboto Condensed" panose="02000000000000000000" pitchFamily="2" charset="0"/>
              <a:ea typeface="Roboto Condensed" panose="02000000000000000000" pitchFamily="2" charset="0"/>
            </a:endParaRPr>
          </a:p>
        </p:txBody>
      </p:sp>
      <p:sp>
        <p:nvSpPr>
          <p:cNvPr id="125" name="Text Placeholder 33"/>
          <p:cNvSpPr txBox="1">
            <a:spLocks/>
          </p:cNvSpPr>
          <p:nvPr/>
        </p:nvSpPr>
        <p:spPr>
          <a:xfrm>
            <a:off x="287414" y="4753374"/>
            <a:ext cx="2222459" cy="23113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509">
              <a:spcBef>
                <a:spcPct val="0"/>
              </a:spcBef>
              <a:buNone/>
            </a:pPr>
            <a:r>
              <a:rPr lang="zh-TW" altLang="en-US" sz="4000" dirty="0">
                <a:solidFill>
                  <a:srgbClr val="00AE96"/>
                </a:solidFill>
                <a:latin typeface="Roboto Condensed" panose="02000000000000000000" pitchFamily="2" charset="0"/>
                <a:ea typeface="Roboto Condensed" panose="02000000000000000000" pitchFamily="2" charset="0"/>
              </a:rPr>
              <a:t>煤電</a:t>
            </a:r>
            <a:endParaRPr lang="en-AU" sz="4000" dirty="0">
              <a:solidFill>
                <a:srgbClr val="00AE96"/>
              </a:solidFill>
              <a:latin typeface="Roboto Condensed" panose="02000000000000000000" pitchFamily="2" charset="0"/>
              <a:ea typeface="Roboto Condensed" panose="02000000000000000000" pitchFamily="2" charset="0"/>
            </a:endParaRPr>
          </a:p>
        </p:txBody>
      </p:sp>
      <p:grpSp>
        <p:nvGrpSpPr>
          <p:cNvPr id="115" name="Group 114"/>
          <p:cNvGrpSpPr/>
          <p:nvPr/>
        </p:nvGrpSpPr>
        <p:grpSpPr>
          <a:xfrm flipH="1" flipV="1">
            <a:off x="1648168" y="2373994"/>
            <a:ext cx="2378253" cy="289580"/>
            <a:chOff x="6292873" y="2197542"/>
            <a:chExt cx="2954041" cy="382692"/>
          </a:xfrm>
        </p:grpSpPr>
        <p:cxnSp>
          <p:nvCxnSpPr>
            <p:cNvPr id="134" name="Straight Connector 133"/>
            <p:cNvCxnSpPr/>
            <p:nvPr/>
          </p:nvCxnSpPr>
          <p:spPr>
            <a:xfrm flipV="1">
              <a:off x="6292873" y="2580234"/>
              <a:ext cx="2951343" cy="0"/>
            </a:xfrm>
            <a:prstGeom prst="line">
              <a:avLst/>
            </a:prstGeom>
            <a:ln>
              <a:solidFill>
                <a:schemeClr val="bg1">
                  <a:lumMod val="50000"/>
                </a:schemeClr>
              </a:solidFill>
              <a:headEnd type="oval"/>
              <a:tailEnd w="lg" len="lg"/>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9244216" y="2197542"/>
              <a:ext cx="2698" cy="382692"/>
            </a:xfrm>
            <a:prstGeom prst="line">
              <a:avLst/>
            </a:prstGeom>
            <a:ln>
              <a:solidFill>
                <a:schemeClr val="bg1">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76" name="Freeform 84"/>
          <p:cNvSpPr>
            <a:spLocks/>
          </p:cNvSpPr>
          <p:nvPr/>
        </p:nvSpPr>
        <p:spPr bwMode="auto">
          <a:xfrm>
            <a:off x="4702636" y="2674107"/>
            <a:ext cx="2205122" cy="1627609"/>
          </a:xfrm>
          <a:custGeom>
            <a:avLst/>
            <a:gdLst>
              <a:gd name="T0" fmla="*/ 292 w 1144"/>
              <a:gd name="T1" fmla="*/ 360 h 690"/>
              <a:gd name="T2" fmla="*/ 304 w 1144"/>
              <a:gd name="T3" fmla="*/ 374 h 690"/>
              <a:gd name="T4" fmla="*/ 558 w 1144"/>
              <a:gd name="T5" fmla="*/ 690 h 690"/>
              <a:gd name="T6" fmla="*/ 1144 w 1144"/>
              <a:gd name="T7" fmla="*/ 354 h 690"/>
              <a:gd name="T8" fmla="*/ 292 w 1144"/>
              <a:gd name="T9" fmla="*/ 0 h 690"/>
              <a:gd name="T10" fmla="*/ 0 w 1144"/>
              <a:gd name="T11" fmla="*/ 21 h 690"/>
              <a:gd name="T12" fmla="*/ 292 w 1144"/>
              <a:gd name="T13" fmla="*/ 360 h 690"/>
              <a:gd name="connsiteX0" fmla="*/ 2552 w 10004"/>
              <a:gd name="connsiteY0" fmla="*/ 4984 h 9767"/>
              <a:gd name="connsiteX1" fmla="*/ 2657 w 10004"/>
              <a:gd name="connsiteY1" fmla="*/ 5187 h 9767"/>
              <a:gd name="connsiteX2" fmla="*/ 4878 w 10004"/>
              <a:gd name="connsiteY2" fmla="*/ 9767 h 9767"/>
              <a:gd name="connsiteX3" fmla="*/ 10000 w 10004"/>
              <a:gd name="connsiteY3" fmla="*/ 4897 h 9767"/>
              <a:gd name="connsiteX4" fmla="*/ 4154 w 10004"/>
              <a:gd name="connsiteY4" fmla="*/ 169 h 9767"/>
              <a:gd name="connsiteX5" fmla="*/ 0 w 10004"/>
              <a:gd name="connsiteY5" fmla="*/ 71 h 9767"/>
              <a:gd name="connsiteX6" fmla="*/ 2552 w 10004"/>
              <a:gd name="connsiteY6" fmla="*/ 4984 h 9767"/>
              <a:gd name="connsiteX0" fmla="*/ 0 w 7449"/>
              <a:gd name="connsiteY0" fmla="*/ 4939 h 9836"/>
              <a:gd name="connsiteX1" fmla="*/ 105 w 7449"/>
              <a:gd name="connsiteY1" fmla="*/ 5147 h 9836"/>
              <a:gd name="connsiteX2" fmla="*/ 2325 w 7449"/>
              <a:gd name="connsiteY2" fmla="*/ 9836 h 9836"/>
              <a:gd name="connsiteX3" fmla="*/ 7445 w 7449"/>
              <a:gd name="connsiteY3" fmla="*/ 4850 h 9836"/>
              <a:gd name="connsiteX4" fmla="*/ 1601 w 7449"/>
              <a:gd name="connsiteY4" fmla="*/ 9 h 9836"/>
              <a:gd name="connsiteX5" fmla="*/ 1525 w 7449"/>
              <a:gd name="connsiteY5" fmla="*/ 156 h 9836"/>
              <a:gd name="connsiteX6" fmla="*/ 0 w 7449"/>
              <a:gd name="connsiteY6" fmla="*/ 4939 h 9836"/>
              <a:gd name="connsiteX0" fmla="*/ 0 w 10001"/>
              <a:gd name="connsiteY0" fmla="*/ 5012 h 9991"/>
              <a:gd name="connsiteX1" fmla="*/ 141 w 10001"/>
              <a:gd name="connsiteY1" fmla="*/ 5224 h 9991"/>
              <a:gd name="connsiteX2" fmla="*/ 3121 w 10001"/>
              <a:gd name="connsiteY2" fmla="*/ 9991 h 9991"/>
              <a:gd name="connsiteX3" fmla="*/ 9995 w 10001"/>
              <a:gd name="connsiteY3" fmla="*/ 4922 h 9991"/>
              <a:gd name="connsiteX4" fmla="*/ 2149 w 10001"/>
              <a:gd name="connsiteY4" fmla="*/ 0 h 9991"/>
              <a:gd name="connsiteX5" fmla="*/ 3611 w 10001"/>
              <a:gd name="connsiteY5" fmla="*/ 988 h 9991"/>
              <a:gd name="connsiteX6" fmla="*/ 0 w 10001"/>
              <a:gd name="connsiteY6" fmla="*/ 5012 h 9991"/>
              <a:gd name="connsiteX0" fmla="*/ 0 w 10000"/>
              <a:gd name="connsiteY0" fmla="*/ 5017 h 10000"/>
              <a:gd name="connsiteX1" fmla="*/ 141 w 10000"/>
              <a:gd name="connsiteY1" fmla="*/ 5229 h 10000"/>
              <a:gd name="connsiteX2" fmla="*/ 3121 w 10000"/>
              <a:gd name="connsiteY2" fmla="*/ 10000 h 10000"/>
              <a:gd name="connsiteX3" fmla="*/ 9994 w 10000"/>
              <a:gd name="connsiteY3" fmla="*/ 4926 h 10000"/>
              <a:gd name="connsiteX4" fmla="*/ 2149 w 10000"/>
              <a:gd name="connsiteY4" fmla="*/ 0 h 10000"/>
              <a:gd name="connsiteX5" fmla="*/ 5240 w 10000"/>
              <a:gd name="connsiteY5" fmla="*/ 486 h 10000"/>
              <a:gd name="connsiteX6" fmla="*/ 0 w 10000"/>
              <a:gd name="connsiteY6" fmla="*/ 5017 h 10000"/>
              <a:gd name="connsiteX0" fmla="*/ 0 w 10019"/>
              <a:gd name="connsiteY0" fmla="*/ 4532 h 9515"/>
              <a:gd name="connsiteX1" fmla="*/ 141 w 10019"/>
              <a:gd name="connsiteY1" fmla="*/ 4744 h 9515"/>
              <a:gd name="connsiteX2" fmla="*/ 3121 w 10019"/>
              <a:gd name="connsiteY2" fmla="*/ 9515 h 9515"/>
              <a:gd name="connsiteX3" fmla="*/ 9994 w 10019"/>
              <a:gd name="connsiteY3" fmla="*/ 4441 h 9515"/>
              <a:gd name="connsiteX4" fmla="*/ 5240 w 10019"/>
              <a:gd name="connsiteY4" fmla="*/ 1 h 9515"/>
              <a:gd name="connsiteX5" fmla="*/ 0 w 10019"/>
              <a:gd name="connsiteY5" fmla="*/ 4532 h 9515"/>
              <a:gd name="connsiteX0" fmla="*/ 0 w 10033"/>
              <a:gd name="connsiteY0" fmla="*/ 4234 h 9471"/>
              <a:gd name="connsiteX1" fmla="*/ 141 w 10033"/>
              <a:gd name="connsiteY1" fmla="*/ 4457 h 9471"/>
              <a:gd name="connsiteX2" fmla="*/ 3115 w 10033"/>
              <a:gd name="connsiteY2" fmla="*/ 9471 h 9471"/>
              <a:gd name="connsiteX3" fmla="*/ 9975 w 10033"/>
              <a:gd name="connsiteY3" fmla="*/ 4138 h 9471"/>
              <a:gd name="connsiteX4" fmla="*/ 6075 w 10033"/>
              <a:gd name="connsiteY4" fmla="*/ 1 h 9471"/>
              <a:gd name="connsiteX5" fmla="*/ 0 w 10033"/>
              <a:gd name="connsiteY5" fmla="*/ 4234 h 9471"/>
              <a:gd name="connsiteX0" fmla="*/ 0 w 10064"/>
              <a:gd name="connsiteY0" fmla="*/ 4470 h 10000"/>
              <a:gd name="connsiteX1" fmla="*/ 141 w 10064"/>
              <a:gd name="connsiteY1" fmla="*/ 4706 h 10000"/>
              <a:gd name="connsiteX2" fmla="*/ 3105 w 10064"/>
              <a:gd name="connsiteY2" fmla="*/ 10000 h 10000"/>
              <a:gd name="connsiteX3" fmla="*/ 10007 w 10064"/>
              <a:gd name="connsiteY3" fmla="*/ 5020 h 10000"/>
              <a:gd name="connsiteX4" fmla="*/ 6055 w 10064"/>
              <a:gd name="connsiteY4" fmla="*/ 1 h 10000"/>
              <a:gd name="connsiteX5" fmla="*/ 0 w 10064"/>
              <a:gd name="connsiteY5" fmla="*/ 4470 h 10000"/>
              <a:gd name="connsiteX0" fmla="*/ 0 w 10128"/>
              <a:gd name="connsiteY0" fmla="*/ 4470 h 10000"/>
              <a:gd name="connsiteX1" fmla="*/ 141 w 10128"/>
              <a:gd name="connsiteY1" fmla="*/ 4706 h 10000"/>
              <a:gd name="connsiteX2" fmla="*/ 3105 w 10128"/>
              <a:gd name="connsiteY2" fmla="*/ 10000 h 10000"/>
              <a:gd name="connsiteX3" fmla="*/ 10072 w 10128"/>
              <a:gd name="connsiteY3" fmla="*/ 5020 h 10000"/>
              <a:gd name="connsiteX4" fmla="*/ 6055 w 10128"/>
              <a:gd name="connsiteY4" fmla="*/ 1 h 10000"/>
              <a:gd name="connsiteX5" fmla="*/ 0 w 10128"/>
              <a:gd name="connsiteY5" fmla="*/ 4470 h 10000"/>
              <a:gd name="connsiteX0" fmla="*/ 0 w 10256"/>
              <a:gd name="connsiteY0" fmla="*/ 4470 h 10000"/>
              <a:gd name="connsiteX1" fmla="*/ 141 w 10256"/>
              <a:gd name="connsiteY1" fmla="*/ 4706 h 10000"/>
              <a:gd name="connsiteX2" fmla="*/ 3105 w 10256"/>
              <a:gd name="connsiteY2" fmla="*/ 10000 h 10000"/>
              <a:gd name="connsiteX3" fmla="*/ 10202 w 10256"/>
              <a:gd name="connsiteY3" fmla="*/ 5113 h 10000"/>
              <a:gd name="connsiteX4" fmla="*/ 6055 w 10256"/>
              <a:gd name="connsiteY4" fmla="*/ 1 h 10000"/>
              <a:gd name="connsiteX5" fmla="*/ 0 w 10256"/>
              <a:gd name="connsiteY5" fmla="*/ 4470 h 10000"/>
              <a:gd name="connsiteX0" fmla="*/ 0 w 10273"/>
              <a:gd name="connsiteY0" fmla="*/ 4470 h 10000"/>
              <a:gd name="connsiteX1" fmla="*/ 141 w 10273"/>
              <a:gd name="connsiteY1" fmla="*/ 4706 h 10000"/>
              <a:gd name="connsiteX2" fmla="*/ 3105 w 10273"/>
              <a:gd name="connsiteY2" fmla="*/ 10000 h 10000"/>
              <a:gd name="connsiteX3" fmla="*/ 10202 w 10273"/>
              <a:gd name="connsiteY3" fmla="*/ 5113 h 10000"/>
              <a:gd name="connsiteX4" fmla="*/ 6379 w 10273"/>
              <a:gd name="connsiteY4" fmla="*/ 1 h 10000"/>
              <a:gd name="connsiteX5" fmla="*/ 0 w 10273"/>
              <a:gd name="connsiteY5" fmla="*/ 4470 h 10000"/>
              <a:gd name="connsiteX0" fmla="*/ 0 w 10020"/>
              <a:gd name="connsiteY0" fmla="*/ 4470 h 10000"/>
              <a:gd name="connsiteX1" fmla="*/ 141 w 10020"/>
              <a:gd name="connsiteY1" fmla="*/ 4706 h 10000"/>
              <a:gd name="connsiteX2" fmla="*/ 3105 w 10020"/>
              <a:gd name="connsiteY2" fmla="*/ 10000 h 10000"/>
              <a:gd name="connsiteX3" fmla="*/ 9943 w 10020"/>
              <a:gd name="connsiteY3" fmla="*/ 5392 h 10000"/>
              <a:gd name="connsiteX4" fmla="*/ 6379 w 10020"/>
              <a:gd name="connsiteY4" fmla="*/ 1 h 10000"/>
              <a:gd name="connsiteX5" fmla="*/ 0 w 10020"/>
              <a:gd name="connsiteY5" fmla="*/ 4470 h 10000"/>
              <a:gd name="connsiteX0" fmla="*/ 0 w 10147"/>
              <a:gd name="connsiteY0" fmla="*/ 4470 h 10000"/>
              <a:gd name="connsiteX1" fmla="*/ 141 w 10147"/>
              <a:gd name="connsiteY1" fmla="*/ 4706 h 10000"/>
              <a:gd name="connsiteX2" fmla="*/ 3105 w 10147"/>
              <a:gd name="connsiteY2" fmla="*/ 10000 h 10000"/>
              <a:gd name="connsiteX3" fmla="*/ 10073 w 10147"/>
              <a:gd name="connsiteY3" fmla="*/ 5113 h 10000"/>
              <a:gd name="connsiteX4" fmla="*/ 6379 w 10147"/>
              <a:gd name="connsiteY4" fmla="*/ 1 h 10000"/>
              <a:gd name="connsiteX5" fmla="*/ 0 w 10147"/>
              <a:gd name="connsiteY5" fmla="*/ 4470 h 10000"/>
              <a:gd name="connsiteX0" fmla="*/ 0 w 10112"/>
              <a:gd name="connsiteY0" fmla="*/ 4934 h 10464"/>
              <a:gd name="connsiteX1" fmla="*/ 141 w 10112"/>
              <a:gd name="connsiteY1" fmla="*/ 5170 h 10464"/>
              <a:gd name="connsiteX2" fmla="*/ 3105 w 10112"/>
              <a:gd name="connsiteY2" fmla="*/ 10464 h 10464"/>
              <a:gd name="connsiteX3" fmla="*/ 10073 w 10112"/>
              <a:gd name="connsiteY3" fmla="*/ 5577 h 10464"/>
              <a:gd name="connsiteX4" fmla="*/ 5666 w 10112"/>
              <a:gd name="connsiteY4" fmla="*/ 0 h 10464"/>
              <a:gd name="connsiteX5" fmla="*/ 0 w 10112"/>
              <a:gd name="connsiteY5" fmla="*/ 4934 h 10464"/>
              <a:gd name="connsiteX0" fmla="*/ 0 w 10191"/>
              <a:gd name="connsiteY0" fmla="*/ 4005 h 9535"/>
              <a:gd name="connsiteX1" fmla="*/ 141 w 10191"/>
              <a:gd name="connsiteY1" fmla="*/ 4241 h 9535"/>
              <a:gd name="connsiteX2" fmla="*/ 3105 w 10191"/>
              <a:gd name="connsiteY2" fmla="*/ 9535 h 9535"/>
              <a:gd name="connsiteX3" fmla="*/ 10073 w 10191"/>
              <a:gd name="connsiteY3" fmla="*/ 4648 h 9535"/>
              <a:gd name="connsiteX4" fmla="*/ 6962 w 10191"/>
              <a:gd name="connsiteY4" fmla="*/ 1 h 9535"/>
              <a:gd name="connsiteX5" fmla="*/ 0 w 10191"/>
              <a:gd name="connsiteY5" fmla="*/ 4005 h 9535"/>
              <a:gd name="connsiteX0" fmla="*/ 0 w 9953"/>
              <a:gd name="connsiteY0" fmla="*/ 4589 h 10389"/>
              <a:gd name="connsiteX1" fmla="*/ 138 w 9953"/>
              <a:gd name="connsiteY1" fmla="*/ 4837 h 10389"/>
              <a:gd name="connsiteX2" fmla="*/ 3047 w 9953"/>
              <a:gd name="connsiteY2" fmla="*/ 10389 h 10389"/>
              <a:gd name="connsiteX3" fmla="*/ 9884 w 9953"/>
              <a:gd name="connsiteY3" fmla="*/ 5264 h 10389"/>
              <a:gd name="connsiteX4" fmla="*/ 6196 w 9953"/>
              <a:gd name="connsiteY4" fmla="*/ 0 h 10389"/>
              <a:gd name="connsiteX5" fmla="*/ 0 w 9953"/>
              <a:gd name="connsiteY5" fmla="*/ 4589 h 10389"/>
              <a:gd name="connsiteX0" fmla="*/ 0 w 10006"/>
              <a:gd name="connsiteY0" fmla="*/ 4574 h 10157"/>
              <a:gd name="connsiteX1" fmla="*/ 139 w 10006"/>
              <a:gd name="connsiteY1" fmla="*/ 4813 h 10157"/>
              <a:gd name="connsiteX2" fmla="*/ 3061 w 10006"/>
              <a:gd name="connsiteY2" fmla="*/ 10157 h 10157"/>
              <a:gd name="connsiteX3" fmla="*/ 9931 w 10006"/>
              <a:gd name="connsiteY3" fmla="*/ 5224 h 10157"/>
              <a:gd name="connsiteX4" fmla="*/ 6474 w 10006"/>
              <a:gd name="connsiteY4" fmla="*/ 0 h 10157"/>
              <a:gd name="connsiteX5" fmla="*/ 0 w 10006"/>
              <a:gd name="connsiteY5" fmla="*/ 4574 h 10157"/>
              <a:gd name="connsiteX0" fmla="*/ 0 w 9998"/>
              <a:gd name="connsiteY0" fmla="*/ 4574 h 10157"/>
              <a:gd name="connsiteX1" fmla="*/ 139 w 9998"/>
              <a:gd name="connsiteY1" fmla="*/ 4813 h 10157"/>
              <a:gd name="connsiteX2" fmla="*/ 3061 w 9998"/>
              <a:gd name="connsiteY2" fmla="*/ 10157 h 10157"/>
              <a:gd name="connsiteX3" fmla="*/ 9931 w 9998"/>
              <a:gd name="connsiteY3" fmla="*/ 5224 h 10157"/>
              <a:gd name="connsiteX4" fmla="*/ 6474 w 9998"/>
              <a:gd name="connsiteY4" fmla="*/ 0 h 10157"/>
              <a:gd name="connsiteX5" fmla="*/ 0 w 9998"/>
              <a:gd name="connsiteY5" fmla="*/ 4574 h 10157"/>
              <a:gd name="connsiteX0" fmla="*/ 0 w 9998"/>
              <a:gd name="connsiteY0" fmla="*/ 4606 h 10103"/>
              <a:gd name="connsiteX1" fmla="*/ 139 w 9998"/>
              <a:gd name="connsiteY1" fmla="*/ 4842 h 10103"/>
              <a:gd name="connsiteX2" fmla="*/ 3062 w 9998"/>
              <a:gd name="connsiteY2" fmla="*/ 10103 h 10103"/>
              <a:gd name="connsiteX3" fmla="*/ 9933 w 9998"/>
              <a:gd name="connsiteY3" fmla="*/ 5246 h 10103"/>
              <a:gd name="connsiteX4" fmla="*/ 6368 w 9998"/>
              <a:gd name="connsiteY4" fmla="*/ 0 h 10103"/>
              <a:gd name="connsiteX5" fmla="*/ 0 w 9998"/>
              <a:gd name="connsiteY5" fmla="*/ 4606 h 10103"/>
              <a:gd name="connsiteX0" fmla="*/ 0 w 10000"/>
              <a:gd name="connsiteY0" fmla="*/ 4559 h 10025"/>
              <a:gd name="connsiteX1" fmla="*/ 139 w 10000"/>
              <a:gd name="connsiteY1" fmla="*/ 4793 h 10025"/>
              <a:gd name="connsiteX2" fmla="*/ 3223 w 10000"/>
              <a:gd name="connsiteY2" fmla="*/ 10025 h 10025"/>
              <a:gd name="connsiteX3" fmla="*/ 9935 w 10000"/>
              <a:gd name="connsiteY3" fmla="*/ 5193 h 10025"/>
              <a:gd name="connsiteX4" fmla="*/ 6369 w 10000"/>
              <a:gd name="connsiteY4" fmla="*/ 0 h 10025"/>
              <a:gd name="connsiteX5" fmla="*/ 0 w 10000"/>
              <a:gd name="connsiteY5" fmla="*/ 4559 h 10025"/>
              <a:gd name="connsiteX0" fmla="*/ 0 w 10000"/>
              <a:gd name="connsiteY0" fmla="*/ 4559 h 10025"/>
              <a:gd name="connsiteX1" fmla="*/ 139 w 10000"/>
              <a:gd name="connsiteY1" fmla="*/ 4793 h 10025"/>
              <a:gd name="connsiteX2" fmla="*/ 3223 w 10000"/>
              <a:gd name="connsiteY2" fmla="*/ 10025 h 10025"/>
              <a:gd name="connsiteX3" fmla="*/ 9935 w 10000"/>
              <a:gd name="connsiteY3" fmla="*/ 5193 h 10025"/>
              <a:gd name="connsiteX4" fmla="*/ 6369 w 10000"/>
              <a:gd name="connsiteY4" fmla="*/ 0 h 10025"/>
              <a:gd name="connsiteX5" fmla="*/ 0 w 10000"/>
              <a:gd name="connsiteY5" fmla="*/ 4559 h 10025"/>
              <a:gd name="connsiteX0" fmla="*/ 0 w 10002"/>
              <a:gd name="connsiteY0" fmla="*/ 4803 h 10269"/>
              <a:gd name="connsiteX1" fmla="*/ 139 w 10002"/>
              <a:gd name="connsiteY1" fmla="*/ 5037 h 10269"/>
              <a:gd name="connsiteX2" fmla="*/ 3223 w 10002"/>
              <a:gd name="connsiteY2" fmla="*/ 10269 h 10269"/>
              <a:gd name="connsiteX3" fmla="*/ 9935 w 10002"/>
              <a:gd name="connsiteY3" fmla="*/ 5437 h 10269"/>
              <a:gd name="connsiteX4" fmla="*/ 6454 w 10002"/>
              <a:gd name="connsiteY4" fmla="*/ 0 h 10269"/>
              <a:gd name="connsiteX5" fmla="*/ 0 w 10002"/>
              <a:gd name="connsiteY5" fmla="*/ 4803 h 10269"/>
              <a:gd name="connsiteX0" fmla="*/ 0 w 10000"/>
              <a:gd name="connsiteY0" fmla="*/ 4803 h 10269"/>
              <a:gd name="connsiteX1" fmla="*/ 139 w 10000"/>
              <a:gd name="connsiteY1" fmla="*/ 5037 h 10269"/>
              <a:gd name="connsiteX2" fmla="*/ 3223 w 10000"/>
              <a:gd name="connsiteY2" fmla="*/ 10269 h 10269"/>
              <a:gd name="connsiteX3" fmla="*/ 9935 w 10000"/>
              <a:gd name="connsiteY3" fmla="*/ 5437 h 10269"/>
              <a:gd name="connsiteX4" fmla="*/ 6454 w 10000"/>
              <a:gd name="connsiteY4" fmla="*/ 0 h 10269"/>
              <a:gd name="connsiteX5" fmla="*/ 0 w 10000"/>
              <a:gd name="connsiteY5" fmla="*/ 4803 h 10269"/>
              <a:gd name="connsiteX0" fmla="*/ 0 w 9936"/>
              <a:gd name="connsiteY0" fmla="*/ 4803 h 10269"/>
              <a:gd name="connsiteX1" fmla="*/ 139 w 9936"/>
              <a:gd name="connsiteY1" fmla="*/ 5037 h 10269"/>
              <a:gd name="connsiteX2" fmla="*/ 3223 w 9936"/>
              <a:gd name="connsiteY2" fmla="*/ 10269 h 10269"/>
              <a:gd name="connsiteX3" fmla="*/ 9935 w 9936"/>
              <a:gd name="connsiteY3" fmla="*/ 5437 h 10269"/>
              <a:gd name="connsiteX4" fmla="*/ 6454 w 9936"/>
              <a:gd name="connsiteY4" fmla="*/ 0 h 10269"/>
              <a:gd name="connsiteX5" fmla="*/ 0 w 9936"/>
              <a:gd name="connsiteY5" fmla="*/ 4803 h 10269"/>
              <a:gd name="connsiteX0" fmla="*/ 0 w 10000"/>
              <a:gd name="connsiteY0" fmla="*/ 4677 h 10000"/>
              <a:gd name="connsiteX1" fmla="*/ 140 w 10000"/>
              <a:gd name="connsiteY1" fmla="*/ 4905 h 10000"/>
              <a:gd name="connsiteX2" fmla="*/ 3244 w 10000"/>
              <a:gd name="connsiteY2" fmla="*/ 10000 h 10000"/>
              <a:gd name="connsiteX3" fmla="*/ 9999 w 10000"/>
              <a:gd name="connsiteY3" fmla="*/ 5295 h 10000"/>
              <a:gd name="connsiteX4" fmla="*/ 6496 w 10000"/>
              <a:gd name="connsiteY4" fmla="*/ 0 h 10000"/>
              <a:gd name="connsiteX5" fmla="*/ 0 w 10000"/>
              <a:gd name="connsiteY5" fmla="*/ 4677 h 10000"/>
              <a:gd name="connsiteX0" fmla="*/ 0 w 10043"/>
              <a:gd name="connsiteY0" fmla="*/ 4677 h 10000"/>
              <a:gd name="connsiteX1" fmla="*/ 140 w 10043"/>
              <a:gd name="connsiteY1" fmla="*/ 4905 h 10000"/>
              <a:gd name="connsiteX2" fmla="*/ 3244 w 10043"/>
              <a:gd name="connsiteY2" fmla="*/ 10000 h 10000"/>
              <a:gd name="connsiteX3" fmla="*/ 9999 w 10043"/>
              <a:gd name="connsiteY3" fmla="*/ 5295 h 10000"/>
              <a:gd name="connsiteX4" fmla="*/ 6496 w 10043"/>
              <a:gd name="connsiteY4" fmla="*/ 0 h 10000"/>
              <a:gd name="connsiteX5" fmla="*/ 0 w 10043"/>
              <a:gd name="connsiteY5" fmla="*/ 4677 h 10000"/>
              <a:gd name="connsiteX0" fmla="*/ 0 w 10042"/>
              <a:gd name="connsiteY0" fmla="*/ 4588 h 9911"/>
              <a:gd name="connsiteX1" fmla="*/ 140 w 10042"/>
              <a:gd name="connsiteY1" fmla="*/ 4816 h 9911"/>
              <a:gd name="connsiteX2" fmla="*/ 3244 w 10042"/>
              <a:gd name="connsiteY2" fmla="*/ 9911 h 9911"/>
              <a:gd name="connsiteX3" fmla="*/ 9999 w 10042"/>
              <a:gd name="connsiteY3" fmla="*/ 5206 h 9911"/>
              <a:gd name="connsiteX4" fmla="*/ 6410 w 10042"/>
              <a:gd name="connsiteY4" fmla="*/ 0 h 9911"/>
              <a:gd name="connsiteX5" fmla="*/ 0 w 10042"/>
              <a:gd name="connsiteY5" fmla="*/ 4588 h 9911"/>
              <a:gd name="connsiteX0" fmla="*/ 0 w 9999"/>
              <a:gd name="connsiteY0" fmla="*/ 4629 h 10000"/>
              <a:gd name="connsiteX1" fmla="*/ 139 w 9999"/>
              <a:gd name="connsiteY1" fmla="*/ 4859 h 10000"/>
              <a:gd name="connsiteX2" fmla="*/ 3230 w 9999"/>
              <a:gd name="connsiteY2" fmla="*/ 10000 h 10000"/>
              <a:gd name="connsiteX3" fmla="*/ 9957 w 9999"/>
              <a:gd name="connsiteY3" fmla="*/ 5253 h 10000"/>
              <a:gd name="connsiteX4" fmla="*/ 6383 w 9999"/>
              <a:gd name="connsiteY4" fmla="*/ 0 h 10000"/>
              <a:gd name="connsiteX5" fmla="*/ 0 w 9999"/>
              <a:gd name="connsiteY5" fmla="*/ 4629 h 10000"/>
              <a:gd name="connsiteX0" fmla="*/ 0 w 9817"/>
              <a:gd name="connsiteY0" fmla="*/ 4629 h 10000"/>
              <a:gd name="connsiteX1" fmla="*/ 139 w 9817"/>
              <a:gd name="connsiteY1" fmla="*/ 4859 h 10000"/>
              <a:gd name="connsiteX2" fmla="*/ 3230 w 9817"/>
              <a:gd name="connsiteY2" fmla="*/ 10000 h 10000"/>
              <a:gd name="connsiteX3" fmla="*/ 9773 w 9817"/>
              <a:gd name="connsiteY3" fmla="*/ 5253 h 10000"/>
              <a:gd name="connsiteX4" fmla="*/ 6384 w 9817"/>
              <a:gd name="connsiteY4" fmla="*/ 0 h 10000"/>
              <a:gd name="connsiteX5" fmla="*/ 0 w 9817"/>
              <a:gd name="connsiteY5" fmla="*/ 4629 h 10000"/>
              <a:gd name="connsiteX0" fmla="*/ 0 w 10072"/>
              <a:gd name="connsiteY0" fmla="*/ 4629 h 10000"/>
              <a:gd name="connsiteX1" fmla="*/ 142 w 10072"/>
              <a:gd name="connsiteY1" fmla="*/ 4859 h 10000"/>
              <a:gd name="connsiteX2" fmla="*/ 3290 w 10072"/>
              <a:gd name="connsiteY2" fmla="*/ 10000 h 10000"/>
              <a:gd name="connsiteX3" fmla="*/ 10028 w 10072"/>
              <a:gd name="connsiteY3" fmla="*/ 5053 h 10000"/>
              <a:gd name="connsiteX4" fmla="*/ 6503 w 10072"/>
              <a:gd name="connsiteY4" fmla="*/ 0 h 10000"/>
              <a:gd name="connsiteX5" fmla="*/ 0 w 10072"/>
              <a:gd name="connsiteY5" fmla="*/ 4629 h 10000"/>
              <a:gd name="connsiteX0" fmla="*/ 0 w 10072"/>
              <a:gd name="connsiteY0" fmla="*/ 4629 h 10160"/>
              <a:gd name="connsiteX1" fmla="*/ 142 w 10072"/>
              <a:gd name="connsiteY1" fmla="*/ 4859 h 10160"/>
              <a:gd name="connsiteX2" fmla="*/ 3319 w 10072"/>
              <a:gd name="connsiteY2" fmla="*/ 10160 h 10160"/>
              <a:gd name="connsiteX3" fmla="*/ 10028 w 10072"/>
              <a:gd name="connsiteY3" fmla="*/ 5053 h 10160"/>
              <a:gd name="connsiteX4" fmla="*/ 6503 w 10072"/>
              <a:gd name="connsiteY4" fmla="*/ 0 h 10160"/>
              <a:gd name="connsiteX5" fmla="*/ 0 w 10072"/>
              <a:gd name="connsiteY5" fmla="*/ 4629 h 10160"/>
              <a:gd name="connsiteX0" fmla="*/ 0 w 10072"/>
              <a:gd name="connsiteY0" fmla="*/ 4629 h 10160"/>
              <a:gd name="connsiteX1" fmla="*/ 142 w 10072"/>
              <a:gd name="connsiteY1" fmla="*/ 4859 h 10160"/>
              <a:gd name="connsiteX2" fmla="*/ 3319 w 10072"/>
              <a:gd name="connsiteY2" fmla="*/ 10160 h 10160"/>
              <a:gd name="connsiteX3" fmla="*/ 10028 w 10072"/>
              <a:gd name="connsiteY3" fmla="*/ 5053 h 10160"/>
              <a:gd name="connsiteX4" fmla="*/ 6503 w 10072"/>
              <a:gd name="connsiteY4" fmla="*/ 0 h 10160"/>
              <a:gd name="connsiteX5" fmla="*/ 0 w 10072"/>
              <a:gd name="connsiteY5" fmla="*/ 4629 h 10160"/>
              <a:gd name="connsiteX0" fmla="*/ 0 w 10075"/>
              <a:gd name="connsiteY0" fmla="*/ 4809 h 10340"/>
              <a:gd name="connsiteX1" fmla="*/ 142 w 10075"/>
              <a:gd name="connsiteY1" fmla="*/ 5039 h 10340"/>
              <a:gd name="connsiteX2" fmla="*/ 3319 w 10075"/>
              <a:gd name="connsiteY2" fmla="*/ 10340 h 10340"/>
              <a:gd name="connsiteX3" fmla="*/ 10028 w 10075"/>
              <a:gd name="connsiteY3" fmla="*/ 5233 h 10340"/>
              <a:gd name="connsiteX4" fmla="*/ 6677 w 10075"/>
              <a:gd name="connsiteY4" fmla="*/ 0 h 10340"/>
              <a:gd name="connsiteX5" fmla="*/ 0 w 10075"/>
              <a:gd name="connsiteY5" fmla="*/ 4809 h 10340"/>
              <a:gd name="connsiteX0" fmla="*/ 0 w 10072"/>
              <a:gd name="connsiteY0" fmla="*/ 4809 h 10340"/>
              <a:gd name="connsiteX1" fmla="*/ 142 w 10072"/>
              <a:gd name="connsiteY1" fmla="*/ 5039 h 10340"/>
              <a:gd name="connsiteX2" fmla="*/ 3319 w 10072"/>
              <a:gd name="connsiteY2" fmla="*/ 10340 h 10340"/>
              <a:gd name="connsiteX3" fmla="*/ 10028 w 10072"/>
              <a:gd name="connsiteY3" fmla="*/ 5233 h 10340"/>
              <a:gd name="connsiteX4" fmla="*/ 6677 w 10072"/>
              <a:gd name="connsiteY4" fmla="*/ 0 h 10340"/>
              <a:gd name="connsiteX5" fmla="*/ 0 w 10072"/>
              <a:gd name="connsiteY5" fmla="*/ 4809 h 10340"/>
              <a:gd name="connsiteX0" fmla="*/ 0 w 10072"/>
              <a:gd name="connsiteY0" fmla="*/ 4809 h 10244"/>
              <a:gd name="connsiteX1" fmla="*/ 142 w 10072"/>
              <a:gd name="connsiteY1" fmla="*/ 5039 h 10244"/>
              <a:gd name="connsiteX2" fmla="*/ 3249 w 10072"/>
              <a:gd name="connsiteY2" fmla="*/ 10244 h 10244"/>
              <a:gd name="connsiteX3" fmla="*/ 10028 w 10072"/>
              <a:gd name="connsiteY3" fmla="*/ 5233 h 10244"/>
              <a:gd name="connsiteX4" fmla="*/ 6677 w 10072"/>
              <a:gd name="connsiteY4" fmla="*/ 0 h 10244"/>
              <a:gd name="connsiteX5" fmla="*/ 0 w 10072"/>
              <a:gd name="connsiteY5" fmla="*/ 4809 h 1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2" h="10244">
                <a:moveTo>
                  <a:pt x="0" y="4809"/>
                </a:moveTo>
                <a:cubicBezTo>
                  <a:pt x="0" y="4809"/>
                  <a:pt x="47" y="4875"/>
                  <a:pt x="142" y="5039"/>
                </a:cubicBezTo>
                <a:cubicBezTo>
                  <a:pt x="448" y="5555"/>
                  <a:pt x="1203" y="7177"/>
                  <a:pt x="3249" y="10244"/>
                </a:cubicBezTo>
                <a:cubicBezTo>
                  <a:pt x="7128" y="9242"/>
                  <a:pt x="9338" y="7336"/>
                  <a:pt x="10028" y="5233"/>
                </a:cubicBezTo>
                <a:cubicBezTo>
                  <a:pt x="10457" y="3008"/>
                  <a:pt x="7679" y="760"/>
                  <a:pt x="6677" y="0"/>
                </a:cubicBezTo>
                <a:lnTo>
                  <a:pt x="0" y="4809"/>
                </a:lnTo>
                <a:close/>
              </a:path>
            </a:pathLst>
          </a:custGeom>
          <a:solidFill>
            <a:srgbClr val="88E0B1"/>
          </a:solidFill>
          <a:ln>
            <a:noFill/>
          </a:ln>
          <a:extLst/>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sp>
        <p:nvSpPr>
          <p:cNvPr id="96" name="文字方塊 95"/>
          <p:cNvSpPr txBox="1"/>
          <p:nvPr/>
        </p:nvSpPr>
        <p:spPr>
          <a:xfrm>
            <a:off x="7773245" y="5481214"/>
            <a:ext cx="4247366" cy="1569660"/>
          </a:xfrm>
          <a:prstGeom prst="rect">
            <a:avLst/>
          </a:prstGeom>
          <a:noFill/>
        </p:spPr>
        <p:txBody>
          <a:bodyPr wrap="square" rtlCol="0">
            <a:spAutoFit/>
          </a:bodyPr>
          <a:lstStyle/>
          <a:p>
            <a:pPr algn="ctr"/>
            <a:r>
              <a:rPr lang="en-US" altLang="zh-TW" sz="2400" b="1" dirty="0">
                <a:solidFill>
                  <a:srgbClr val="FF0000"/>
                </a:solidFill>
                <a:latin typeface="華康黑體 Std W7" panose="020B0700000000000000" pitchFamily="34" charset="-120"/>
                <a:ea typeface="華康黑體 Std W7" panose="020B0700000000000000" pitchFamily="34" charset="-120"/>
              </a:rPr>
              <a:t>102</a:t>
            </a:r>
            <a:r>
              <a:rPr lang="zh-TW" altLang="en-US" sz="2400" b="1" dirty="0">
                <a:solidFill>
                  <a:srgbClr val="FF0000"/>
                </a:solidFill>
                <a:latin typeface="華康黑體 Std W7" panose="020B0700000000000000" pitchFamily="34" charset="-120"/>
                <a:ea typeface="華康黑體 Std W7" panose="020B0700000000000000" pitchFamily="34" charset="-120"/>
              </a:rPr>
              <a:t>年底發電量</a:t>
            </a:r>
            <a:r>
              <a:rPr lang="en-US" altLang="zh-TW" sz="2400" b="1" dirty="0">
                <a:solidFill>
                  <a:srgbClr val="FF0000"/>
                </a:solidFill>
                <a:latin typeface="華康黑體 Std W7" panose="020B0700000000000000" pitchFamily="34" charset="-120"/>
                <a:ea typeface="華康黑體 Std W7" panose="020B0700000000000000" pitchFamily="34" charset="-120"/>
              </a:rPr>
              <a:t>2192</a:t>
            </a:r>
            <a:r>
              <a:rPr lang="zh-TW" altLang="en-US" sz="2400" b="1" dirty="0">
                <a:solidFill>
                  <a:srgbClr val="FF0000"/>
                </a:solidFill>
                <a:latin typeface="華康黑體 Std W7" panose="020B0700000000000000" pitchFamily="34" charset="-120"/>
                <a:ea typeface="華康黑體 Std W7" panose="020B0700000000000000" pitchFamily="34" charset="-120"/>
              </a:rPr>
              <a:t>億度</a:t>
            </a:r>
            <a:endParaRPr lang="en-US" altLang="zh-TW" sz="2400" b="1" dirty="0">
              <a:solidFill>
                <a:srgbClr val="FF0000"/>
              </a:solidFill>
              <a:latin typeface="華康黑體 Std W7" panose="020B0700000000000000" pitchFamily="34" charset="-120"/>
              <a:ea typeface="華康黑體 Std W7" panose="020B0700000000000000" pitchFamily="34" charset="-120"/>
            </a:endParaRPr>
          </a:p>
          <a:p>
            <a:pPr algn="ctr"/>
            <a:r>
              <a:rPr lang="zh-TW" altLang="en-US" sz="2400" b="1" dirty="0">
                <a:solidFill>
                  <a:srgbClr val="FF0000"/>
                </a:solidFill>
                <a:latin typeface="華康黑體 Std W7" panose="020B0700000000000000" pitchFamily="34" charset="-120"/>
                <a:ea typeface="華康黑體 Std W7" panose="020B0700000000000000" pitchFamily="34" charset="-120"/>
              </a:rPr>
              <a:t>基載發電量≒</a:t>
            </a:r>
            <a:r>
              <a:rPr lang="en-US" altLang="zh-TW" sz="2400" b="1" dirty="0">
                <a:solidFill>
                  <a:srgbClr val="FF0000"/>
                </a:solidFill>
                <a:latin typeface="華康黑體 Std W7" panose="020B0700000000000000" pitchFamily="34" charset="-120"/>
                <a:ea typeface="華康黑體 Std W7" panose="020B0700000000000000" pitchFamily="34" charset="-120"/>
              </a:rPr>
              <a:t>60%</a:t>
            </a:r>
          </a:p>
          <a:p>
            <a:pPr algn="ctr"/>
            <a:r>
              <a:rPr lang="zh-TW" altLang="en-US" sz="2400" b="1" dirty="0">
                <a:solidFill>
                  <a:srgbClr val="FF0000"/>
                </a:solidFill>
                <a:latin typeface="華康黑體 Std W7" panose="020B0700000000000000" pitchFamily="34" charset="-120"/>
                <a:ea typeface="華康黑體 Std W7" panose="020B0700000000000000" pitchFamily="34" charset="-120"/>
              </a:rPr>
              <a:t>合理發電量≒</a:t>
            </a:r>
            <a:r>
              <a:rPr lang="en-US" altLang="zh-TW" sz="2400" b="1" dirty="0">
                <a:solidFill>
                  <a:srgbClr val="FF0000"/>
                </a:solidFill>
                <a:latin typeface="華康黑體 Std W7" panose="020B0700000000000000" pitchFamily="34" charset="-120"/>
                <a:ea typeface="華康黑體 Std W7" panose="020B0700000000000000" pitchFamily="34" charset="-120"/>
              </a:rPr>
              <a:t>80%</a:t>
            </a:r>
          </a:p>
          <a:p>
            <a:pPr algn="ctr"/>
            <a:endParaRPr lang="zh-TW" altLang="en-US" sz="2400" dirty="0">
              <a:latin typeface="華康黑體 Std W7" panose="020B0700000000000000" pitchFamily="34" charset="-120"/>
              <a:ea typeface="華康黑體 Std W7" panose="020B0700000000000000" pitchFamily="34" charset="-120"/>
            </a:endParaRPr>
          </a:p>
        </p:txBody>
      </p:sp>
      <p:graphicFrame>
        <p:nvGraphicFramePr>
          <p:cNvPr id="100" name="表格 99"/>
          <p:cNvGraphicFramePr>
            <a:graphicFrameLocks noGrp="1"/>
          </p:cNvGraphicFramePr>
          <p:nvPr>
            <p:extLst>
              <p:ext uri="{D42A27DB-BD31-4B8C-83A1-F6EECF244321}">
                <p14:modId xmlns:p14="http://schemas.microsoft.com/office/powerpoint/2010/main" val="4129410532"/>
              </p:ext>
            </p:extLst>
          </p:nvPr>
        </p:nvGraphicFramePr>
        <p:xfrm>
          <a:off x="8149192" y="679137"/>
          <a:ext cx="3724768" cy="4660965"/>
        </p:xfrm>
        <a:graphic>
          <a:graphicData uri="http://schemas.openxmlformats.org/drawingml/2006/table">
            <a:tbl>
              <a:tblPr firstRow="1" bandRow="1">
                <a:tableStyleId>{9D7B26C5-4107-4FEC-AEDC-1716B250A1EF}</a:tableStyleId>
              </a:tblPr>
              <a:tblGrid>
                <a:gridCol w="1571642">
                  <a:extLst>
                    <a:ext uri="{9D8B030D-6E8A-4147-A177-3AD203B41FA5}">
                      <a16:colId xmlns:a16="http://schemas.microsoft.com/office/drawing/2014/main" val="20000"/>
                    </a:ext>
                  </a:extLst>
                </a:gridCol>
                <a:gridCol w="1127828">
                  <a:extLst>
                    <a:ext uri="{9D8B030D-6E8A-4147-A177-3AD203B41FA5}">
                      <a16:colId xmlns:a16="http://schemas.microsoft.com/office/drawing/2014/main" val="20001"/>
                    </a:ext>
                  </a:extLst>
                </a:gridCol>
                <a:gridCol w="1025298">
                  <a:extLst>
                    <a:ext uri="{9D8B030D-6E8A-4147-A177-3AD203B41FA5}">
                      <a16:colId xmlns:a16="http://schemas.microsoft.com/office/drawing/2014/main" val="20002"/>
                    </a:ext>
                  </a:extLst>
                </a:gridCol>
              </a:tblGrid>
              <a:tr h="470074">
                <a:tc>
                  <a:txBody>
                    <a:bodyPr/>
                    <a:lstStyle/>
                    <a:p>
                      <a:pPr algn="ctr"/>
                      <a:r>
                        <a:rPr lang="zh-TW" altLang="en-US" sz="2000" dirty="0">
                          <a:latin typeface="華康黑體 Std W7" panose="020B0700000000000000" pitchFamily="34" charset="-120"/>
                          <a:ea typeface="華康黑體 Std W7" panose="020B0700000000000000" pitchFamily="34" charset="-120"/>
                        </a:rPr>
                        <a:t>電廠</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tc>
                  <a:txBody>
                    <a:bodyPr/>
                    <a:lstStyle/>
                    <a:p>
                      <a:pPr algn="ctr"/>
                      <a:r>
                        <a:rPr lang="zh-TW" altLang="en-US" sz="2000" dirty="0">
                          <a:latin typeface="華康黑體 Std W7" panose="020B0700000000000000" pitchFamily="34" charset="-120"/>
                          <a:ea typeface="華康黑體 Std W7" panose="020B0700000000000000" pitchFamily="34" charset="-120"/>
                        </a:rPr>
                        <a:t>億度</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tc>
                  <a:txBody>
                    <a:bodyPr/>
                    <a:lstStyle/>
                    <a:p>
                      <a:pPr algn="ctr"/>
                      <a:r>
                        <a:rPr lang="en-US" altLang="zh-TW" sz="2000" dirty="0">
                          <a:latin typeface="華康黑體 Std W7" panose="020B0700000000000000" pitchFamily="34" charset="-120"/>
                          <a:ea typeface="華康黑體 Std W7" panose="020B0700000000000000" pitchFamily="34" charset="-120"/>
                        </a:rPr>
                        <a:t>%</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extLst>
                  <a:ext uri="{0D108BD9-81ED-4DB2-BD59-A6C34878D82A}">
                    <a16:rowId xmlns:a16="http://schemas.microsoft.com/office/drawing/2014/main" val="10000"/>
                  </a:ext>
                </a:extLst>
              </a:tr>
              <a:tr h="612663">
                <a:tc>
                  <a:txBody>
                    <a:bodyPr/>
                    <a:lstStyle/>
                    <a:p>
                      <a:pPr algn="ctr"/>
                      <a:r>
                        <a:rPr lang="zh-TW" altLang="en-US" sz="2000" dirty="0">
                          <a:latin typeface="華康黑體 Std W7" panose="020B0700000000000000" pitchFamily="34" charset="-120"/>
                          <a:ea typeface="華康黑體 Std W7" panose="020B0700000000000000" pitchFamily="34" charset="-120"/>
                        </a:rPr>
                        <a:t>氣電</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tc>
                  <a:txBody>
                    <a:bodyPr/>
                    <a:lstStyle/>
                    <a:p>
                      <a:pPr algn="ctr"/>
                      <a:r>
                        <a:rPr lang="en-US" altLang="zh-TW" sz="2000" dirty="0">
                          <a:latin typeface="華康黑體 Std W7" panose="020B0700000000000000" pitchFamily="34" charset="-120"/>
                          <a:ea typeface="華康黑體 Std W7" panose="020B0700000000000000" pitchFamily="34" charset="-120"/>
                        </a:rPr>
                        <a:t>709</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tc>
                  <a:txBody>
                    <a:bodyPr/>
                    <a:lstStyle/>
                    <a:p>
                      <a:pPr algn="ctr"/>
                      <a:r>
                        <a:rPr lang="en-US" altLang="zh-TW" sz="2000" dirty="0">
                          <a:latin typeface="華康黑體 Std W7" panose="020B0700000000000000" pitchFamily="34" charset="-120"/>
                          <a:ea typeface="華康黑體 Std W7" panose="020B0700000000000000" pitchFamily="34" charset="-120"/>
                        </a:rPr>
                        <a:t>32</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extLst>
                  <a:ext uri="{0D108BD9-81ED-4DB2-BD59-A6C34878D82A}">
                    <a16:rowId xmlns:a16="http://schemas.microsoft.com/office/drawing/2014/main" val="10001"/>
                  </a:ext>
                </a:extLst>
              </a:tr>
              <a:tr h="629446">
                <a:tc>
                  <a:txBody>
                    <a:bodyPr/>
                    <a:lstStyle/>
                    <a:p>
                      <a:pPr algn="ctr"/>
                      <a:r>
                        <a:rPr lang="zh-TW" altLang="en-US" sz="2000" dirty="0">
                          <a:latin typeface="華康黑體 Std W7" panose="020B0700000000000000" pitchFamily="34" charset="-120"/>
                          <a:ea typeface="華康黑體 Std W7" panose="020B0700000000000000" pitchFamily="34" charset="-120"/>
                        </a:rPr>
                        <a:t>煤電</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tc>
                  <a:txBody>
                    <a:bodyPr/>
                    <a:lstStyle/>
                    <a:p>
                      <a:pPr algn="ctr"/>
                      <a:r>
                        <a:rPr lang="en-US" altLang="zh-TW" sz="2000" dirty="0">
                          <a:latin typeface="華康黑體 Std W7" panose="020B0700000000000000" pitchFamily="34" charset="-120"/>
                          <a:ea typeface="華康黑體 Std W7" panose="020B0700000000000000" pitchFamily="34" charset="-120"/>
                        </a:rPr>
                        <a:t>893</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tc>
                  <a:txBody>
                    <a:bodyPr/>
                    <a:lstStyle/>
                    <a:p>
                      <a:pPr algn="ctr"/>
                      <a:r>
                        <a:rPr lang="en-US" altLang="zh-TW" sz="2000" dirty="0">
                          <a:latin typeface="華康黑體 Std W7" panose="020B0700000000000000" pitchFamily="34" charset="-120"/>
                          <a:ea typeface="華康黑體 Std W7" panose="020B0700000000000000" pitchFamily="34" charset="-120"/>
                        </a:rPr>
                        <a:t>41</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extLst>
                  <a:ext uri="{0D108BD9-81ED-4DB2-BD59-A6C34878D82A}">
                    <a16:rowId xmlns:a16="http://schemas.microsoft.com/office/drawing/2014/main" val="10002"/>
                  </a:ext>
                </a:extLst>
              </a:tr>
              <a:tr h="600524">
                <a:tc>
                  <a:txBody>
                    <a:bodyPr/>
                    <a:lstStyle/>
                    <a:p>
                      <a:pPr algn="ctr"/>
                      <a:r>
                        <a:rPr lang="zh-TW" altLang="en-US" sz="2000" dirty="0">
                          <a:latin typeface="華康黑體 Std W7" panose="020B0700000000000000" pitchFamily="34" charset="-120"/>
                          <a:ea typeface="華康黑體 Std W7" panose="020B0700000000000000" pitchFamily="34" charset="-120"/>
                        </a:rPr>
                        <a:t>核電</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tc>
                  <a:txBody>
                    <a:bodyPr/>
                    <a:lstStyle/>
                    <a:p>
                      <a:pPr algn="ctr"/>
                      <a:r>
                        <a:rPr lang="en-US" altLang="zh-TW" sz="2000" dirty="0">
                          <a:latin typeface="華康黑體 Std W7" panose="020B0700000000000000" pitchFamily="34" charset="-120"/>
                          <a:ea typeface="華康黑體 Std W7" panose="020B0700000000000000" pitchFamily="34" charset="-120"/>
                        </a:rPr>
                        <a:t>408</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tc>
                  <a:txBody>
                    <a:bodyPr/>
                    <a:lstStyle/>
                    <a:p>
                      <a:pPr algn="ctr"/>
                      <a:r>
                        <a:rPr lang="en-US" altLang="zh-TW" sz="2000" dirty="0">
                          <a:latin typeface="華康黑體 Std W7" panose="020B0700000000000000" pitchFamily="34" charset="-120"/>
                          <a:ea typeface="華康黑體 Std W7" panose="020B0700000000000000" pitchFamily="34" charset="-120"/>
                        </a:rPr>
                        <a:t>19</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extLst>
                  <a:ext uri="{0D108BD9-81ED-4DB2-BD59-A6C34878D82A}">
                    <a16:rowId xmlns:a16="http://schemas.microsoft.com/office/drawing/2014/main" val="10003"/>
                  </a:ext>
                </a:extLst>
              </a:tr>
              <a:tr h="625375">
                <a:tc>
                  <a:txBody>
                    <a:bodyPr/>
                    <a:lstStyle/>
                    <a:p>
                      <a:pPr algn="ctr"/>
                      <a:r>
                        <a:rPr lang="zh-TW" altLang="en-US" sz="2000" dirty="0">
                          <a:latin typeface="華康黑體 Std W7" panose="020B0700000000000000" pitchFamily="34" charset="-120"/>
                          <a:ea typeface="華康黑體 Std W7" panose="020B0700000000000000" pitchFamily="34" charset="-120"/>
                        </a:rPr>
                        <a:t>油電</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tc>
                  <a:txBody>
                    <a:bodyPr/>
                    <a:lstStyle/>
                    <a:p>
                      <a:pPr algn="ctr"/>
                      <a:r>
                        <a:rPr lang="en-US" altLang="zh-TW" sz="2000" dirty="0">
                          <a:latin typeface="華康黑體 Std W7" panose="020B0700000000000000" pitchFamily="34" charset="-120"/>
                          <a:ea typeface="華康黑體 Std W7" panose="020B0700000000000000" pitchFamily="34" charset="-120"/>
                        </a:rPr>
                        <a:t>63</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tc>
                  <a:txBody>
                    <a:bodyPr/>
                    <a:lstStyle/>
                    <a:p>
                      <a:pPr algn="ctr"/>
                      <a:r>
                        <a:rPr lang="en-US" altLang="zh-TW" sz="2000" dirty="0">
                          <a:latin typeface="華康黑體 Std W7" panose="020B0700000000000000" pitchFamily="34" charset="-120"/>
                          <a:ea typeface="華康黑體 Std W7" panose="020B0700000000000000" pitchFamily="34" charset="-120"/>
                        </a:rPr>
                        <a:t>3</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extLst>
                  <a:ext uri="{0D108BD9-81ED-4DB2-BD59-A6C34878D82A}">
                    <a16:rowId xmlns:a16="http://schemas.microsoft.com/office/drawing/2014/main" val="10004"/>
                  </a:ext>
                </a:extLst>
              </a:tr>
              <a:tr h="625375">
                <a:tc>
                  <a:txBody>
                    <a:bodyPr/>
                    <a:lstStyle/>
                    <a:p>
                      <a:pPr algn="ctr"/>
                      <a:r>
                        <a:rPr lang="zh-TW" altLang="en-US" sz="2000" dirty="0">
                          <a:latin typeface="華康黑體 Std W7" panose="020B0700000000000000" pitchFamily="34" charset="-120"/>
                          <a:ea typeface="華康黑體 Std W7" panose="020B0700000000000000" pitchFamily="34" charset="-120"/>
                        </a:rPr>
                        <a:t>綠電</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tc>
                  <a:txBody>
                    <a:bodyPr/>
                    <a:lstStyle/>
                    <a:p>
                      <a:pPr algn="ctr"/>
                      <a:r>
                        <a:rPr lang="en-US" altLang="zh-TW" sz="2000" dirty="0">
                          <a:latin typeface="華康黑體 Std W7" panose="020B0700000000000000" pitchFamily="34" charset="-120"/>
                          <a:ea typeface="華康黑體 Std W7" panose="020B0700000000000000" pitchFamily="34" charset="-120"/>
                        </a:rPr>
                        <a:t>88</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tc>
                  <a:txBody>
                    <a:bodyPr/>
                    <a:lstStyle/>
                    <a:p>
                      <a:pPr algn="ctr"/>
                      <a:r>
                        <a:rPr lang="en-US" altLang="zh-TW" sz="2000" dirty="0">
                          <a:latin typeface="華康黑體 Std W7" panose="020B0700000000000000" pitchFamily="34" charset="-120"/>
                          <a:ea typeface="華康黑體 Std W7" panose="020B0700000000000000" pitchFamily="34" charset="-120"/>
                        </a:rPr>
                        <a:t>4</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extLst>
                  <a:ext uri="{0D108BD9-81ED-4DB2-BD59-A6C34878D82A}">
                    <a16:rowId xmlns:a16="http://schemas.microsoft.com/office/drawing/2014/main" val="10005"/>
                  </a:ext>
                </a:extLst>
              </a:tr>
              <a:tr h="625375">
                <a:tc>
                  <a:txBody>
                    <a:bodyPr/>
                    <a:lstStyle/>
                    <a:p>
                      <a:pPr algn="ctr"/>
                      <a:r>
                        <a:rPr lang="zh-TW" altLang="en-US" sz="2000" dirty="0">
                          <a:latin typeface="華康黑體 Std W7" panose="020B0700000000000000" pitchFamily="34" charset="-120"/>
                          <a:ea typeface="華康黑體 Std W7" panose="020B0700000000000000" pitchFamily="34" charset="-120"/>
                        </a:rPr>
                        <a:t>抽蓄</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tc>
                  <a:txBody>
                    <a:bodyPr/>
                    <a:lstStyle/>
                    <a:p>
                      <a:pPr algn="ctr"/>
                      <a:r>
                        <a:rPr lang="en-US" altLang="zh-TW" sz="2000" dirty="0">
                          <a:latin typeface="華康黑體 Std W7" panose="020B0700000000000000" pitchFamily="34" charset="-120"/>
                          <a:ea typeface="華康黑體 Std W7" panose="020B0700000000000000" pitchFamily="34" charset="-120"/>
                        </a:rPr>
                        <a:t>31</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tc>
                  <a:txBody>
                    <a:bodyPr/>
                    <a:lstStyle/>
                    <a:p>
                      <a:pPr algn="ctr"/>
                      <a:r>
                        <a:rPr lang="en-US" altLang="zh-TW" sz="2000" dirty="0">
                          <a:latin typeface="華康黑體 Std W7" panose="020B0700000000000000" pitchFamily="34" charset="-120"/>
                          <a:ea typeface="華康黑體 Std W7" panose="020B0700000000000000" pitchFamily="34" charset="-120"/>
                        </a:rPr>
                        <a:t>1</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extLst>
                  <a:ext uri="{0D108BD9-81ED-4DB2-BD59-A6C34878D82A}">
                    <a16:rowId xmlns:a16="http://schemas.microsoft.com/office/drawing/2014/main" val="10006"/>
                  </a:ext>
                </a:extLst>
              </a:tr>
              <a:tr h="472133">
                <a:tc>
                  <a:txBody>
                    <a:bodyPr/>
                    <a:lstStyle/>
                    <a:p>
                      <a:pPr algn="ctr"/>
                      <a:r>
                        <a:rPr lang="zh-TW" altLang="en-US" sz="2000" dirty="0">
                          <a:latin typeface="華康黑體 Std W7" panose="020B0700000000000000" pitchFamily="34" charset="-120"/>
                          <a:ea typeface="華康黑體 Std W7" panose="020B0700000000000000" pitchFamily="34" charset="-120"/>
                        </a:rPr>
                        <a:t>總計</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tc>
                  <a:txBody>
                    <a:bodyPr/>
                    <a:lstStyle/>
                    <a:p>
                      <a:pPr algn="ctr"/>
                      <a:r>
                        <a:rPr lang="en-US" altLang="zh-TW" sz="2000" dirty="0">
                          <a:latin typeface="華康黑體 Std W7" panose="020B0700000000000000" pitchFamily="34" charset="-120"/>
                          <a:ea typeface="華康黑體 Std W7" panose="020B0700000000000000" pitchFamily="34" charset="-120"/>
                        </a:rPr>
                        <a:t>2192</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tc>
                  <a:txBody>
                    <a:bodyPr/>
                    <a:lstStyle/>
                    <a:p>
                      <a:pPr algn="ctr"/>
                      <a:r>
                        <a:rPr lang="en-US" altLang="zh-TW" sz="2000" dirty="0">
                          <a:latin typeface="華康黑體 Std W7" panose="020B0700000000000000" pitchFamily="34" charset="-120"/>
                          <a:ea typeface="華康黑體 Std W7" panose="020B0700000000000000" pitchFamily="34" charset="-120"/>
                        </a:rPr>
                        <a:t>100</a:t>
                      </a:r>
                      <a:endParaRPr lang="zh-TW" altLang="en-US" sz="2000" b="0" dirty="0">
                        <a:solidFill>
                          <a:srgbClr val="000000"/>
                        </a:solidFill>
                        <a:latin typeface="華康黑體 Std W7" panose="020B0700000000000000" pitchFamily="34" charset="-120"/>
                        <a:ea typeface="華康黑體 Std W7" panose="020B0700000000000000" pitchFamily="34" charset="-120"/>
                      </a:endParaRPr>
                    </a:p>
                  </a:txBody>
                  <a:tcPr marL="91416" marR="91416" marT="45708" marB="45708" anchor="ctr"/>
                </a:tc>
                <a:extLst>
                  <a:ext uri="{0D108BD9-81ED-4DB2-BD59-A6C34878D82A}">
                    <a16:rowId xmlns:a16="http://schemas.microsoft.com/office/drawing/2014/main" val="10007"/>
                  </a:ext>
                </a:extLst>
              </a:tr>
            </a:tbl>
          </a:graphicData>
        </a:graphic>
      </p:graphicFrame>
      <p:sp>
        <p:nvSpPr>
          <p:cNvPr id="107" name="矩形 106"/>
          <p:cNvSpPr/>
          <p:nvPr/>
        </p:nvSpPr>
        <p:spPr>
          <a:xfrm>
            <a:off x="809709" y="38127"/>
            <a:ext cx="290464" cy="769313"/>
          </a:xfrm>
          <a:prstGeom prst="rect">
            <a:avLst/>
          </a:prstGeom>
        </p:spPr>
        <p:txBody>
          <a:bodyPr wrap="none">
            <a:spAutoFit/>
          </a:bodyPr>
          <a:lstStyle/>
          <a:p>
            <a:r>
              <a:rPr lang="en-US" altLang="zh-TW" sz="4399" b="1" dirty="0">
                <a:solidFill>
                  <a:schemeClr val="bg1">
                    <a:lumMod val="65000"/>
                  </a:schemeClr>
                </a:solidFill>
                <a:latin typeface="華康黑體 Std W7" panose="020B0700000000000000" pitchFamily="34" charset="-120"/>
                <a:ea typeface="華康黑體 Std W7" panose="020B0700000000000000" pitchFamily="34" charset="-120"/>
              </a:rPr>
              <a:t> </a:t>
            </a:r>
            <a:endParaRPr lang="zh-TW" altLang="en-US" sz="4399" b="1" dirty="0">
              <a:solidFill>
                <a:schemeClr val="bg1">
                  <a:lumMod val="65000"/>
                </a:schemeClr>
              </a:solidFill>
              <a:latin typeface="華康黑體 Std W7" panose="020B0700000000000000" pitchFamily="34" charset="-120"/>
              <a:ea typeface="華康黑體 Std W7" panose="020B0700000000000000" pitchFamily="34" charset="-120"/>
            </a:endParaRPr>
          </a:p>
        </p:txBody>
      </p:sp>
      <p:sp>
        <p:nvSpPr>
          <p:cNvPr id="170" name="Freeform 11"/>
          <p:cNvSpPr>
            <a:spLocks noEditPoints="1"/>
          </p:cNvSpPr>
          <p:nvPr/>
        </p:nvSpPr>
        <p:spPr bwMode="auto">
          <a:xfrm>
            <a:off x="377914" y="159517"/>
            <a:ext cx="533433" cy="842461"/>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2"/>
          </a:solidFill>
          <a:ln>
            <a:noFill/>
          </a:ln>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71" name="矩形 170"/>
          <p:cNvSpPr/>
          <p:nvPr/>
        </p:nvSpPr>
        <p:spPr>
          <a:xfrm>
            <a:off x="795476" y="159517"/>
            <a:ext cx="3676006" cy="769313"/>
          </a:xfrm>
          <a:prstGeom prst="rect">
            <a:avLst/>
          </a:prstGeom>
        </p:spPr>
        <p:txBody>
          <a:bodyPr wrap="none">
            <a:spAutoFit/>
          </a:bodyPr>
          <a:lstStyle/>
          <a:p>
            <a:r>
              <a:rPr lang="en-US" altLang="zh-TW" sz="4399" b="1" dirty="0">
                <a:latin typeface="華康黑體 Std W7" panose="020B0700000000000000" pitchFamily="34" charset="-120"/>
                <a:ea typeface="華康黑體 Std W7" panose="020B0700000000000000" pitchFamily="34" charset="-120"/>
              </a:rPr>
              <a:t> </a:t>
            </a:r>
            <a:r>
              <a:rPr lang="zh-TW" altLang="en-US" sz="4399" b="1" dirty="0">
                <a:latin typeface="華康黑體 Std W7" panose="020B0700000000000000" pitchFamily="34" charset="-120"/>
                <a:ea typeface="華康黑體 Std W7" panose="020B0700000000000000" pitchFamily="34" charset="-120"/>
              </a:rPr>
              <a:t>電力結構失衡</a:t>
            </a:r>
          </a:p>
        </p:txBody>
      </p:sp>
      <p:sp>
        <p:nvSpPr>
          <p:cNvPr id="172" name="Oval 65"/>
          <p:cNvSpPr>
            <a:spLocks noChangeArrowheads="1"/>
          </p:cNvSpPr>
          <p:nvPr/>
        </p:nvSpPr>
        <p:spPr bwMode="auto">
          <a:xfrm rot="10800000" flipV="1">
            <a:off x="233678" y="1105623"/>
            <a:ext cx="792163" cy="167481"/>
          </a:xfrm>
          <a:prstGeom prst="ellipse">
            <a:avLst/>
          </a:prstGeom>
          <a:gradFill rotWithShape="1">
            <a:gsLst>
              <a:gs pos="0">
                <a:srgbClr val="3F3F3F"/>
              </a:gs>
              <a:gs pos="100000">
                <a:srgbClr val="EEECE1"/>
              </a:gs>
            </a:gsLst>
            <a:path path="shape">
              <a:fillToRect l="50000" t="50000" r="50000" b="50000"/>
            </a:path>
          </a:gradFill>
          <a:ln>
            <a:noFill/>
          </a:ln>
          <a:effectLst>
            <a:softEdge rad="127000"/>
          </a:effectLst>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TW" altLang="zh-TW" sz="900" b="1" i="1">
              <a:solidFill>
                <a:srgbClr val="000000"/>
              </a:solidFill>
              <a:sym typeface="Arial" panose="020B0604020202020204" pitchFamily="34" charset="0"/>
            </a:endParaRPr>
          </a:p>
        </p:txBody>
      </p:sp>
      <p:sp>
        <p:nvSpPr>
          <p:cNvPr id="70" name="Freeform 88"/>
          <p:cNvSpPr>
            <a:spLocks/>
          </p:cNvSpPr>
          <p:nvPr/>
        </p:nvSpPr>
        <p:spPr bwMode="auto">
          <a:xfrm>
            <a:off x="4680882" y="3825595"/>
            <a:ext cx="261445" cy="1255258"/>
          </a:xfrm>
          <a:custGeom>
            <a:avLst/>
            <a:gdLst>
              <a:gd name="T0" fmla="*/ 284 w 552"/>
              <a:gd name="T1" fmla="*/ 0 h 343"/>
              <a:gd name="T2" fmla="*/ 552 w 552"/>
              <a:gd name="T3" fmla="*/ 148 h 343"/>
              <a:gd name="T4" fmla="*/ 552 w 552"/>
              <a:gd name="T5" fmla="*/ 325 h 343"/>
              <a:gd name="T6" fmla="*/ 284 w 552"/>
              <a:gd name="T7" fmla="*/ 343 h 343"/>
              <a:gd name="T8" fmla="*/ 0 w 552"/>
              <a:gd name="T9" fmla="*/ 323 h 343"/>
              <a:gd name="T10" fmla="*/ 2 w 552"/>
              <a:gd name="T11" fmla="*/ 146 h 343"/>
              <a:gd name="T12" fmla="*/ 284 w 552"/>
              <a:gd name="T13" fmla="*/ 0 h 343"/>
              <a:gd name="connsiteX0" fmla="*/ 5145 w 10000"/>
              <a:gd name="connsiteY0" fmla="*/ 0 h 10000"/>
              <a:gd name="connsiteX1" fmla="*/ 10000 w 10000"/>
              <a:gd name="connsiteY1" fmla="*/ 4315 h 10000"/>
              <a:gd name="connsiteX2" fmla="*/ 10000 w 10000"/>
              <a:gd name="connsiteY2" fmla="*/ 9475 h 10000"/>
              <a:gd name="connsiteX3" fmla="*/ 5145 w 10000"/>
              <a:gd name="connsiteY3" fmla="*/ 10000 h 10000"/>
              <a:gd name="connsiteX4" fmla="*/ 0 w 10000"/>
              <a:gd name="connsiteY4" fmla="*/ 9417 h 10000"/>
              <a:gd name="connsiteX5" fmla="*/ 3604 w 10000"/>
              <a:gd name="connsiteY5" fmla="*/ 4580 h 10000"/>
              <a:gd name="connsiteX6" fmla="*/ 5145 w 10000"/>
              <a:gd name="connsiteY6" fmla="*/ 0 h 10000"/>
              <a:gd name="connsiteX0" fmla="*/ 1555 w 6410"/>
              <a:gd name="connsiteY0" fmla="*/ 0 h 10088"/>
              <a:gd name="connsiteX1" fmla="*/ 6410 w 6410"/>
              <a:gd name="connsiteY1" fmla="*/ 4315 h 10088"/>
              <a:gd name="connsiteX2" fmla="*/ 6410 w 6410"/>
              <a:gd name="connsiteY2" fmla="*/ 9475 h 10088"/>
              <a:gd name="connsiteX3" fmla="*/ 1555 w 6410"/>
              <a:gd name="connsiteY3" fmla="*/ 10000 h 10088"/>
              <a:gd name="connsiteX4" fmla="*/ 0 w 6410"/>
              <a:gd name="connsiteY4" fmla="*/ 9847 h 10088"/>
              <a:gd name="connsiteX5" fmla="*/ 14 w 6410"/>
              <a:gd name="connsiteY5" fmla="*/ 4580 h 10088"/>
              <a:gd name="connsiteX6" fmla="*/ 1555 w 6410"/>
              <a:gd name="connsiteY6" fmla="*/ 0 h 10088"/>
              <a:gd name="connsiteX0" fmla="*/ 2426 w 10000"/>
              <a:gd name="connsiteY0" fmla="*/ 0 h 9938"/>
              <a:gd name="connsiteX1" fmla="*/ 10000 w 10000"/>
              <a:gd name="connsiteY1" fmla="*/ 4277 h 9938"/>
              <a:gd name="connsiteX2" fmla="*/ 10000 w 10000"/>
              <a:gd name="connsiteY2" fmla="*/ 9392 h 9938"/>
              <a:gd name="connsiteX3" fmla="*/ 2426 w 10000"/>
              <a:gd name="connsiteY3" fmla="*/ 9913 h 9938"/>
              <a:gd name="connsiteX4" fmla="*/ 0 w 10000"/>
              <a:gd name="connsiteY4" fmla="*/ 9761 h 9938"/>
              <a:gd name="connsiteX5" fmla="*/ 22 w 10000"/>
              <a:gd name="connsiteY5" fmla="*/ 4540 h 9938"/>
              <a:gd name="connsiteX6" fmla="*/ 2426 w 10000"/>
              <a:gd name="connsiteY6" fmla="*/ 0 h 9938"/>
              <a:gd name="connsiteX0" fmla="*/ 2404 w 9978"/>
              <a:gd name="connsiteY0" fmla="*/ 0 h 10076"/>
              <a:gd name="connsiteX1" fmla="*/ 9978 w 9978"/>
              <a:gd name="connsiteY1" fmla="*/ 4304 h 10076"/>
              <a:gd name="connsiteX2" fmla="*/ 9978 w 9978"/>
              <a:gd name="connsiteY2" fmla="*/ 9451 h 10076"/>
              <a:gd name="connsiteX3" fmla="*/ 2404 w 9978"/>
              <a:gd name="connsiteY3" fmla="*/ 9975 h 10076"/>
              <a:gd name="connsiteX4" fmla="*/ 17 w 9978"/>
              <a:gd name="connsiteY4" fmla="*/ 9983 h 10076"/>
              <a:gd name="connsiteX5" fmla="*/ 0 w 9978"/>
              <a:gd name="connsiteY5" fmla="*/ 4568 h 10076"/>
              <a:gd name="connsiteX6" fmla="*/ 2404 w 9978"/>
              <a:gd name="connsiteY6" fmla="*/ 0 h 10076"/>
              <a:gd name="connsiteX0" fmla="*/ 2409 w 10000"/>
              <a:gd name="connsiteY0" fmla="*/ 0 h 9949"/>
              <a:gd name="connsiteX1" fmla="*/ 10000 w 10000"/>
              <a:gd name="connsiteY1" fmla="*/ 4272 h 9949"/>
              <a:gd name="connsiteX2" fmla="*/ 10000 w 10000"/>
              <a:gd name="connsiteY2" fmla="*/ 9380 h 9949"/>
              <a:gd name="connsiteX3" fmla="*/ 2409 w 10000"/>
              <a:gd name="connsiteY3" fmla="*/ 9900 h 9949"/>
              <a:gd name="connsiteX4" fmla="*/ 17 w 10000"/>
              <a:gd name="connsiteY4" fmla="*/ 9908 h 9949"/>
              <a:gd name="connsiteX5" fmla="*/ 0 w 10000"/>
              <a:gd name="connsiteY5" fmla="*/ 4534 h 9949"/>
              <a:gd name="connsiteX6" fmla="*/ 2409 w 10000"/>
              <a:gd name="connsiteY6" fmla="*/ 0 h 9949"/>
              <a:gd name="connsiteX0" fmla="*/ 2409 w 10000"/>
              <a:gd name="connsiteY0" fmla="*/ 0 h 9971"/>
              <a:gd name="connsiteX1" fmla="*/ 10000 w 10000"/>
              <a:gd name="connsiteY1" fmla="*/ 4294 h 9971"/>
              <a:gd name="connsiteX2" fmla="*/ 10000 w 10000"/>
              <a:gd name="connsiteY2" fmla="*/ 9428 h 9971"/>
              <a:gd name="connsiteX3" fmla="*/ 2409 w 10000"/>
              <a:gd name="connsiteY3" fmla="*/ 9951 h 9971"/>
              <a:gd name="connsiteX4" fmla="*/ 17 w 10000"/>
              <a:gd name="connsiteY4" fmla="*/ 9959 h 9971"/>
              <a:gd name="connsiteX5" fmla="*/ 0 w 10000"/>
              <a:gd name="connsiteY5" fmla="*/ 4557 h 9971"/>
              <a:gd name="connsiteX6" fmla="*/ 2409 w 10000"/>
              <a:gd name="connsiteY6" fmla="*/ 0 h 9971"/>
              <a:gd name="connsiteX0" fmla="*/ 2409 w 10043"/>
              <a:gd name="connsiteY0" fmla="*/ 0 h 10035"/>
              <a:gd name="connsiteX1" fmla="*/ 5275 w 10043"/>
              <a:gd name="connsiteY1" fmla="*/ 4897 h 10035"/>
              <a:gd name="connsiteX2" fmla="*/ 10000 w 10043"/>
              <a:gd name="connsiteY2" fmla="*/ 9455 h 10035"/>
              <a:gd name="connsiteX3" fmla="*/ 2409 w 10043"/>
              <a:gd name="connsiteY3" fmla="*/ 9980 h 10035"/>
              <a:gd name="connsiteX4" fmla="*/ 17 w 10043"/>
              <a:gd name="connsiteY4" fmla="*/ 9988 h 10035"/>
              <a:gd name="connsiteX5" fmla="*/ 0 w 10043"/>
              <a:gd name="connsiteY5" fmla="*/ 4570 h 10035"/>
              <a:gd name="connsiteX6" fmla="*/ 2409 w 10043"/>
              <a:gd name="connsiteY6" fmla="*/ 0 h 10035"/>
              <a:gd name="connsiteX0" fmla="*/ 2409 w 5852"/>
              <a:gd name="connsiteY0" fmla="*/ 0 h 10042"/>
              <a:gd name="connsiteX1" fmla="*/ 5275 w 5852"/>
              <a:gd name="connsiteY1" fmla="*/ 4897 h 10042"/>
              <a:gd name="connsiteX2" fmla="*/ 5607 w 5852"/>
              <a:gd name="connsiteY2" fmla="*/ 9527 h 10042"/>
              <a:gd name="connsiteX3" fmla="*/ 2409 w 5852"/>
              <a:gd name="connsiteY3" fmla="*/ 9980 h 10042"/>
              <a:gd name="connsiteX4" fmla="*/ 17 w 5852"/>
              <a:gd name="connsiteY4" fmla="*/ 9988 h 10042"/>
              <a:gd name="connsiteX5" fmla="*/ 0 w 5852"/>
              <a:gd name="connsiteY5" fmla="*/ 4570 h 10042"/>
              <a:gd name="connsiteX6" fmla="*/ 2409 w 5852"/>
              <a:gd name="connsiteY6" fmla="*/ 0 h 10042"/>
              <a:gd name="connsiteX0" fmla="*/ 4117 w 10158"/>
              <a:gd name="connsiteY0" fmla="*/ 0 h 9982"/>
              <a:gd name="connsiteX1" fmla="*/ 9014 w 10158"/>
              <a:gd name="connsiteY1" fmla="*/ 4877 h 9982"/>
              <a:gd name="connsiteX2" fmla="*/ 9581 w 10158"/>
              <a:gd name="connsiteY2" fmla="*/ 9487 h 9982"/>
              <a:gd name="connsiteX3" fmla="*/ 4117 w 10158"/>
              <a:gd name="connsiteY3" fmla="*/ 9938 h 9982"/>
              <a:gd name="connsiteX4" fmla="*/ 29 w 10158"/>
              <a:gd name="connsiteY4" fmla="*/ 9946 h 9982"/>
              <a:gd name="connsiteX5" fmla="*/ 0 w 10158"/>
              <a:gd name="connsiteY5" fmla="*/ 4551 h 9982"/>
              <a:gd name="connsiteX6" fmla="*/ 4117 w 10158"/>
              <a:gd name="connsiteY6" fmla="*/ 0 h 9982"/>
              <a:gd name="connsiteX0" fmla="*/ 4053 w 9884"/>
              <a:gd name="connsiteY0" fmla="*/ 0 h 10000"/>
              <a:gd name="connsiteX1" fmla="*/ 8874 w 9884"/>
              <a:gd name="connsiteY1" fmla="*/ 4886 h 10000"/>
              <a:gd name="connsiteX2" fmla="*/ 9432 w 9884"/>
              <a:gd name="connsiteY2" fmla="*/ 9504 h 10000"/>
              <a:gd name="connsiteX3" fmla="*/ 4053 w 9884"/>
              <a:gd name="connsiteY3" fmla="*/ 9956 h 10000"/>
              <a:gd name="connsiteX4" fmla="*/ 29 w 9884"/>
              <a:gd name="connsiteY4" fmla="*/ 9964 h 10000"/>
              <a:gd name="connsiteX5" fmla="*/ 0 w 9884"/>
              <a:gd name="connsiteY5" fmla="*/ 4559 h 10000"/>
              <a:gd name="connsiteX6" fmla="*/ 4053 w 9884"/>
              <a:gd name="connsiteY6" fmla="*/ 0 h 10000"/>
              <a:gd name="connsiteX0" fmla="*/ 4101 w 9011"/>
              <a:gd name="connsiteY0" fmla="*/ 0 h 10106"/>
              <a:gd name="connsiteX1" fmla="*/ 8978 w 9011"/>
              <a:gd name="connsiteY1" fmla="*/ 4886 h 10106"/>
              <a:gd name="connsiteX2" fmla="*/ 6131 w 9011"/>
              <a:gd name="connsiteY2" fmla="*/ 8058 h 10106"/>
              <a:gd name="connsiteX3" fmla="*/ 4101 w 9011"/>
              <a:gd name="connsiteY3" fmla="*/ 9956 h 10106"/>
              <a:gd name="connsiteX4" fmla="*/ 29 w 9011"/>
              <a:gd name="connsiteY4" fmla="*/ 9964 h 10106"/>
              <a:gd name="connsiteX5" fmla="*/ 0 w 9011"/>
              <a:gd name="connsiteY5" fmla="*/ 4559 h 10106"/>
              <a:gd name="connsiteX6" fmla="*/ 4101 w 9011"/>
              <a:gd name="connsiteY6" fmla="*/ 0 h 10106"/>
              <a:gd name="connsiteX0" fmla="*/ 4551 w 9997"/>
              <a:gd name="connsiteY0" fmla="*/ 0 h 10013"/>
              <a:gd name="connsiteX1" fmla="*/ 9963 w 9997"/>
              <a:gd name="connsiteY1" fmla="*/ 4835 h 10013"/>
              <a:gd name="connsiteX2" fmla="*/ 6804 w 9997"/>
              <a:gd name="connsiteY2" fmla="*/ 7973 h 10013"/>
              <a:gd name="connsiteX3" fmla="*/ 5638 w 9997"/>
              <a:gd name="connsiteY3" fmla="*/ 9870 h 10013"/>
              <a:gd name="connsiteX4" fmla="*/ 32 w 9997"/>
              <a:gd name="connsiteY4" fmla="*/ 9859 h 10013"/>
              <a:gd name="connsiteX5" fmla="*/ 0 w 9997"/>
              <a:gd name="connsiteY5" fmla="*/ 4511 h 10013"/>
              <a:gd name="connsiteX6" fmla="*/ 4551 w 9997"/>
              <a:gd name="connsiteY6" fmla="*/ 0 h 10013"/>
              <a:gd name="connsiteX0" fmla="*/ 4552 w 9974"/>
              <a:gd name="connsiteY0" fmla="*/ 0 h 10232"/>
              <a:gd name="connsiteX1" fmla="*/ 9966 w 9974"/>
              <a:gd name="connsiteY1" fmla="*/ 4829 h 10232"/>
              <a:gd name="connsiteX2" fmla="*/ 5640 w 9974"/>
              <a:gd name="connsiteY2" fmla="*/ 9857 h 10232"/>
              <a:gd name="connsiteX3" fmla="*/ 32 w 9974"/>
              <a:gd name="connsiteY3" fmla="*/ 9846 h 10232"/>
              <a:gd name="connsiteX4" fmla="*/ 0 w 9974"/>
              <a:gd name="connsiteY4" fmla="*/ 4505 h 10232"/>
              <a:gd name="connsiteX5" fmla="*/ 4552 w 9974"/>
              <a:gd name="connsiteY5" fmla="*/ 0 h 10232"/>
              <a:gd name="connsiteX0" fmla="*/ 4564 w 9998"/>
              <a:gd name="connsiteY0" fmla="*/ 0 h 10021"/>
              <a:gd name="connsiteX1" fmla="*/ 9992 w 9998"/>
              <a:gd name="connsiteY1" fmla="*/ 4720 h 10021"/>
              <a:gd name="connsiteX2" fmla="*/ 5655 w 9998"/>
              <a:gd name="connsiteY2" fmla="*/ 9634 h 10021"/>
              <a:gd name="connsiteX3" fmla="*/ 5734 w 9998"/>
              <a:gd name="connsiteY3" fmla="*/ 9660 h 10021"/>
              <a:gd name="connsiteX4" fmla="*/ 32 w 9998"/>
              <a:gd name="connsiteY4" fmla="*/ 9623 h 10021"/>
              <a:gd name="connsiteX5" fmla="*/ 0 w 9998"/>
              <a:gd name="connsiteY5" fmla="*/ 4403 h 10021"/>
              <a:gd name="connsiteX6" fmla="*/ 4564 w 9998"/>
              <a:gd name="connsiteY6" fmla="*/ 0 h 10021"/>
              <a:gd name="connsiteX0" fmla="*/ 4565 w 10000"/>
              <a:gd name="connsiteY0" fmla="*/ 0 h 10225"/>
              <a:gd name="connsiteX1" fmla="*/ 9994 w 10000"/>
              <a:gd name="connsiteY1" fmla="*/ 4710 h 10225"/>
              <a:gd name="connsiteX2" fmla="*/ 5656 w 10000"/>
              <a:gd name="connsiteY2" fmla="*/ 9614 h 10225"/>
              <a:gd name="connsiteX3" fmla="*/ 5735 w 10000"/>
              <a:gd name="connsiteY3" fmla="*/ 9640 h 10225"/>
              <a:gd name="connsiteX4" fmla="*/ 32 w 10000"/>
              <a:gd name="connsiteY4" fmla="*/ 9603 h 10225"/>
              <a:gd name="connsiteX5" fmla="*/ 0 w 10000"/>
              <a:gd name="connsiteY5" fmla="*/ 4394 h 10225"/>
              <a:gd name="connsiteX6" fmla="*/ 4565 w 10000"/>
              <a:gd name="connsiteY6" fmla="*/ 0 h 10225"/>
              <a:gd name="connsiteX0" fmla="*/ 4565 w 10000"/>
              <a:gd name="connsiteY0" fmla="*/ 0 h 10225"/>
              <a:gd name="connsiteX1" fmla="*/ 9994 w 10000"/>
              <a:gd name="connsiteY1" fmla="*/ 4710 h 10225"/>
              <a:gd name="connsiteX2" fmla="*/ 5656 w 10000"/>
              <a:gd name="connsiteY2" fmla="*/ 9614 h 10225"/>
              <a:gd name="connsiteX3" fmla="*/ 5735 w 10000"/>
              <a:gd name="connsiteY3" fmla="*/ 9640 h 10225"/>
              <a:gd name="connsiteX4" fmla="*/ 32 w 10000"/>
              <a:gd name="connsiteY4" fmla="*/ 9603 h 10225"/>
              <a:gd name="connsiteX5" fmla="*/ 0 w 10000"/>
              <a:gd name="connsiteY5" fmla="*/ 4394 h 10225"/>
              <a:gd name="connsiteX6" fmla="*/ 4565 w 10000"/>
              <a:gd name="connsiteY6" fmla="*/ 0 h 10225"/>
              <a:gd name="connsiteX0" fmla="*/ 4565 w 10000"/>
              <a:gd name="connsiteY0" fmla="*/ 0 h 10201"/>
              <a:gd name="connsiteX1" fmla="*/ 9994 w 10000"/>
              <a:gd name="connsiteY1" fmla="*/ 4710 h 10201"/>
              <a:gd name="connsiteX2" fmla="*/ 5656 w 10000"/>
              <a:gd name="connsiteY2" fmla="*/ 9614 h 10201"/>
              <a:gd name="connsiteX3" fmla="*/ 5735 w 10000"/>
              <a:gd name="connsiteY3" fmla="*/ 9640 h 10201"/>
              <a:gd name="connsiteX4" fmla="*/ 32 w 10000"/>
              <a:gd name="connsiteY4" fmla="*/ 9603 h 10201"/>
              <a:gd name="connsiteX5" fmla="*/ 0 w 10000"/>
              <a:gd name="connsiteY5" fmla="*/ 4394 h 10201"/>
              <a:gd name="connsiteX6" fmla="*/ 4565 w 10000"/>
              <a:gd name="connsiteY6" fmla="*/ 0 h 10201"/>
              <a:gd name="connsiteX0" fmla="*/ 4565 w 9999"/>
              <a:gd name="connsiteY0" fmla="*/ 0 h 10318"/>
              <a:gd name="connsiteX1" fmla="*/ 9994 w 9999"/>
              <a:gd name="connsiteY1" fmla="*/ 4710 h 10318"/>
              <a:gd name="connsiteX2" fmla="*/ 5656 w 9999"/>
              <a:gd name="connsiteY2" fmla="*/ 9614 h 10318"/>
              <a:gd name="connsiteX3" fmla="*/ 6792 w 9999"/>
              <a:gd name="connsiteY3" fmla="*/ 9864 h 10318"/>
              <a:gd name="connsiteX4" fmla="*/ 32 w 9999"/>
              <a:gd name="connsiteY4" fmla="*/ 9603 h 10318"/>
              <a:gd name="connsiteX5" fmla="*/ 0 w 9999"/>
              <a:gd name="connsiteY5" fmla="*/ 4394 h 10318"/>
              <a:gd name="connsiteX6" fmla="*/ 4565 w 9999"/>
              <a:gd name="connsiteY6" fmla="*/ 0 h 10318"/>
              <a:gd name="connsiteX0" fmla="*/ 4565 w 10041"/>
              <a:gd name="connsiteY0" fmla="*/ 0 h 10000"/>
              <a:gd name="connsiteX1" fmla="*/ 9995 w 10041"/>
              <a:gd name="connsiteY1" fmla="*/ 4565 h 10000"/>
              <a:gd name="connsiteX2" fmla="*/ 6793 w 10041"/>
              <a:gd name="connsiteY2" fmla="*/ 9560 h 10000"/>
              <a:gd name="connsiteX3" fmla="*/ 32 w 10041"/>
              <a:gd name="connsiteY3" fmla="*/ 9307 h 10000"/>
              <a:gd name="connsiteX4" fmla="*/ 0 w 10041"/>
              <a:gd name="connsiteY4" fmla="*/ 4259 h 10000"/>
              <a:gd name="connsiteX5" fmla="*/ 4565 w 10041"/>
              <a:gd name="connsiteY5" fmla="*/ 0 h 10000"/>
              <a:gd name="connsiteX0" fmla="*/ 4565 w 10033"/>
              <a:gd name="connsiteY0" fmla="*/ 0 h 10000"/>
              <a:gd name="connsiteX1" fmla="*/ 9995 w 10033"/>
              <a:gd name="connsiteY1" fmla="*/ 4565 h 10000"/>
              <a:gd name="connsiteX2" fmla="*/ 6793 w 10033"/>
              <a:gd name="connsiteY2" fmla="*/ 9560 h 10000"/>
              <a:gd name="connsiteX3" fmla="*/ 32 w 10033"/>
              <a:gd name="connsiteY3" fmla="*/ 9307 h 10000"/>
              <a:gd name="connsiteX4" fmla="*/ 0 w 10033"/>
              <a:gd name="connsiteY4" fmla="*/ 4259 h 10000"/>
              <a:gd name="connsiteX5" fmla="*/ 4565 w 10033"/>
              <a:gd name="connsiteY5" fmla="*/ 0 h 10000"/>
              <a:gd name="connsiteX0" fmla="*/ 4565 w 10356"/>
              <a:gd name="connsiteY0" fmla="*/ 0 h 9849"/>
              <a:gd name="connsiteX1" fmla="*/ 9995 w 10356"/>
              <a:gd name="connsiteY1" fmla="*/ 4565 h 9849"/>
              <a:gd name="connsiteX2" fmla="*/ 9072 w 10356"/>
              <a:gd name="connsiteY2" fmla="*/ 9260 h 9849"/>
              <a:gd name="connsiteX3" fmla="*/ 32 w 10356"/>
              <a:gd name="connsiteY3" fmla="*/ 9307 h 9849"/>
              <a:gd name="connsiteX4" fmla="*/ 0 w 10356"/>
              <a:gd name="connsiteY4" fmla="*/ 4259 h 9849"/>
              <a:gd name="connsiteX5" fmla="*/ 4565 w 10356"/>
              <a:gd name="connsiteY5" fmla="*/ 0 h 9849"/>
              <a:gd name="connsiteX0" fmla="*/ 4408 w 10000"/>
              <a:gd name="connsiteY0" fmla="*/ 0 h 9887"/>
              <a:gd name="connsiteX1" fmla="*/ 9651 w 10000"/>
              <a:gd name="connsiteY1" fmla="*/ 4635 h 9887"/>
              <a:gd name="connsiteX2" fmla="*/ 8760 w 10000"/>
              <a:gd name="connsiteY2" fmla="*/ 9402 h 9887"/>
              <a:gd name="connsiteX3" fmla="*/ 31 w 10000"/>
              <a:gd name="connsiteY3" fmla="*/ 9450 h 9887"/>
              <a:gd name="connsiteX4" fmla="*/ 0 w 10000"/>
              <a:gd name="connsiteY4" fmla="*/ 4324 h 9887"/>
              <a:gd name="connsiteX5" fmla="*/ 4408 w 10000"/>
              <a:gd name="connsiteY5" fmla="*/ 0 h 9887"/>
              <a:gd name="connsiteX0" fmla="*/ 4408 w 10000"/>
              <a:gd name="connsiteY0" fmla="*/ 0 h 9737"/>
              <a:gd name="connsiteX1" fmla="*/ 9651 w 10000"/>
              <a:gd name="connsiteY1" fmla="*/ 4688 h 9737"/>
              <a:gd name="connsiteX2" fmla="*/ 8760 w 10000"/>
              <a:gd name="connsiteY2" fmla="*/ 9509 h 9737"/>
              <a:gd name="connsiteX3" fmla="*/ 31 w 10000"/>
              <a:gd name="connsiteY3" fmla="*/ 9558 h 9737"/>
              <a:gd name="connsiteX4" fmla="*/ 0 w 10000"/>
              <a:gd name="connsiteY4" fmla="*/ 4373 h 9737"/>
              <a:gd name="connsiteX5" fmla="*/ 4408 w 10000"/>
              <a:gd name="connsiteY5" fmla="*/ 0 h 9737"/>
              <a:gd name="connsiteX0" fmla="*/ 4408 w 9737"/>
              <a:gd name="connsiteY0" fmla="*/ 0 h 10000"/>
              <a:gd name="connsiteX1" fmla="*/ 9268 w 9737"/>
              <a:gd name="connsiteY1" fmla="*/ 4815 h 10000"/>
              <a:gd name="connsiteX2" fmla="*/ 8760 w 9737"/>
              <a:gd name="connsiteY2" fmla="*/ 9766 h 10000"/>
              <a:gd name="connsiteX3" fmla="*/ 31 w 9737"/>
              <a:gd name="connsiteY3" fmla="*/ 9816 h 10000"/>
              <a:gd name="connsiteX4" fmla="*/ 0 w 9737"/>
              <a:gd name="connsiteY4" fmla="*/ 4491 h 10000"/>
              <a:gd name="connsiteX5" fmla="*/ 4408 w 9737"/>
              <a:gd name="connsiteY5" fmla="*/ 0 h 10000"/>
              <a:gd name="connsiteX0" fmla="*/ 4527 w 9825"/>
              <a:gd name="connsiteY0" fmla="*/ 0 h 10000"/>
              <a:gd name="connsiteX1" fmla="*/ 9518 w 9825"/>
              <a:gd name="connsiteY1" fmla="*/ 4815 h 10000"/>
              <a:gd name="connsiteX2" fmla="*/ 8997 w 9825"/>
              <a:gd name="connsiteY2" fmla="*/ 9766 h 10000"/>
              <a:gd name="connsiteX3" fmla="*/ 32 w 9825"/>
              <a:gd name="connsiteY3" fmla="*/ 9816 h 10000"/>
              <a:gd name="connsiteX4" fmla="*/ 0 w 9825"/>
              <a:gd name="connsiteY4" fmla="*/ 4491 h 10000"/>
              <a:gd name="connsiteX5" fmla="*/ 4527 w 9825"/>
              <a:gd name="connsiteY5" fmla="*/ 0 h 10000"/>
              <a:gd name="connsiteX0" fmla="*/ 4608 w 9851"/>
              <a:gd name="connsiteY0" fmla="*/ 0 h 10000"/>
              <a:gd name="connsiteX1" fmla="*/ 9688 w 9851"/>
              <a:gd name="connsiteY1" fmla="*/ 4815 h 10000"/>
              <a:gd name="connsiteX2" fmla="*/ 9157 w 9851"/>
              <a:gd name="connsiteY2" fmla="*/ 9766 h 10000"/>
              <a:gd name="connsiteX3" fmla="*/ 33 w 9851"/>
              <a:gd name="connsiteY3" fmla="*/ 9816 h 10000"/>
              <a:gd name="connsiteX4" fmla="*/ 0 w 9851"/>
              <a:gd name="connsiteY4" fmla="*/ 4491 h 10000"/>
              <a:gd name="connsiteX5" fmla="*/ 4608 w 9851"/>
              <a:gd name="connsiteY5" fmla="*/ 0 h 10000"/>
              <a:gd name="connsiteX0" fmla="*/ 4678 w 10563"/>
              <a:gd name="connsiteY0" fmla="*/ 0 h 10008"/>
              <a:gd name="connsiteX1" fmla="*/ 9835 w 10563"/>
              <a:gd name="connsiteY1" fmla="*/ 4815 h 10008"/>
              <a:gd name="connsiteX2" fmla="*/ 9736 w 10563"/>
              <a:gd name="connsiteY2" fmla="*/ 9784 h 10008"/>
              <a:gd name="connsiteX3" fmla="*/ 33 w 10563"/>
              <a:gd name="connsiteY3" fmla="*/ 9816 h 10008"/>
              <a:gd name="connsiteX4" fmla="*/ 0 w 10563"/>
              <a:gd name="connsiteY4" fmla="*/ 4491 h 10008"/>
              <a:gd name="connsiteX5" fmla="*/ 4678 w 10563"/>
              <a:gd name="connsiteY5" fmla="*/ 0 h 10008"/>
              <a:gd name="connsiteX0" fmla="*/ 4678 w 10168"/>
              <a:gd name="connsiteY0" fmla="*/ 0 h 10008"/>
              <a:gd name="connsiteX1" fmla="*/ 9835 w 10168"/>
              <a:gd name="connsiteY1" fmla="*/ 4815 h 10008"/>
              <a:gd name="connsiteX2" fmla="*/ 9736 w 10168"/>
              <a:gd name="connsiteY2" fmla="*/ 9784 h 10008"/>
              <a:gd name="connsiteX3" fmla="*/ 33 w 10168"/>
              <a:gd name="connsiteY3" fmla="*/ 9816 h 10008"/>
              <a:gd name="connsiteX4" fmla="*/ 0 w 10168"/>
              <a:gd name="connsiteY4" fmla="*/ 4491 h 10008"/>
              <a:gd name="connsiteX5" fmla="*/ 4678 w 10168"/>
              <a:gd name="connsiteY5" fmla="*/ 0 h 10008"/>
              <a:gd name="connsiteX0" fmla="*/ 4678 w 10462"/>
              <a:gd name="connsiteY0" fmla="*/ 0 h 10008"/>
              <a:gd name="connsiteX1" fmla="*/ 9835 w 10462"/>
              <a:gd name="connsiteY1" fmla="*/ 4815 h 10008"/>
              <a:gd name="connsiteX2" fmla="*/ 9770 w 10462"/>
              <a:gd name="connsiteY2" fmla="*/ 4770 h 10008"/>
              <a:gd name="connsiteX3" fmla="*/ 9736 w 10462"/>
              <a:gd name="connsiteY3" fmla="*/ 9784 h 10008"/>
              <a:gd name="connsiteX4" fmla="*/ 33 w 10462"/>
              <a:gd name="connsiteY4" fmla="*/ 9816 h 10008"/>
              <a:gd name="connsiteX5" fmla="*/ 0 w 10462"/>
              <a:gd name="connsiteY5" fmla="*/ 4491 h 10008"/>
              <a:gd name="connsiteX6" fmla="*/ 4678 w 10462"/>
              <a:gd name="connsiteY6" fmla="*/ 0 h 10008"/>
              <a:gd name="connsiteX0" fmla="*/ 4678 w 10797"/>
              <a:gd name="connsiteY0" fmla="*/ 0 h 10008"/>
              <a:gd name="connsiteX1" fmla="*/ 9835 w 10797"/>
              <a:gd name="connsiteY1" fmla="*/ 4815 h 10008"/>
              <a:gd name="connsiteX2" fmla="*/ 10650 w 10797"/>
              <a:gd name="connsiteY2" fmla="*/ 5386 h 10008"/>
              <a:gd name="connsiteX3" fmla="*/ 9736 w 10797"/>
              <a:gd name="connsiteY3" fmla="*/ 9784 h 10008"/>
              <a:gd name="connsiteX4" fmla="*/ 33 w 10797"/>
              <a:gd name="connsiteY4" fmla="*/ 9816 h 10008"/>
              <a:gd name="connsiteX5" fmla="*/ 0 w 10797"/>
              <a:gd name="connsiteY5" fmla="*/ 4491 h 10008"/>
              <a:gd name="connsiteX6" fmla="*/ 4678 w 10797"/>
              <a:gd name="connsiteY6" fmla="*/ 0 h 10008"/>
              <a:gd name="connsiteX0" fmla="*/ 4678 w 10797"/>
              <a:gd name="connsiteY0" fmla="*/ 0 h 10008"/>
              <a:gd name="connsiteX1" fmla="*/ 9835 w 10797"/>
              <a:gd name="connsiteY1" fmla="*/ 4815 h 10008"/>
              <a:gd name="connsiteX2" fmla="*/ 10650 w 10797"/>
              <a:gd name="connsiteY2" fmla="*/ 5386 h 10008"/>
              <a:gd name="connsiteX3" fmla="*/ 9736 w 10797"/>
              <a:gd name="connsiteY3" fmla="*/ 9784 h 10008"/>
              <a:gd name="connsiteX4" fmla="*/ 33 w 10797"/>
              <a:gd name="connsiteY4" fmla="*/ 9816 h 10008"/>
              <a:gd name="connsiteX5" fmla="*/ 0 w 10797"/>
              <a:gd name="connsiteY5" fmla="*/ 4491 h 10008"/>
              <a:gd name="connsiteX6" fmla="*/ 4678 w 10797"/>
              <a:gd name="connsiteY6" fmla="*/ 0 h 10008"/>
              <a:gd name="connsiteX0" fmla="*/ 4678 w 10797"/>
              <a:gd name="connsiteY0" fmla="*/ 0 h 10008"/>
              <a:gd name="connsiteX1" fmla="*/ 10650 w 10797"/>
              <a:gd name="connsiteY1" fmla="*/ 5386 h 10008"/>
              <a:gd name="connsiteX2" fmla="*/ 9736 w 10797"/>
              <a:gd name="connsiteY2" fmla="*/ 9784 h 10008"/>
              <a:gd name="connsiteX3" fmla="*/ 33 w 10797"/>
              <a:gd name="connsiteY3" fmla="*/ 9816 h 10008"/>
              <a:gd name="connsiteX4" fmla="*/ 0 w 10797"/>
              <a:gd name="connsiteY4" fmla="*/ 4491 h 10008"/>
              <a:gd name="connsiteX5" fmla="*/ 4678 w 10797"/>
              <a:gd name="connsiteY5" fmla="*/ 0 h 10008"/>
              <a:gd name="connsiteX0" fmla="*/ 4678 w 10552"/>
              <a:gd name="connsiteY0" fmla="*/ 0 h 10008"/>
              <a:gd name="connsiteX1" fmla="*/ 10075 w 10552"/>
              <a:gd name="connsiteY1" fmla="*/ 5034 h 10008"/>
              <a:gd name="connsiteX2" fmla="*/ 9736 w 10552"/>
              <a:gd name="connsiteY2" fmla="*/ 9784 h 10008"/>
              <a:gd name="connsiteX3" fmla="*/ 33 w 10552"/>
              <a:gd name="connsiteY3" fmla="*/ 9816 h 10008"/>
              <a:gd name="connsiteX4" fmla="*/ 0 w 10552"/>
              <a:gd name="connsiteY4" fmla="*/ 4491 h 10008"/>
              <a:gd name="connsiteX5" fmla="*/ 4678 w 10552"/>
              <a:gd name="connsiteY5" fmla="*/ 0 h 10008"/>
              <a:gd name="connsiteX0" fmla="*/ 4678 w 10401"/>
              <a:gd name="connsiteY0" fmla="*/ 0 h 10008"/>
              <a:gd name="connsiteX1" fmla="*/ 10075 w 10401"/>
              <a:gd name="connsiteY1" fmla="*/ 5034 h 10008"/>
              <a:gd name="connsiteX2" fmla="*/ 9736 w 10401"/>
              <a:gd name="connsiteY2" fmla="*/ 9784 h 10008"/>
              <a:gd name="connsiteX3" fmla="*/ 33 w 10401"/>
              <a:gd name="connsiteY3" fmla="*/ 9816 h 10008"/>
              <a:gd name="connsiteX4" fmla="*/ 0 w 10401"/>
              <a:gd name="connsiteY4" fmla="*/ 4491 h 10008"/>
              <a:gd name="connsiteX5" fmla="*/ 4678 w 10401"/>
              <a:gd name="connsiteY5" fmla="*/ 0 h 10008"/>
              <a:gd name="connsiteX0" fmla="*/ 4678 w 10337"/>
              <a:gd name="connsiteY0" fmla="*/ 0 h 10008"/>
              <a:gd name="connsiteX1" fmla="*/ 9770 w 10337"/>
              <a:gd name="connsiteY1" fmla="*/ 4665 h 10008"/>
              <a:gd name="connsiteX2" fmla="*/ 9736 w 10337"/>
              <a:gd name="connsiteY2" fmla="*/ 9784 h 10008"/>
              <a:gd name="connsiteX3" fmla="*/ 33 w 10337"/>
              <a:gd name="connsiteY3" fmla="*/ 9816 h 10008"/>
              <a:gd name="connsiteX4" fmla="*/ 0 w 10337"/>
              <a:gd name="connsiteY4" fmla="*/ 4491 h 10008"/>
              <a:gd name="connsiteX5" fmla="*/ 4678 w 10337"/>
              <a:gd name="connsiteY5" fmla="*/ 0 h 10008"/>
              <a:gd name="connsiteX0" fmla="*/ 4678 w 9770"/>
              <a:gd name="connsiteY0" fmla="*/ 0 h 10008"/>
              <a:gd name="connsiteX1" fmla="*/ 9770 w 9770"/>
              <a:gd name="connsiteY1" fmla="*/ 4665 h 10008"/>
              <a:gd name="connsiteX2" fmla="*/ 9736 w 9770"/>
              <a:gd name="connsiteY2" fmla="*/ 9784 h 10008"/>
              <a:gd name="connsiteX3" fmla="*/ 33 w 9770"/>
              <a:gd name="connsiteY3" fmla="*/ 9816 h 10008"/>
              <a:gd name="connsiteX4" fmla="*/ 0 w 9770"/>
              <a:gd name="connsiteY4" fmla="*/ 4491 h 10008"/>
              <a:gd name="connsiteX5" fmla="*/ 4678 w 9770"/>
              <a:gd name="connsiteY5" fmla="*/ 0 h 10008"/>
              <a:gd name="connsiteX0" fmla="*/ 4788 w 10000"/>
              <a:gd name="connsiteY0" fmla="*/ 0 h 10000"/>
              <a:gd name="connsiteX1" fmla="*/ 10000 w 10000"/>
              <a:gd name="connsiteY1" fmla="*/ 4661 h 10000"/>
              <a:gd name="connsiteX2" fmla="*/ 9965 w 10000"/>
              <a:gd name="connsiteY2" fmla="*/ 9776 h 10000"/>
              <a:gd name="connsiteX3" fmla="*/ 34 w 10000"/>
              <a:gd name="connsiteY3" fmla="*/ 9808 h 10000"/>
              <a:gd name="connsiteX4" fmla="*/ 0 w 10000"/>
              <a:gd name="connsiteY4" fmla="*/ 4487 h 10000"/>
              <a:gd name="connsiteX5" fmla="*/ 4788 w 10000"/>
              <a:gd name="connsiteY5" fmla="*/ 0 h 10000"/>
              <a:gd name="connsiteX0" fmla="*/ 4788 w 10094"/>
              <a:gd name="connsiteY0" fmla="*/ 0 h 10000"/>
              <a:gd name="connsiteX1" fmla="*/ 10000 w 10094"/>
              <a:gd name="connsiteY1" fmla="*/ 4661 h 10000"/>
              <a:gd name="connsiteX2" fmla="*/ 9965 w 10094"/>
              <a:gd name="connsiteY2" fmla="*/ 9776 h 10000"/>
              <a:gd name="connsiteX3" fmla="*/ 34 w 10094"/>
              <a:gd name="connsiteY3" fmla="*/ 9808 h 10000"/>
              <a:gd name="connsiteX4" fmla="*/ 0 w 10094"/>
              <a:gd name="connsiteY4" fmla="*/ 4487 h 10000"/>
              <a:gd name="connsiteX5" fmla="*/ 4788 w 10094"/>
              <a:gd name="connsiteY5" fmla="*/ 0 h 10000"/>
              <a:gd name="connsiteX0" fmla="*/ 5035 w 10341"/>
              <a:gd name="connsiteY0" fmla="*/ 0 h 10000"/>
              <a:gd name="connsiteX1" fmla="*/ 10247 w 10341"/>
              <a:gd name="connsiteY1" fmla="*/ 4661 h 10000"/>
              <a:gd name="connsiteX2" fmla="*/ 10212 w 10341"/>
              <a:gd name="connsiteY2" fmla="*/ 9776 h 10000"/>
              <a:gd name="connsiteX3" fmla="*/ 281 w 10341"/>
              <a:gd name="connsiteY3" fmla="*/ 9808 h 10000"/>
              <a:gd name="connsiteX4" fmla="*/ 4807 w 10341"/>
              <a:gd name="connsiteY4" fmla="*/ 5135 h 10000"/>
              <a:gd name="connsiteX5" fmla="*/ 247 w 10341"/>
              <a:gd name="connsiteY5" fmla="*/ 4487 h 10000"/>
              <a:gd name="connsiteX6" fmla="*/ 5035 w 10341"/>
              <a:gd name="connsiteY6" fmla="*/ 0 h 10000"/>
              <a:gd name="connsiteX0" fmla="*/ 5035 w 10341"/>
              <a:gd name="connsiteY0" fmla="*/ 0 h 10000"/>
              <a:gd name="connsiteX1" fmla="*/ 10247 w 10341"/>
              <a:gd name="connsiteY1" fmla="*/ 4661 h 10000"/>
              <a:gd name="connsiteX2" fmla="*/ 10212 w 10341"/>
              <a:gd name="connsiteY2" fmla="*/ 9776 h 10000"/>
              <a:gd name="connsiteX3" fmla="*/ 281 w 10341"/>
              <a:gd name="connsiteY3" fmla="*/ 9808 h 10000"/>
              <a:gd name="connsiteX4" fmla="*/ 4807 w 10341"/>
              <a:gd name="connsiteY4" fmla="*/ 5135 h 10000"/>
              <a:gd name="connsiteX5" fmla="*/ 5963 w 10341"/>
              <a:gd name="connsiteY5" fmla="*/ 4557 h 10000"/>
              <a:gd name="connsiteX6" fmla="*/ 5035 w 10341"/>
              <a:gd name="connsiteY6" fmla="*/ 0 h 10000"/>
              <a:gd name="connsiteX0" fmla="*/ 5347 w 10341"/>
              <a:gd name="connsiteY0" fmla="*/ 0 h 9895"/>
              <a:gd name="connsiteX1" fmla="*/ 10247 w 10341"/>
              <a:gd name="connsiteY1" fmla="*/ 4556 h 9895"/>
              <a:gd name="connsiteX2" fmla="*/ 10212 w 10341"/>
              <a:gd name="connsiteY2" fmla="*/ 9671 h 9895"/>
              <a:gd name="connsiteX3" fmla="*/ 281 w 10341"/>
              <a:gd name="connsiteY3" fmla="*/ 9703 h 9895"/>
              <a:gd name="connsiteX4" fmla="*/ 4807 w 10341"/>
              <a:gd name="connsiteY4" fmla="*/ 5030 h 9895"/>
              <a:gd name="connsiteX5" fmla="*/ 5963 w 10341"/>
              <a:gd name="connsiteY5" fmla="*/ 4452 h 9895"/>
              <a:gd name="connsiteX6" fmla="*/ 5347 w 10341"/>
              <a:gd name="connsiteY6" fmla="*/ 0 h 9895"/>
              <a:gd name="connsiteX0" fmla="*/ 531 w 5360"/>
              <a:gd name="connsiteY0" fmla="*/ 0 h 10020"/>
              <a:gd name="connsiteX1" fmla="*/ 5269 w 5360"/>
              <a:gd name="connsiteY1" fmla="*/ 4604 h 10020"/>
              <a:gd name="connsiteX2" fmla="*/ 5235 w 5360"/>
              <a:gd name="connsiteY2" fmla="*/ 9774 h 10020"/>
              <a:gd name="connsiteX3" fmla="*/ 1394 w 5360"/>
              <a:gd name="connsiteY3" fmla="*/ 9842 h 10020"/>
              <a:gd name="connsiteX4" fmla="*/ 8 w 5360"/>
              <a:gd name="connsiteY4" fmla="*/ 5083 h 10020"/>
              <a:gd name="connsiteX5" fmla="*/ 1126 w 5360"/>
              <a:gd name="connsiteY5" fmla="*/ 4499 h 10020"/>
              <a:gd name="connsiteX6" fmla="*/ 531 w 5360"/>
              <a:gd name="connsiteY6" fmla="*/ 0 h 10020"/>
              <a:gd name="connsiteX0" fmla="*/ 991 w 10001"/>
              <a:gd name="connsiteY0" fmla="*/ 0 h 9928"/>
              <a:gd name="connsiteX1" fmla="*/ 9830 w 10001"/>
              <a:gd name="connsiteY1" fmla="*/ 4595 h 9928"/>
              <a:gd name="connsiteX2" fmla="*/ 9767 w 10001"/>
              <a:gd name="connsiteY2" fmla="*/ 9754 h 9928"/>
              <a:gd name="connsiteX3" fmla="*/ 2601 w 10001"/>
              <a:gd name="connsiteY3" fmla="*/ 9822 h 9928"/>
              <a:gd name="connsiteX4" fmla="*/ 15 w 10001"/>
              <a:gd name="connsiteY4" fmla="*/ 5073 h 9928"/>
              <a:gd name="connsiteX5" fmla="*/ 2101 w 10001"/>
              <a:gd name="connsiteY5" fmla="*/ 4490 h 9928"/>
              <a:gd name="connsiteX6" fmla="*/ 991 w 10001"/>
              <a:gd name="connsiteY6" fmla="*/ 0 h 9928"/>
              <a:gd name="connsiteX0" fmla="*/ 977 w 9986"/>
              <a:gd name="connsiteY0" fmla="*/ 0 h 10000"/>
              <a:gd name="connsiteX1" fmla="*/ 9815 w 9986"/>
              <a:gd name="connsiteY1" fmla="*/ 4628 h 10000"/>
              <a:gd name="connsiteX2" fmla="*/ 9752 w 9986"/>
              <a:gd name="connsiteY2" fmla="*/ 9825 h 10000"/>
              <a:gd name="connsiteX3" fmla="*/ 2587 w 9986"/>
              <a:gd name="connsiteY3" fmla="*/ 9893 h 10000"/>
              <a:gd name="connsiteX4" fmla="*/ 1 w 9986"/>
              <a:gd name="connsiteY4" fmla="*/ 5110 h 10000"/>
              <a:gd name="connsiteX5" fmla="*/ 2087 w 9986"/>
              <a:gd name="connsiteY5" fmla="*/ 4523 h 10000"/>
              <a:gd name="connsiteX6" fmla="*/ 977 w 9986"/>
              <a:gd name="connsiteY6" fmla="*/ 0 h 10000"/>
              <a:gd name="connsiteX0" fmla="*/ 978 w 10000"/>
              <a:gd name="connsiteY0" fmla="*/ 0 h 10066"/>
              <a:gd name="connsiteX1" fmla="*/ 9829 w 10000"/>
              <a:gd name="connsiteY1" fmla="*/ 4628 h 10066"/>
              <a:gd name="connsiteX2" fmla="*/ 9766 w 10000"/>
              <a:gd name="connsiteY2" fmla="*/ 9825 h 10066"/>
              <a:gd name="connsiteX3" fmla="*/ 2153 w 10000"/>
              <a:gd name="connsiteY3" fmla="*/ 10018 h 10066"/>
              <a:gd name="connsiteX4" fmla="*/ 1 w 10000"/>
              <a:gd name="connsiteY4" fmla="*/ 5110 h 10066"/>
              <a:gd name="connsiteX5" fmla="*/ 2090 w 10000"/>
              <a:gd name="connsiteY5" fmla="*/ 4523 h 10066"/>
              <a:gd name="connsiteX6" fmla="*/ 978 w 10000"/>
              <a:gd name="connsiteY6" fmla="*/ 0 h 10066"/>
              <a:gd name="connsiteX0" fmla="*/ 978 w 10000"/>
              <a:gd name="connsiteY0" fmla="*/ 0 h 10018"/>
              <a:gd name="connsiteX1" fmla="*/ 9829 w 10000"/>
              <a:gd name="connsiteY1" fmla="*/ 4628 h 10018"/>
              <a:gd name="connsiteX2" fmla="*/ 9766 w 10000"/>
              <a:gd name="connsiteY2" fmla="*/ 9825 h 10018"/>
              <a:gd name="connsiteX3" fmla="*/ 2153 w 10000"/>
              <a:gd name="connsiteY3" fmla="*/ 10018 h 10018"/>
              <a:gd name="connsiteX4" fmla="*/ 1 w 10000"/>
              <a:gd name="connsiteY4" fmla="*/ 5110 h 10018"/>
              <a:gd name="connsiteX5" fmla="*/ 2090 w 10000"/>
              <a:gd name="connsiteY5" fmla="*/ 4523 h 10018"/>
              <a:gd name="connsiteX6" fmla="*/ 978 w 10000"/>
              <a:gd name="connsiteY6" fmla="*/ 0 h 10018"/>
              <a:gd name="connsiteX0" fmla="*/ 978 w 10000"/>
              <a:gd name="connsiteY0" fmla="*/ 0 h 10018"/>
              <a:gd name="connsiteX1" fmla="*/ 9829 w 10000"/>
              <a:gd name="connsiteY1" fmla="*/ 4628 h 10018"/>
              <a:gd name="connsiteX2" fmla="*/ 9766 w 10000"/>
              <a:gd name="connsiteY2" fmla="*/ 9825 h 10018"/>
              <a:gd name="connsiteX3" fmla="*/ 2153 w 10000"/>
              <a:gd name="connsiteY3" fmla="*/ 10018 h 10018"/>
              <a:gd name="connsiteX4" fmla="*/ 1 w 10000"/>
              <a:gd name="connsiteY4" fmla="*/ 5110 h 10018"/>
              <a:gd name="connsiteX5" fmla="*/ 2090 w 10000"/>
              <a:gd name="connsiteY5" fmla="*/ 4523 h 10018"/>
              <a:gd name="connsiteX6" fmla="*/ 978 w 10000"/>
              <a:gd name="connsiteY6" fmla="*/ 0 h 10018"/>
              <a:gd name="connsiteX0" fmla="*/ 978 w 10000"/>
              <a:gd name="connsiteY0" fmla="*/ 0 h 10018"/>
              <a:gd name="connsiteX1" fmla="*/ 9829 w 10000"/>
              <a:gd name="connsiteY1" fmla="*/ 4628 h 10018"/>
              <a:gd name="connsiteX2" fmla="*/ 9766 w 10000"/>
              <a:gd name="connsiteY2" fmla="*/ 9825 h 10018"/>
              <a:gd name="connsiteX3" fmla="*/ 2153 w 10000"/>
              <a:gd name="connsiteY3" fmla="*/ 10018 h 10018"/>
              <a:gd name="connsiteX4" fmla="*/ 1 w 10000"/>
              <a:gd name="connsiteY4" fmla="*/ 5110 h 10018"/>
              <a:gd name="connsiteX5" fmla="*/ 1464 w 10000"/>
              <a:gd name="connsiteY5" fmla="*/ 1702 h 10018"/>
              <a:gd name="connsiteX6" fmla="*/ 978 w 10000"/>
              <a:gd name="connsiteY6" fmla="*/ 0 h 10018"/>
              <a:gd name="connsiteX0" fmla="*/ 61 w 9083"/>
              <a:gd name="connsiteY0" fmla="*/ 0 h 10018"/>
              <a:gd name="connsiteX1" fmla="*/ 8912 w 9083"/>
              <a:gd name="connsiteY1" fmla="*/ 4628 h 10018"/>
              <a:gd name="connsiteX2" fmla="*/ 8849 w 9083"/>
              <a:gd name="connsiteY2" fmla="*/ 9825 h 10018"/>
              <a:gd name="connsiteX3" fmla="*/ 1236 w 9083"/>
              <a:gd name="connsiteY3" fmla="*/ 10018 h 10018"/>
              <a:gd name="connsiteX4" fmla="*/ 962 w 9083"/>
              <a:gd name="connsiteY4" fmla="*/ 4735 h 10018"/>
              <a:gd name="connsiteX5" fmla="*/ 547 w 9083"/>
              <a:gd name="connsiteY5" fmla="*/ 1702 h 10018"/>
              <a:gd name="connsiteX6" fmla="*/ 61 w 9083"/>
              <a:gd name="connsiteY6" fmla="*/ 0 h 10018"/>
              <a:gd name="connsiteX0" fmla="*/ 0 w 9933"/>
              <a:gd name="connsiteY0" fmla="*/ 0 h 10000"/>
              <a:gd name="connsiteX1" fmla="*/ 9745 w 9933"/>
              <a:gd name="connsiteY1" fmla="*/ 4620 h 10000"/>
              <a:gd name="connsiteX2" fmla="*/ 9675 w 9933"/>
              <a:gd name="connsiteY2" fmla="*/ 9807 h 10000"/>
              <a:gd name="connsiteX3" fmla="*/ 1294 w 9933"/>
              <a:gd name="connsiteY3" fmla="*/ 10000 h 10000"/>
              <a:gd name="connsiteX4" fmla="*/ 992 w 9933"/>
              <a:gd name="connsiteY4" fmla="*/ 4726 h 10000"/>
              <a:gd name="connsiteX5" fmla="*/ 535 w 9933"/>
              <a:gd name="connsiteY5" fmla="*/ 1699 h 10000"/>
              <a:gd name="connsiteX6" fmla="*/ 0 w 9933"/>
              <a:gd name="connsiteY6" fmla="*/ 0 h 10000"/>
              <a:gd name="connsiteX0" fmla="*/ 0 w 10000"/>
              <a:gd name="connsiteY0" fmla="*/ 0 h 10000"/>
              <a:gd name="connsiteX1" fmla="*/ 9811 w 10000"/>
              <a:gd name="connsiteY1" fmla="*/ 4620 h 10000"/>
              <a:gd name="connsiteX2" fmla="*/ 9740 w 10000"/>
              <a:gd name="connsiteY2" fmla="*/ 9807 h 10000"/>
              <a:gd name="connsiteX3" fmla="*/ 1303 w 10000"/>
              <a:gd name="connsiteY3" fmla="*/ 10000 h 10000"/>
              <a:gd name="connsiteX4" fmla="*/ 999 w 10000"/>
              <a:gd name="connsiteY4" fmla="*/ 4726 h 10000"/>
              <a:gd name="connsiteX5" fmla="*/ 539 w 10000"/>
              <a:gd name="connsiteY5" fmla="*/ 1699 h 10000"/>
              <a:gd name="connsiteX6" fmla="*/ 0 w 10000"/>
              <a:gd name="connsiteY6" fmla="*/ 0 h 10000"/>
              <a:gd name="connsiteX0" fmla="*/ 0 w 10000"/>
              <a:gd name="connsiteY0" fmla="*/ 0 h 9986"/>
              <a:gd name="connsiteX1" fmla="*/ 9811 w 10000"/>
              <a:gd name="connsiteY1" fmla="*/ 4620 h 9986"/>
              <a:gd name="connsiteX2" fmla="*/ 9740 w 10000"/>
              <a:gd name="connsiteY2" fmla="*/ 9807 h 9986"/>
              <a:gd name="connsiteX3" fmla="*/ 1303 w 10000"/>
              <a:gd name="connsiteY3" fmla="*/ 9982 h 9986"/>
              <a:gd name="connsiteX4" fmla="*/ 999 w 10000"/>
              <a:gd name="connsiteY4" fmla="*/ 4726 h 9986"/>
              <a:gd name="connsiteX5" fmla="*/ 539 w 10000"/>
              <a:gd name="connsiteY5" fmla="*/ 1699 h 9986"/>
              <a:gd name="connsiteX6" fmla="*/ 0 w 10000"/>
              <a:gd name="connsiteY6" fmla="*/ 0 h 9986"/>
              <a:gd name="connsiteX0" fmla="*/ 0 w 9976"/>
              <a:gd name="connsiteY0" fmla="*/ 0 h 10031"/>
              <a:gd name="connsiteX1" fmla="*/ 9811 w 9976"/>
              <a:gd name="connsiteY1" fmla="*/ 4626 h 10031"/>
              <a:gd name="connsiteX2" fmla="*/ 9671 w 9976"/>
              <a:gd name="connsiteY2" fmla="*/ 9875 h 10031"/>
              <a:gd name="connsiteX3" fmla="*/ 1303 w 9976"/>
              <a:gd name="connsiteY3" fmla="*/ 9996 h 10031"/>
              <a:gd name="connsiteX4" fmla="*/ 999 w 9976"/>
              <a:gd name="connsiteY4" fmla="*/ 4733 h 10031"/>
              <a:gd name="connsiteX5" fmla="*/ 539 w 9976"/>
              <a:gd name="connsiteY5" fmla="*/ 1701 h 10031"/>
              <a:gd name="connsiteX6" fmla="*/ 0 w 9976"/>
              <a:gd name="connsiteY6" fmla="*/ 0 h 10031"/>
              <a:gd name="connsiteX0" fmla="*/ 0 w 10000"/>
              <a:gd name="connsiteY0" fmla="*/ 0 h 9965"/>
              <a:gd name="connsiteX1" fmla="*/ 9835 w 10000"/>
              <a:gd name="connsiteY1" fmla="*/ 4612 h 9965"/>
              <a:gd name="connsiteX2" fmla="*/ 9694 w 10000"/>
              <a:gd name="connsiteY2" fmla="*/ 9844 h 9965"/>
              <a:gd name="connsiteX3" fmla="*/ 1306 w 10000"/>
              <a:gd name="connsiteY3" fmla="*/ 9965 h 9965"/>
              <a:gd name="connsiteX4" fmla="*/ 1001 w 10000"/>
              <a:gd name="connsiteY4" fmla="*/ 4718 h 9965"/>
              <a:gd name="connsiteX5" fmla="*/ 540 w 10000"/>
              <a:gd name="connsiteY5" fmla="*/ 1696 h 9965"/>
              <a:gd name="connsiteX6" fmla="*/ 0 w 10000"/>
              <a:gd name="connsiteY6" fmla="*/ 0 h 9965"/>
              <a:gd name="connsiteX0" fmla="*/ 0 w 11233"/>
              <a:gd name="connsiteY0" fmla="*/ 0 h 13953"/>
              <a:gd name="connsiteX1" fmla="*/ 9835 w 11233"/>
              <a:gd name="connsiteY1" fmla="*/ 4628 h 13953"/>
              <a:gd name="connsiteX2" fmla="*/ 11196 w 11233"/>
              <a:gd name="connsiteY2" fmla="*/ 13950 h 13953"/>
              <a:gd name="connsiteX3" fmla="*/ 1306 w 11233"/>
              <a:gd name="connsiteY3" fmla="*/ 10000 h 13953"/>
              <a:gd name="connsiteX4" fmla="*/ 1001 w 11233"/>
              <a:gd name="connsiteY4" fmla="*/ 4735 h 13953"/>
              <a:gd name="connsiteX5" fmla="*/ 540 w 11233"/>
              <a:gd name="connsiteY5" fmla="*/ 1702 h 13953"/>
              <a:gd name="connsiteX6" fmla="*/ 0 w 11233"/>
              <a:gd name="connsiteY6" fmla="*/ 0 h 13953"/>
              <a:gd name="connsiteX0" fmla="*/ 0 w 11233"/>
              <a:gd name="connsiteY0" fmla="*/ 0 h 14200"/>
              <a:gd name="connsiteX1" fmla="*/ 9835 w 11233"/>
              <a:gd name="connsiteY1" fmla="*/ 4628 h 14200"/>
              <a:gd name="connsiteX2" fmla="*/ 11196 w 11233"/>
              <a:gd name="connsiteY2" fmla="*/ 13950 h 14200"/>
              <a:gd name="connsiteX3" fmla="*/ 1306 w 11233"/>
              <a:gd name="connsiteY3" fmla="*/ 14200 h 14200"/>
              <a:gd name="connsiteX4" fmla="*/ 1001 w 11233"/>
              <a:gd name="connsiteY4" fmla="*/ 4735 h 14200"/>
              <a:gd name="connsiteX5" fmla="*/ 540 w 11233"/>
              <a:gd name="connsiteY5" fmla="*/ 1702 h 14200"/>
              <a:gd name="connsiteX6" fmla="*/ 0 w 11233"/>
              <a:gd name="connsiteY6" fmla="*/ 0 h 14200"/>
              <a:gd name="connsiteX0" fmla="*/ 0 w 11233"/>
              <a:gd name="connsiteY0" fmla="*/ 0 h 14200"/>
              <a:gd name="connsiteX1" fmla="*/ 9835 w 11233"/>
              <a:gd name="connsiteY1" fmla="*/ 4628 h 14200"/>
              <a:gd name="connsiteX2" fmla="*/ 11196 w 11233"/>
              <a:gd name="connsiteY2" fmla="*/ 13950 h 14200"/>
              <a:gd name="connsiteX3" fmla="*/ 1306 w 11233"/>
              <a:gd name="connsiteY3" fmla="*/ 14200 h 14200"/>
              <a:gd name="connsiteX4" fmla="*/ 375 w 11233"/>
              <a:gd name="connsiteY4" fmla="*/ 4869 h 14200"/>
              <a:gd name="connsiteX5" fmla="*/ 540 w 11233"/>
              <a:gd name="connsiteY5" fmla="*/ 1702 h 14200"/>
              <a:gd name="connsiteX6" fmla="*/ 0 w 11233"/>
              <a:gd name="connsiteY6" fmla="*/ 0 h 14200"/>
              <a:gd name="connsiteX0" fmla="*/ 0 w 11438"/>
              <a:gd name="connsiteY0" fmla="*/ 0 h 14200"/>
              <a:gd name="connsiteX1" fmla="*/ 9835 w 11438"/>
              <a:gd name="connsiteY1" fmla="*/ 4628 h 14200"/>
              <a:gd name="connsiteX2" fmla="*/ 11405 w 11438"/>
              <a:gd name="connsiteY2" fmla="*/ 14030 h 14200"/>
              <a:gd name="connsiteX3" fmla="*/ 1306 w 11438"/>
              <a:gd name="connsiteY3" fmla="*/ 14200 h 14200"/>
              <a:gd name="connsiteX4" fmla="*/ 375 w 11438"/>
              <a:gd name="connsiteY4" fmla="*/ 4869 h 14200"/>
              <a:gd name="connsiteX5" fmla="*/ 540 w 11438"/>
              <a:gd name="connsiteY5" fmla="*/ 1702 h 14200"/>
              <a:gd name="connsiteX6" fmla="*/ 0 w 11438"/>
              <a:gd name="connsiteY6" fmla="*/ 0 h 14200"/>
              <a:gd name="connsiteX0" fmla="*/ 0 w 11438"/>
              <a:gd name="connsiteY0" fmla="*/ 0 h 14120"/>
              <a:gd name="connsiteX1" fmla="*/ 9835 w 11438"/>
              <a:gd name="connsiteY1" fmla="*/ 4628 h 14120"/>
              <a:gd name="connsiteX2" fmla="*/ 11405 w 11438"/>
              <a:gd name="connsiteY2" fmla="*/ 14030 h 14120"/>
              <a:gd name="connsiteX3" fmla="*/ 1306 w 11438"/>
              <a:gd name="connsiteY3" fmla="*/ 14120 h 14120"/>
              <a:gd name="connsiteX4" fmla="*/ 375 w 11438"/>
              <a:gd name="connsiteY4" fmla="*/ 4869 h 14120"/>
              <a:gd name="connsiteX5" fmla="*/ 540 w 11438"/>
              <a:gd name="connsiteY5" fmla="*/ 1702 h 14120"/>
              <a:gd name="connsiteX6" fmla="*/ 0 w 11438"/>
              <a:gd name="connsiteY6" fmla="*/ 0 h 14120"/>
              <a:gd name="connsiteX0" fmla="*/ 0 w 11438"/>
              <a:gd name="connsiteY0" fmla="*/ 0 h 14120"/>
              <a:gd name="connsiteX1" fmla="*/ 9835 w 11438"/>
              <a:gd name="connsiteY1" fmla="*/ 4628 h 14120"/>
              <a:gd name="connsiteX2" fmla="*/ 11405 w 11438"/>
              <a:gd name="connsiteY2" fmla="*/ 14030 h 14120"/>
              <a:gd name="connsiteX3" fmla="*/ 1306 w 11438"/>
              <a:gd name="connsiteY3" fmla="*/ 14120 h 14120"/>
              <a:gd name="connsiteX4" fmla="*/ 375 w 11438"/>
              <a:gd name="connsiteY4" fmla="*/ 4869 h 14120"/>
              <a:gd name="connsiteX5" fmla="*/ 540 w 11438"/>
              <a:gd name="connsiteY5" fmla="*/ 1702 h 14120"/>
              <a:gd name="connsiteX6" fmla="*/ 0 w 11438"/>
              <a:gd name="connsiteY6" fmla="*/ 0 h 14120"/>
              <a:gd name="connsiteX0" fmla="*/ 0 w 11438"/>
              <a:gd name="connsiteY0" fmla="*/ 0 h 14120"/>
              <a:gd name="connsiteX1" fmla="*/ 9835 w 11438"/>
              <a:gd name="connsiteY1" fmla="*/ 5967 h 14120"/>
              <a:gd name="connsiteX2" fmla="*/ 11405 w 11438"/>
              <a:gd name="connsiteY2" fmla="*/ 14030 h 14120"/>
              <a:gd name="connsiteX3" fmla="*/ 1306 w 11438"/>
              <a:gd name="connsiteY3" fmla="*/ 14120 h 14120"/>
              <a:gd name="connsiteX4" fmla="*/ 375 w 11438"/>
              <a:gd name="connsiteY4" fmla="*/ 4869 h 14120"/>
              <a:gd name="connsiteX5" fmla="*/ 540 w 11438"/>
              <a:gd name="connsiteY5" fmla="*/ 1702 h 14120"/>
              <a:gd name="connsiteX6" fmla="*/ 0 w 11438"/>
              <a:gd name="connsiteY6" fmla="*/ 0 h 14120"/>
              <a:gd name="connsiteX0" fmla="*/ 0 w 11452"/>
              <a:gd name="connsiteY0" fmla="*/ 0 h 14120"/>
              <a:gd name="connsiteX1" fmla="*/ 10357 w 11452"/>
              <a:gd name="connsiteY1" fmla="*/ 5940 h 14120"/>
              <a:gd name="connsiteX2" fmla="*/ 11405 w 11452"/>
              <a:gd name="connsiteY2" fmla="*/ 14030 h 14120"/>
              <a:gd name="connsiteX3" fmla="*/ 1306 w 11452"/>
              <a:gd name="connsiteY3" fmla="*/ 14120 h 14120"/>
              <a:gd name="connsiteX4" fmla="*/ 375 w 11452"/>
              <a:gd name="connsiteY4" fmla="*/ 4869 h 14120"/>
              <a:gd name="connsiteX5" fmla="*/ 540 w 11452"/>
              <a:gd name="connsiteY5" fmla="*/ 1702 h 14120"/>
              <a:gd name="connsiteX6" fmla="*/ 0 w 11452"/>
              <a:gd name="connsiteY6" fmla="*/ 0 h 1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2" h="14120">
                <a:moveTo>
                  <a:pt x="0" y="0"/>
                </a:moveTo>
                <a:cubicBezTo>
                  <a:pt x="3648" y="153"/>
                  <a:pt x="8624" y="4285"/>
                  <a:pt x="10357" y="5940"/>
                </a:cubicBezTo>
                <a:cubicBezTo>
                  <a:pt x="10669" y="8210"/>
                  <a:pt x="11681" y="12802"/>
                  <a:pt x="11405" y="14030"/>
                </a:cubicBezTo>
                <a:cubicBezTo>
                  <a:pt x="6999" y="14172"/>
                  <a:pt x="6512" y="14064"/>
                  <a:pt x="1306" y="14120"/>
                </a:cubicBezTo>
                <a:cubicBezTo>
                  <a:pt x="1350" y="13199"/>
                  <a:pt x="387" y="5771"/>
                  <a:pt x="375" y="4869"/>
                </a:cubicBezTo>
                <a:cubicBezTo>
                  <a:pt x="365" y="4504"/>
                  <a:pt x="895" y="3139"/>
                  <a:pt x="540" y="1702"/>
                </a:cubicBezTo>
                <a:lnTo>
                  <a:pt x="0" y="0"/>
                </a:lnTo>
                <a:close/>
              </a:path>
            </a:pathLst>
          </a:custGeom>
          <a:gradFill flip="none" rotWithShape="1">
            <a:gsLst>
              <a:gs pos="0">
                <a:srgbClr val="77C6D7">
                  <a:shade val="30000"/>
                  <a:satMod val="115000"/>
                </a:srgbClr>
              </a:gs>
              <a:gs pos="50000">
                <a:srgbClr val="77C6D7">
                  <a:shade val="67500"/>
                  <a:satMod val="115000"/>
                </a:srgbClr>
              </a:gs>
              <a:gs pos="100000">
                <a:srgbClr val="77C6D7">
                  <a:shade val="100000"/>
                  <a:satMod val="115000"/>
                </a:srgbClr>
              </a:gs>
            </a:gsLst>
            <a:lin ang="27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sp>
        <p:nvSpPr>
          <p:cNvPr id="71" name="Freeform 89"/>
          <p:cNvSpPr>
            <a:spLocks/>
          </p:cNvSpPr>
          <p:nvPr/>
        </p:nvSpPr>
        <p:spPr bwMode="auto">
          <a:xfrm>
            <a:off x="4668054" y="3400052"/>
            <a:ext cx="253934" cy="961278"/>
          </a:xfrm>
          <a:custGeom>
            <a:avLst/>
            <a:gdLst>
              <a:gd name="T0" fmla="*/ 284 w 552"/>
              <a:gd name="T1" fmla="*/ 0 h 343"/>
              <a:gd name="T2" fmla="*/ 552 w 552"/>
              <a:gd name="T3" fmla="*/ 325 h 343"/>
              <a:gd name="T4" fmla="*/ 284 w 552"/>
              <a:gd name="T5" fmla="*/ 343 h 343"/>
              <a:gd name="T6" fmla="*/ 0 w 552"/>
              <a:gd name="T7" fmla="*/ 323 h 343"/>
              <a:gd name="T8" fmla="*/ 284 w 552"/>
              <a:gd name="T9" fmla="*/ 0 h 343"/>
              <a:gd name="connsiteX0" fmla="*/ 1577 w 6432"/>
              <a:gd name="connsiteY0" fmla="*/ 0 h 10088"/>
              <a:gd name="connsiteX1" fmla="*/ 6432 w 6432"/>
              <a:gd name="connsiteY1" fmla="*/ 9475 h 10088"/>
              <a:gd name="connsiteX2" fmla="*/ 1577 w 6432"/>
              <a:gd name="connsiteY2" fmla="*/ 10000 h 10088"/>
              <a:gd name="connsiteX3" fmla="*/ 0 w 6432"/>
              <a:gd name="connsiteY3" fmla="*/ 9883 h 10088"/>
              <a:gd name="connsiteX4" fmla="*/ 1577 w 6432"/>
              <a:gd name="connsiteY4" fmla="*/ 0 h 10088"/>
              <a:gd name="connsiteX0" fmla="*/ 2452 w 10000"/>
              <a:gd name="connsiteY0" fmla="*/ 0 h 9913"/>
              <a:gd name="connsiteX1" fmla="*/ 10000 w 10000"/>
              <a:gd name="connsiteY1" fmla="*/ 9392 h 9913"/>
              <a:gd name="connsiteX2" fmla="*/ 2452 w 10000"/>
              <a:gd name="connsiteY2" fmla="*/ 9913 h 9913"/>
              <a:gd name="connsiteX3" fmla="*/ 0 w 10000"/>
              <a:gd name="connsiteY3" fmla="*/ 9797 h 9913"/>
              <a:gd name="connsiteX4" fmla="*/ 2452 w 10000"/>
              <a:gd name="connsiteY4" fmla="*/ 0 h 9913"/>
              <a:gd name="connsiteX0" fmla="*/ 2452 w 10000"/>
              <a:gd name="connsiteY0" fmla="*/ 0 h 10002"/>
              <a:gd name="connsiteX1" fmla="*/ 10000 w 10000"/>
              <a:gd name="connsiteY1" fmla="*/ 9474 h 10002"/>
              <a:gd name="connsiteX2" fmla="*/ 2452 w 10000"/>
              <a:gd name="connsiteY2" fmla="*/ 10000 h 10002"/>
              <a:gd name="connsiteX3" fmla="*/ 0 w 10000"/>
              <a:gd name="connsiteY3" fmla="*/ 9883 h 10002"/>
              <a:gd name="connsiteX4" fmla="*/ 2452 w 10000"/>
              <a:gd name="connsiteY4" fmla="*/ 0 h 10002"/>
              <a:gd name="connsiteX0" fmla="*/ 2452 w 10000"/>
              <a:gd name="connsiteY0" fmla="*/ 0 h 10002"/>
              <a:gd name="connsiteX1" fmla="*/ 10000 w 10000"/>
              <a:gd name="connsiteY1" fmla="*/ 9474 h 10002"/>
              <a:gd name="connsiteX2" fmla="*/ 2452 w 10000"/>
              <a:gd name="connsiteY2" fmla="*/ 10000 h 10002"/>
              <a:gd name="connsiteX3" fmla="*/ 0 w 10000"/>
              <a:gd name="connsiteY3" fmla="*/ 9883 h 10002"/>
              <a:gd name="connsiteX4" fmla="*/ 2452 w 10000"/>
              <a:gd name="connsiteY4" fmla="*/ 0 h 10002"/>
              <a:gd name="connsiteX0" fmla="*/ 2452 w 10000"/>
              <a:gd name="connsiteY0" fmla="*/ 0 h 10397"/>
              <a:gd name="connsiteX1" fmla="*/ 10000 w 10000"/>
              <a:gd name="connsiteY1" fmla="*/ 9474 h 10397"/>
              <a:gd name="connsiteX2" fmla="*/ 2894 w 10000"/>
              <a:gd name="connsiteY2" fmla="*/ 10027 h 10397"/>
              <a:gd name="connsiteX3" fmla="*/ 0 w 10000"/>
              <a:gd name="connsiteY3" fmla="*/ 9883 h 10397"/>
              <a:gd name="connsiteX4" fmla="*/ 2452 w 10000"/>
              <a:gd name="connsiteY4" fmla="*/ 0 h 10397"/>
              <a:gd name="connsiteX0" fmla="*/ 2452 w 3596"/>
              <a:gd name="connsiteY0" fmla="*/ 0 h 10172"/>
              <a:gd name="connsiteX1" fmla="*/ 2615 w 3596"/>
              <a:gd name="connsiteY1" fmla="*/ 9044 h 10172"/>
              <a:gd name="connsiteX2" fmla="*/ 2894 w 3596"/>
              <a:gd name="connsiteY2" fmla="*/ 10027 h 10172"/>
              <a:gd name="connsiteX3" fmla="*/ 0 w 3596"/>
              <a:gd name="connsiteY3" fmla="*/ 9883 h 10172"/>
              <a:gd name="connsiteX4" fmla="*/ 2452 w 3596"/>
              <a:gd name="connsiteY4" fmla="*/ 0 h 10172"/>
              <a:gd name="connsiteX0" fmla="*/ 6819 w 10093"/>
              <a:gd name="connsiteY0" fmla="*/ 0 h 10016"/>
              <a:gd name="connsiteX1" fmla="*/ 7272 w 10093"/>
              <a:gd name="connsiteY1" fmla="*/ 8891 h 10016"/>
              <a:gd name="connsiteX2" fmla="*/ 5734 w 10093"/>
              <a:gd name="connsiteY2" fmla="*/ 9883 h 10016"/>
              <a:gd name="connsiteX3" fmla="*/ 0 w 10093"/>
              <a:gd name="connsiteY3" fmla="*/ 9716 h 10016"/>
              <a:gd name="connsiteX4" fmla="*/ 6819 w 10093"/>
              <a:gd name="connsiteY4" fmla="*/ 0 h 10016"/>
              <a:gd name="connsiteX0" fmla="*/ 6819 w 12254"/>
              <a:gd name="connsiteY0" fmla="*/ 0 h 9920"/>
              <a:gd name="connsiteX1" fmla="*/ 11948 w 12254"/>
              <a:gd name="connsiteY1" fmla="*/ 8591 h 9920"/>
              <a:gd name="connsiteX2" fmla="*/ 5734 w 12254"/>
              <a:gd name="connsiteY2" fmla="*/ 9883 h 9920"/>
              <a:gd name="connsiteX3" fmla="*/ 0 w 12254"/>
              <a:gd name="connsiteY3" fmla="*/ 9716 h 9920"/>
              <a:gd name="connsiteX4" fmla="*/ 6819 w 12254"/>
              <a:gd name="connsiteY4" fmla="*/ 0 h 9920"/>
              <a:gd name="connsiteX0" fmla="*/ 5565 w 9762"/>
              <a:gd name="connsiteY0" fmla="*/ 0 h 10001"/>
              <a:gd name="connsiteX1" fmla="*/ 9750 w 9762"/>
              <a:gd name="connsiteY1" fmla="*/ 8660 h 10001"/>
              <a:gd name="connsiteX2" fmla="*/ 4679 w 9762"/>
              <a:gd name="connsiteY2" fmla="*/ 9963 h 10001"/>
              <a:gd name="connsiteX3" fmla="*/ 0 w 9762"/>
              <a:gd name="connsiteY3" fmla="*/ 9794 h 10001"/>
              <a:gd name="connsiteX4" fmla="*/ 5565 w 9762"/>
              <a:gd name="connsiteY4" fmla="*/ 0 h 10001"/>
              <a:gd name="connsiteX0" fmla="*/ 5701 w 13078"/>
              <a:gd name="connsiteY0" fmla="*/ 0 h 10090"/>
              <a:gd name="connsiteX1" fmla="*/ 9988 w 13078"/>
              <a:gd name="connsiteY1" fmla="*/ 8659 h 10090"/>
              <a:gd name="connsiteX2" fmla="*/ 12853 w 13078"/>
              <a:gd name="connsiteY2" fmla="*/ 10069 h 10090"/>
              <a:gd name="connsiteX3" fmla="*/ 0 w 13078"/>
              <a:gd name="connsiteY3" fmla="*/ 9793 h 10090"/>
              <a:gd name="connsiteX4" fmla="*/ 5701 w 13078"/>
              <a:gd name="connsiteY4" fmla="*/ 0 h 10090"/>
              <a:gd name="connsiteX0" fmla="*/ 5701 w 13144"/>
              <a:gd name="connsiteY0" fmla="*/ 0 h 10069"/>
              <a:gd name="connsiteX1" fmla="*/ 10794 w 13144"/>
              <a:gd name="connsiteY1" fmla="*/ 7735 h 10069"/>
              <a:gd name="connsiteX2" fmla="*/ 12853 w 13144"/>
              <a:gd name="connsiteY2" fmla="*/ 10069 h 10069"/>
              <a:gd name="connsiteX3" fmla="*/ 0 w 13144"/>
              <a:gd name="connsiteY3" fmla="*/ 9793 h 10069"/>
              <a:gd name="connsiteX4" fmla="*/ 5701 w 13144"/>
              <a:gd name="connsiteY4" fmla="*/ 0 h 10069"/>
              <a:gd name="connsiteX0" fmla="*/ 5701 w 11971"/>
              <a:gd name="connsiteY0" fmla="*/ 0 h 9856"/>
              <a:gd name="connsiteX1" fmla="*/ 10794 w 11971"/>
              <a:gd name="connsiteY1" fmla="*/ 7735 h 9856"/>
              <a:gd name="connsiteX2" fmla="*/ 11483 w 11971"/>
              <a:gd name="connsiteY2" fmla="*/ 9856 h 9856"/>
              <a:gd name="connsiteX3" fmla="*/ 0 w 11971"/>
              <a:gd name="connsiteY3" fmla="*/ 9793 h 9856"/>
              <a:gd name="connsiteX4" fmla="*/ 5701 w 11971"/>
              <a:gd name="connsiteY4" fmla="*/ 0 h 9856"/>
              <a:gd name="connsiteX0" fmla="*/ 4762 w 10000"/>
              <a:gd name="connsiteY0" fmla="*/ 0 h 10037"/>
              <a:gd name="connsiteX1" fmla="*/ 9017 w 10000"/>
              <a:gd name="connsiteY1" fmla="*/ 7848 h 10037"/>
              <a:gd name="connsiteX2" fmla="*/ 9592 w 10000"/>
              <a:gd name="connsiteY2" fmla="*/ 10000 h 10037"/>
              <a:gd name="connsiteX3" fmla="*/ 0 w 10000"/>
              <a:gd name="connsiteY3" fmla="*/ 9936 h 10037"/>
              <a:gd name="connsiteX4" fmla="*/ 4762 w 10000"/>
              <a:gd name="connsiteY4" fmla="*/ 0 h 10037"/>
              <a:gd name="connsiteX0" fmla="*/ 4762 w 10000"/>
              <a:gd name="connsiteY0" fmla="*/ 0 h 10037"/>
              <a:gd name="connsiteX1" fmla="*/ 9017 w 10000"/>
              <a:gd name="connsiteY1" fmla="*/ 7848 h 10037"/>
              <a:gd name="connsiteX2" fmla="*/ 9592 w 10000"/>
              <a:gd name="connsiteY2" fmla="*/ 10000 h 10037"/>
              <a:gd name="connsiteX3" fmla="*/ 0 w 10000"/>
              <a:gd name="connsiteY3" fmla="*/ 9936 h 10037"/>
              <a:gd name="connsiteX4" fmla="*/ 4762 w 10000"/>
              <a:gd name="connsiteY4" fmla="*/ 0 h 10037"/>
              <a:gd name="connsiteX0" fmla="*/ 0 w 5238"/>
              <a:gd name="connsiteY0" fmla="*/ 0 h 10060"/>
              <a:gd name="connsiteX1" fmla="*/ 4255 w 5238"/>
              <a:gd name="connsiteY1" fmla="*/ 7848 h 10060"/>
              <a:gd name="connsiteX2" fmla="*/ 4830 w 5238"/>
              <a:gd name="connsiteY2" fmla="*/ 10000 h 10060"/>
              <a:gd name="connsiteX3" fmla="*/ 826 w 5238"/>
              <a:gd name="connsiteY3" fmla="*/ 10026 h 10060"/>
              <a:gd name="connsiteX4" fmla="*/ 0 w 5238"/>
              <a:gd name="connsiteY4" fmla="*/ 0 h 10060"/>
              <a:gd name="connsiteX0" fmla="*/ 0 w 10000"/>
              <a:gd name="connsiteY0" fmla="*/ 0 h 10800"/>
              <a:gd name="connsiteX1" fmla="*/ 8123 w 10000"/>
              <a:gd name="connsiteY1" fmla="*/ 7801 h 10800"/>
              <a:gd name="connsiteX2" fmla="*/ 9221 w 10000"/>
              <a:gd name="connsiteY2" fmla="*/ 9940 h 10800"/>
              <a:gd name="connsiteX3" fmla="*/ 1095 w 10000"/>
              <a:gd name="connsiteY3" fmla="*/ 10800 h 10800"/>
              <a:gd name="connsiteX4" fmla="*/ 0 w 10000"/>
              <a:gd name="connsiteY4" fmla="*/ 0 h 10800"/>
              <a:gd name="connsiteX0" fmla="*/ 0 w 10151"/>
              <a:gd name="connsiteY0" fmla="*/ 0 h 10821"/>
              <a:gd name="connsiteX1" fmla="*/ 8123 w 10151"/>
              <a:gd name="connsiteY1" fmla="*/ 7801 h 10821"/>
              <a:gd name="connsiteX2" fmla="*/ 9414 w 10151"/>
              <a:gd name="connsiteY2" fmla="*/ 10747 h 10821"/>
              <a:gd name="connsiteX3" fmla="*/ 1095 w 10151"/>
              <a:gd name="connsiteY3" fmla="*/ 10800 h 10821"/>
              <a:gd name="connsiteX4" fmla="*/ 0 w 10151"/>
              <a:gd name="connsiteY4" fmla="*/ 0 h 10821"/>
              <a:gd name="connsiteX0" fmla="*/ 0 w 9414"/>
              <a:gd name="connsiteY0" fmla="*/ 0 h 10821"/>
              <a:gd name="connsiteX1" fmla="*/ 8123 w 9414"/>
              <a:gd name="connsiteY1" fmla="*/ 7801 h 10821"/>
              <a:gd name="connsiteX2" fmla="*/ 9414 w 9414"/>
              <a:gd name="connsiteY2" fmla="*/ 10747 h 10821"/>
              <a:gd name="connsiteX3" fmla="*/ 1095 w 9414"/>
              <a:gd name="connsiteY3" fmla="*/ 10800 h 10821"/>
              <a:gd name="connsiteX4" fmla="*/ 0 w 9414"/>
              <a:gd name="connsiteY4" fmla="*/ 0 h 10821"/>
              <a:gd name="connsiteX0" fmla="*/ 0 w 10614"/>
              <a:gd name="connsiteY0" fmla="*/ 0 h 10031"/>
              <a:gd name="connsiteX1" fmla="*/ 8629 w 10614"/>
              <a:gd name="connsiteY1" fmla="*/ 7209 h 10031"/>
              <a:gd name="connsiteX2" fmla="*/ 10614 w 10614"/>
              <a:gd name="connsiteY2" fmla="*/ 10031 h 10031"/>
              <a:gd name="connsiteX3" fmla="*/ 1163 w 10614"/>
              <a:gd name="connsiteY3" fmla="*/ 9981 h 10031"/>
              <a:gd name="connsiteX4" fmla="*/ 0 w 10614"/>
              <a:gd name="connsiteY4" fmla="*/ 0 h 10031"/>
              <a:gd name="connsiteX0" fmla="*/ 0 w 10614"/>
              <a:gd name="connsiteY0" fmla="*/ 0 h 9981"/>
              <a:gd name="connsiteX1" fmla="*/ 8629 w 10614"/>
              <a:gd name="connsiteY1" fmla="*/ 7209 h 9981"/>
              <a:gd name="connsiteX2" fmla="*/ 10614 w 10614"/>
              <a:gd name="connsiteY2" fmla="*/ 9956 h 9981"/>
              <a:gd name="connsiteX3" fmla="*/ 1163 w 10614"/>
              <a:gd name="connsiteY3" fmla="*/ 9981 h 9981"/>
              <a:gd name="connsiteX4" fmla="*/ 0 w 10614"/>
              <a:gd name="connsiteY4" fmla="*/ 0 h 9981"/>
              <a:gd name="connsiteX0" fmla="*/ 0 w 10000"/>
              <a:gd name="connsiteY0" fmla="*/ 0 h 10000"/>
              <a:gd name="connsiteX1" fmla="*/ 8130 w 10000"/>
              <a:gd name="connsiteY1" fmla="*/ 7223 h 10000"/>
              <a:gd name="connsiteX2" fmla="*/ 10000 w 10000"/>
              <a:gd name="connsiteY2" fmla="*/ 9975 h 10000"/>
              <a:gd name="connsiteX3" fmla="*/ 1096 w 10000"/>
              <a:gd name="connsiteY3" fmla="*/ 10000 h 10000"/>
              <a:gd name="connsiteX4" fmla="*/ 0 w 10000"/>
              <a:gd name="connsiteY4" fmla="*/ 0 h 10000"/>
              <a:gd name="connsiteX0" fmla="*/ 0 w 10482"/>
              <a:gd name="connsiteY0" fmla="*/ 0 h 10000"/>
              <a:gd name="connsiteX1" fmla="*/ 8130 w 10482"/>
              <a:gd name="connsiteY1" fmla="*/ 7223 h 10000"/>
              <a:gd name="connsiteX2" fmla="*/ 10482 w 10482"/>
              <a:gd name="connsiteY2" fmla="*/ 9975 h 10000"/>
              <a:gd name="connsiteX3" fmla="*/ 1096 w 10482"/>
              <a:gd name="connsiteY3" fmla="*/ 10000 h 10000"/>
              <a:gd name="connsiteX4" fmla="*/ 0 w 10482"/>
              <a:gd name="connsiteY4" fmla="*/ 0 h 10000"/>
              <a:gd name="connsiteX0" fmla="*/ 0 w 10482"/>
              <a:gd name="connsiteY0" fmla="*/ 0 h 10000"/>
              <a:gd name="connsiteX1" fmla="*/ 8130 w 10482"/>
              <a:gd name="connsiteY1" fmla="*/ 7223 h 10000"/>
              <a:gd name="connsiteX2" fmla="*/ 10482 w 10482"/>
              <a:gd name="connsiteY2" fmla="*/ 9975 h 10000"/>
              <a:gd name="connsiteX3" fmla="*/ 1096 w 10482"/>
              <a:gd name="connsiteY3" fmla="*/ 10000 h 10000"/>
              <a:gd name="connsiteX4" fmla="*/ 0 w 10482"/>
              <a:gd name="connsiteY4" fmla="*/ 0 h 10000"/>
              <a:gd name="connsiteX0" fmla="*/ 0 w 10482"/>
              <a:gd name="connsiteY0" fmla="*/ 0 h 10000"/>
              <a:gd name="connsiteX1" fmla="*/ 8130 w 10482"/>
              <a:gd name="connsiteY1" fmla="*/ 7223 h 10000"/>
              <a:gd name="connsiteX2" fmla="*/ 10482 w 10482"/>
              <a:gd name="connsiteY2" fmla="*/ 9975 h 10000"/>
              <a:gd name="connsiteX3" fmla="*/ 1096 w 10482"/>
              <a:gd name="connsiteY3" fmla="*/ 10000 h 10000"/>
              <a:gd name="connsiteX4" fmla="*/ 0 w 10482"/>
              <a:gd name="connsiteY4" fmla="*/ 0 h 10000"/>
              <a:gd name="connsiteX0" fmla="*/ 0 w 10482"/>
              <a:gd name="connsiteY0" fmla="*/ 0 h 10000"/>
              <a:gd name="connsiteX1" fmla="*/ 8130 w 10482"/>
              <a:gd name="connsiteY1" fmla="*/ 7223 h 10000"/>
              <a:gd name="connsiteX2" fmla="*/ 10482 w 10482"/>
              <a:gd name="connsiteY2" fmla="*/ 9975 h 10000"/>
              <a:gd name="connsiteX3" fmla="*/ 1096 w 10482"/>
              <a:gd name="connsiteY3" fmla="*/ 10000 h 10000"/>
              <a:gd name="connsiteX4" fmla="*/ 0 w 10482"/>
              <a:gd name="connsiteY4" fmla="*/ 0 h 10000"/>
              <a:gd name="connsiteX0" fmla="*/ 0 w 10482"/>
              <a:gd name="connsiteY0" fmla="*/ 0 h 10000"/>
              <a:gd name="connsiteX1" fmla="*/ 10482 w 10482"/>
              <a:gd name="connsiteY1" fmla="*/ 9975 h 10000"/>
              <a:gd name="connsiteX2" fmla="*/ 1096 w 10482"/>
              <a:gd name="connsiteY2" fmla="*/ 10000 h 10000"/>
              <a:gd name="connsiteX3" fmla="*/ 0 w 10482"/>
              <a:gd name="connsiteY3" fmla="*/ 0 h 10000"/>
              <a:gd name="connsiteX0" fmla="*/ 0 w 10482"/>
              <a:gd name="connsiteY0" fmla="*/ 0 h 10000"/>
              <a:gd name="connsiteX1" fmla="*/ 10482 w 10482"/>
              <a:gd name="connsiteY1" fmla="*/ 9975 h 10000"/>
              <a:gd name="connsiteX2" fmla="*/ 1096 w 10482"/>
              <a:gd name="connsiteY2" fmla="*/ 10000 h 10000"/>
              <a:gd name="connsiteX3" fmla="*/ 0 w 10482"/>
              <a:gd name="connsiteY3" fmla="*/ 0 h 10000"/>
              <a:gd name="connsiteX0" fmla="*/ 0 w 10289"/>
              <a:gd name="connsiteY0" fmla="*/ 0 h 10050"/>
              <a:gd name="connsiteX1" fmla="*/ 10289 w 10289"/>
              <a:gd name="connsiteY1" fmla="*/ 10025 h 10050"/>
              <a:gd name="connsiteX2" fmla="*/ 903 w 10289"/>
              <a:gd name="connsiteY2" fmla="*/ 10050 h 10050"/>
              <a:gd name="connsiteX3" fmla="*/ 0 w 10289"/>
              <a:gd name="connsiteY3" fmla="*/ 0 h 10050"/>
              <a:gd name="connsiteX0" fmla="*/ 0 w 10289"/>
              <a:gd name="connsiteY0" fmla="*/ 0 h 10050"/>
              <a:gd name="connsiteX1" fmla="*/ 10289 w 10289"/>
              <a:gd name="connsiteY1" fmla="*/ 10025 h 10050"/>
              <a:gd name="connsiteX2" fmla="*/ 903 w 10289"/>
              <a:gd name="connsiteY2" fmla="*/ 10050 h 10050"/>
              <a:gd name="connsiteX3" fmla="*/ 0 w 10289"/>
              <a:gd name="connsiteY3" fmla="*/ 0 h 10050"/>
              <a:gd name="connsiteX0" fmla="*/ 0 w 10289"/>
              <a:gd name="connsiteY0" fmla="*/ 0 h 10050"/>
              <a:gd name="connsiteX1" fmla="*/ 10289 w 10289"/>
              <a:gd name="connsiteY1" fmla="*/ 10025 h 10050"/>
              <a:gd name="connsiteX2" fmla="*/ 903 w 10289"/>
              <a:gd name="connsiteY2" fmla="*/ 10050 h 10050"/>
              <a:gd name="connsiteX3" fmla="*/ 0 w 10289"/>
              <a:gd name="connsiteY3" fmla="*/ 0 h 10050"/>
            </a:gdLst>
            <a:ahLst/>
            <a:cxnLst>
              <a:cxn ang="0">
                <a:pos x="connsiteX0" y="connsiteY0"/>
              </a:cxn>
              <a:cxn ang="0">
                <a:pos x="connsiteX1" y="connsiteY1"/>
              </a:cxn>
              <a:cxn ang="0">
                <a:pos x="connsiteX2" y="connsiteY2"/>
              </a:cxn>
              <a:cxn ang="0">
                <a:pos x="connsiteX3" y="connsiteY3"/>
              </a:cxn>
            </a:cxnLst>
            <a:rect l="l" t="t" r="r" b="b"/>
            <a:pathLst>
              <a:path w="10289" h="10050">
                <a:moveTo>
                  <a:pt x="0" y="0"/>
                </a:moveTo>
                <a:cubicBezTo>
                  <a:pt x="1307" y="710"/>
                  <a:pt x="8820" y="8408"/>
                  <a:pt x="10289" y="10025"/>
                </a:cubicBezTo>
                <a:lnTo>
                  <a:pt x="903" y="10050"/>
                </a:lnTo>
                <a:cubicBezTo>
                  <a:pt x="377" y="6974"/>
                  <a:pt x="140" y="3142"/>
                  <a:pt x="0" y="0"/>
                </a:cubicBezTo>
                <a:close/>
              </a:path>
            </a:pathLst>
          </a:custGeom>
          <a:solidFill>
            <a:srgbClr val="9DE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3599">
              <a:solidFill>
                <a:srgbClr val="00AE96"/>
              </a:solidFill>
            </a:endParaRPr>
          </a:p>
        </p:txBody>
      </p:sp>
      <p:sp>
        <p:nvSpPr>
          <p:cNvPr id="120" name="TextBox 161"/>
          <p:cNvSpPr txBox="1"/>
          <p:nvPr/>
        </p:nvSpPr>
        <p:spPr>
          <a:xfrm>
            <a:off x="3576507" y="5092785"/>
            <a:ext cx="777778" cy="507831"/>
          </a:xfrm>
          <a:prstGeom prst="rect">
            <a:avLst/>
          </a:prstGeom>
          <a:noFill/>
        </p:spPr>
        <p:txBody>
          <a:bodyPr wrap="none" rtlCol="0">
            <a:spAutoFit/>
          </a:bodyPr>
          <a:lstStyle/>
          <a:p>
            <a:pPr algn="r"/>
            <a:r>
              <a:rPr lang="en-US" altLang="zh-TW" sz="2700" b="1" dirty="0">
                <a:solidFill>
                  <a:srgbClr val="00AE96"/>
                </a:solidFill>
                <a:latin typeface="Roboto Condensed" panose="02000000000000000000" pitchFamily="2" charset="0"/>
                <a:ea typeface="Roboto Condensed" panose="02000000000000000000" pitchFamily="2" charset="0"/>
              </a:rPr>
              <a:t>1</a:t>
            </a:r>
            <a:r>
              <a:rPr lang="en-US" sz="2700" b="1" dirty="0">
                <a:solidFill>
                  <a:srgbClr val="00AE96"/>
                </a:solidFill>
                <a:latin typeface="Roboto Condensed" panose="02000000000000000000" pitchFamily="2" charset="0"/>
                <a:ea typeface="Roboto Condensed" panose="02000000000000000000" pitchFamily="2" charset="0"/>
              </a:rPr>
              <a:t>%</a:t>
            </a:r>
          </a:p>
        </p:txBody>
      </p:sp>
      <p:sp>
        <p:nvSpPr>
          <p:cNvPr id="121" name="Text Placeholder 33"/>
          <p:cNvSpPr txBox="1">
            <a:spLocks/>
          </p:cNvSpPr>
          <p:nvPr/>
        </p:nvSpPr>
        <p:spPr>
          <a:xfrm>
            <a:off x="3555357" y="5576389"/>
            <a:ext cx="2222459" cy="23113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509">
              <a:spcBef>
                <a:spcPct val="0"/>
              </a:spcBef>
              <a:buNone/>
            </a:pPr>
            <a:r>
              <a:rPr lang="zh-TW" altLang="en-US" sz="4000" dirty="0">
                <a:solidFill>
                  <a:srgbClr val="00AE96"/>
                </a:solidFill>
                <a:latin typeface="Roboto Condensed" panose="02000000000000000000" pitchFamily="2" charset="0"/>
                <a:ea typeface="Roboto Condensed" panose="02000000000000000000" pitchFamily="2" charset="0"/>
              </a:rPr>
              <a:t>抽蓄</a:t>
            </a:r>
            <a:endParaRPr lang="en-AU" sz="4000" dirty="0">
              <a:solidFill>
                <a:srgbClr val="00AE96"/>
              </a:solidFill>
              <a:latin typeface="Roboto Condensed" panose="02000000000000000000" pitchFamily="2" charset="0"/>
              <a:ea typeface="Roboto Condensed" panose="02000000000000000000" pitchFamily="2" charset="0"/>
            </a:endParaRPr>
          </a:p>
        </p:txBody>
      </p:sp>
      <p:grpSp>
        <p:nvGrpSpPr>
          <p:cNvPr id="122" name="Group 162"/>
          <p:cNvGrpSpPr/>
          <p:nvPr/>
        </p:nvGrpSpPr>
        <p:grpSpPr>
          <a:xfrm rot="10800000">
            <a:off x="3940255" y="4698362"/>
            <a:ext cx="881601" cy="295495"/>
            <a:chOff x="7368519" y="2197542"/>
            <a:chExt cx="1878395" cy="382692"/>
          </a:xfrm>
        </p:grpSpPr>
        <p:cxnSp>
          <p:nvCxnSpPr>
            <p:cNvPr id="123" name="Straight Connector 163"/>
            <p:cNvCxnSpPr/>
            <p:nvPr/>
          </p:nvCxnSpPr>
          <p:spPr>
            <a:xfrm>
              <a:off x="7368519" y="2580234"/>
              <a:ext cx="1875697" cy="0"/>
            </a:xfrm>
            <a:prstGeom prst="line">
              <a:avLst/>
            </a:prstGeom>
            <a:ln>
              <a:solidFill>
                <a:schemeClr val="bg1">
                  <a:lumMod val="50000"/>
                </a:schemeClr>
              </a:solidFill>
              <a:headEnd type="oval"/>
              <a:tailEnd w="lg" len="lg"/>
            </a:ln>
          </p:spPr>
          <p:style>
            <a:lnRef idx="1">
              <a:schemeClr val="accent1"/>
            </a:lnRef>
            <a:fillRef idx="0">
              <a:schemeClr val="accent1"/>
            </a:fillRef>
            <a:effectRef idx="0">
              <a:schemeClr val="accent1"/>
            </a:effectRef>
            <a:fontRef idx="minor">
              <a:schemeClr val="tx1"/>
            </a:fontRef>
          </p:style>
        </p:cxnSp>
        <p:cxnSp>
          <p:nvCxnSpPr>
            <p:cNvPr id="124" name="Straight Connector 164"/>
            <p:cNvCxnSpPr/>
            <p:nvPr/>
          </p:nvCxnSpPr>
          <p:spPr>
            <a:xfrm flipV="1">
              <a:off x="9244216" y="2197542"/>
              <a:ext cx="2698" cy="382692"/>
            </a:xfrm>
            <a:prstGeom prst="line">
              <a:avLst/>
            </a:prstGeom>
            <a:ln>
              <a:solidFill>
                <a:schemeClr val="bg1">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rot="10800000" flipH="1">
            <a:off x="5098142" y="4525344"/>
            <a:ext cx="2039776" cy="484061"/>
            <a:chOff x="7368519" y="2197542"/>
            <a:chExt cx="1878395" cy="382692"/>
          </a:xfrm>
        </p:grpSpPr>
        <p:cxnSp>
          <p:nvCxnSpPr>
            <p:cNvPr id="164" name="Straight Connector 163"/>
            <p:cNvCxnSpPr/>
            <p:nvPr/>
          </p:nvCxnSpPr>
          <p:spPr>
            <a:xfrm>
              <a:off x="7368519" y="2580234"/>
              <a:ext cx="1875697" cy="0"/>
            </a:xfrm>
            <a:prstGeom prst="line">
              <a:avLst/>
            </a:prstGeom>
            <a:ln>
              <a:solidFill>
                <a:schemeClr val="bg1">
                  <a:lumMod val="50000"/>
                </a:schemeClr>
              </a:solidFill>
              <a:headEnd type="oval"/>
              <a:tailEnd w="lg" len="lg"/>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9244216" y="2197542"/>
              <a:ext cx="2698" cy="382692"/>
            </a:xfrm>
            <a:prstGeom prst="line">
              <a:avLst/>
            </a:prstGeom>
            <a:ln>
              <a:solidFill>
                <a:schemeClr val="bg1">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104" name="Group 103"/>
          <p:cNvGrpSpPr/>
          <p:nvPr/>
        </p:nvGrpSpPr>
        <p:grpSpPr>
          <a:xfrm rot="5400000" flipH="1" flipV="1">
            <a:off x="5775697" y="2510462"/>
            <a:ext cx="1510100" cy="262230"/>
            <a:chOff x="7368519" y="2580234"/>
            <a:chExt cx="1875697" cy="1400639"/>
          </a:xfrm>
        </p:grpSpPr>
        <p:cxnSp>
          <p:nvCxnSpPr>
            <p:cNvPr id="105" name="Straight Connector 104"/>
            <p:cNvCxnSpPr/>
            <p:nvPr/>
          </p:nvCxnSpPr>
          <p:spPr>
            <a:xfrm>
              <a:off x="7368519" y="2580234"/>
              <a:ext cx="1875697" cy="0"/>
            </a:xfrm>
            <a:prstGeom prst="line">
              <a:avLst/>
            </a:prstGeom>
            <a:ln>
              <a:solidFill>
                <a:schemeClr val="bg1">
                  <a:lumMod val="50000"/>
                </a:schemeClr>
              </a:solidFill>
              <a:headEnd type="oval"/>
              <a:tailEnd w="lg" len="lg"/>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9244216" y="2580234"/>
              <a:ext cx="0" cy="1400639"/>
            </a:xfrm>
            <a:prstGeom prst="line">
              <a:avLst/>
            </a:prstGeom>
            <a:ln>
              <a:solidFill>
                <a:schemeClr val="bg1">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flipH="1" flipV="1">
            <a:off x="1455692" y="4187356"/>
            <a:ext cx="1512267" cy="289580"/>
            <a:chOff x="7368519" y="2197542"/>
            <a:chExt cx="1878395" cy="382692"/>
          </a:xfrm>
        </p:grpSpPr>
        <p:cxnSp>
          <p:nvCxnSpPr>
            <p:cNvPr id="154" name="Straight Connector 153"/>
            <p:cNvCxnSpPr/>
            <p:nvPr/>
          </p:nvCxnSpPr>
          <p:spPr>
            <a:xfrm>
              <a:off x="7368519" y="2580234"/>
              <a:ext cx="1875697" cy="0"/>
            </a:xfrm>
            <a:prstGeom prst="line">
              <a:avLst/>
            </a:prstGeom>
            <a:ln>
              <a:solidFill>
                <a:schemeClr val="bg1">
                  <a:lumMod val="50000"/>
                </a:schemeClr>
              </a:solidFill>
              <a:headEnd type="oval"/>
              <a:tailEnd w="lg" len="lg"/>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9244216" y="2197542"/>
              <a:ext cx="2698" cy="382692"/>
            </a:xfrm>
            <a:prstGeom prst="line">
              <a:avLst/>
            </a:prstGeom>
            <a:ln>
              <a:solidFill>
                <a:schemeClr val="bg1">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101" name="矩形 100"/>
          <p:cNvSpPr/>
          <p:nvPr/>
        </p:nvSpPr>
        <p:spPr>
          <a:xfrm>
            <a:off x="2936572" y="2985099"/>
            <a:ext cx="3502882" cy="646331"/>
          </a:xfrm>
          <a:prstGeom prst="rect">
            <a:avLst/>
          </a:prstGeom>
        </p:spPr>
        <p:txBody>
          <a:bodyPr wrap="none">
            <a:spAutoFit/>
          </a:bodyPr>
          <a:lstStyle/>
          <a:p>
            <a:r>
              <a:rPr lang="zh-TW" altLang="en-US" sz="3600" b="1" dirty="0">
                <a:solidFill>
                  <a:schemeClr val="tx1">
                    <a:lumMod val="65000"/>
                    <a:lumOff val="35000"/>
                  </a:schemeClr>
                </a:solidFill>
                <a:latin typeface="華康黑體 Std W7" panose="020B0700000000000000" pitchFamily="34" charset="-120"/>
                <a:ea typeface="華康黑體 Std W7" panose="020B0700000000000000" pitchFamily="34" charset="-120"/>
              </a:rPr>
              <a:t>臺灣電力結構圖 </a:t>
            </a:r>
          </a:p>
        </p:txBody>
      </p:sp>
      <p:sp>
        <p:nvSpPr>
          <p:cNvPr id="95" name="矩形 11"/>
          <p:cNvSpPr>
            <a:spLocks noChangeArrowheads="1"/>
          </p:cNvSpPr>
          <p:nvPr/>
        </p:nvSpPr>
        <p:spPr bwMode="auto">
          <a:xfrm>
            <a:off x="-192377" y="6369058"/>
            <a:ext cx="66446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r>
              <a:rPr lang="zh-TW" altLang="en-US" sz="2400" b="1" dirty="0" smtClean="0">
                <a:solidFill>
                  <a:srgbClr val="0000FF"/>
                </a:solidFill>
                <a:latin typeface="微軟正黑體" panose="020B0604030504040204" pitchFamily="34" charset="-120"/>
                <a:ea typeface="微軟正黑體" panose="020B0604030504040204" pitchFamily="34" charset="-120"/>
              </a:rPr>
              <a:t>資料來源</a:t>
            </a:r>
            <a:r>
              <a:rPr lang="zh-TW" altLang="en-US" sz="2400" b="1" dirty="0" smtClean="0">
                <a:solidFill>
                  <a:srgbClr val="0000FF"/>
                </a:solidFill>
                <a:latin typeface="Microsoft JhengHei UI" panose="020B0604030504040204" pitchFamily="34" charset="-120"/>
                <a:ea typeface="Microsoft JhengHei UI" panose="020B0604030504040204" pitchFamily="34" charset="-120"/>
              </a:rPr>
              <a:t>：陳立誠 大愛電視台演講</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31349836"/>
      </p:ext>
    </p:extLst>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p:cNvSpPr/>
          <p:nvPr/>
        </p:nvSpPr>
        <p:spPr>
          <a:xfrm>
            <a:off x="6094413" y="0"/>
            <a:ext cx="6096000" cy="6858000"/>
          </a:xfrm>
          <a:prstGeom prst="rect">
            <a:avLst/>
          </a:prstGeom>
          <a:solidFill>
            <a:srgbClr val="6AABB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grpSp>
        <p:nvGrpSpPr>
          <p:cNvPr id="23" name="Group 22"/>
          <p:cNvGrpSpPr/>
          <p:nvPr/>
        </p:nvGrpSpPr>
        <p:grpSpPr>
          <a:xfrm>
            <a:off x="5062699" y="3947245"/>
            <a:ext cx="1851544" cy="1851544"/>
            <a:chOff x="5166449" y="2958639"/>
            <a:chExt cx="1851544" cy="1851544"/>
          </a:xfrm>
        </p:grpSpPr>
        <p:sp>
          <p:nvSpPr>
            <p:cNvPr id="24" name="Oval 23"/>
            <p:cNvSpPr/>
            <p:nvPr/>
          </p:nvSpPr>
          <p:spPr>
            <a:xfrm>
              <a:off x="5166449" y="2958639"/>
              <a:ext cx="1851544" cy="1851544"/>
            </a:xfrm>
            <a:prstGeom prst="ellipse">
              <a:avLst/>
            </a:prstGeom>
            <a:solidFill>
              <a:schemeClr val="bg1"/>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525" dirty="0">
                <a:solidFill>
                  <a:schemeClr val="tx1">
                    <a:lumMod val="75000"/>
                    <a:lumOff val="25000"/>
                  </a:schemeClr>
                </a:solidFill>
                <a:latin typeface="Lato Bold" panose="020F0802020204030203" pitchFamily="34" charset="0"/>
              </a:endParaRPr>
            </a:p>
          </p:txBody>
        </p:sp>
        <p:sp>
          <p:nvSpPr>
            <p:cNvPr id="26" name="AutoShape 66"/>
            <p:cNvSpPr>
              <a:spLocks noChangeAspect="1"/>
            </p:cNvSpPr>
            <p:nvPr/>
          </p:nvSpPr>
          <p:spPr bwMode="auto">
            <a:xfrm>
              <a:off x="5721811" y="3482190"/>
              <a:ext cx="772091" cy="772292"/>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37" y="12697"/>
                  </a:moveTo>
                  <a:lnTo>
                    <a:pt x="19798" y="9997"/>
                  </a:lnTo>
                  <a:lnTo>
                    <a:pt x="19798" y="17284"/>
                  </a:lnTo>
                  <a:cubicBezTo>
                    <a:pt x="19798" y="17874"/>
                    <a:pt x="19700" y="18429"/>
                    <a:pt x="19505" y="18949"/>
                  </a:cubicBezTo>
                  <a:cubicBezTo>
                    <a:pt x="19309" y="19469"/>
                    <a:pt x="19049" y="19928"/>
                    <a:pt x="18721" y="20321"/>
                  </a:cubicBezTo>
                  <a:cubicBezTo>
                    <a:pt x="18394" y="20715"/>
                    <a:pt x="18014" y="21027"/>
                    <a:pt x="17583" y="21256"/>
                  </a:cubicBezTo>
                  <a:cubicBezTo>
                    <a:pt x="17153" y="21485"/>
                    <a:pt x="16690" y="21599"/>
                    <a:pt x="16188" y="21599"/>
                  </a:cubicBezTo>
                  <a:lnTo>
                    <a:pt x="3595" y="21599"/>
                  </a:lnTo>
                  <a:cubicBezTo>
                    <a:pt x="3103" y="21599"/>
                    <a:pt x="2635" y="21485"/>
                    <a:pt x="2195" y="21256"/>
                  </a:cubicBezTo>
                  <a:cubicBezTo>
                    <a:pt x="1754" y="21027"/>
                    <a:pt x="1372" y="20715"/>
                    <a:pt x="1052" y="20321"/>
                  </a:cubicBezTo>
                  <a:cubicBezTo>
                    <a:pt x="734" y="19928"/>
                    <a:pt x="477" y="19469"/>
                    <a:pt x="286" y="18949"/>
                  </a:cubicBezTo>
                  <a:cubicBezTo>
                    <a:pt x="95" y="18429"/>
                    <a:pt x="0" y="17874"/>
                    <a:pt x="0" y="17284"/>
                  </a:cubicBezTo>
                  <a:lnTo>
                    <a:pt x="0" y="4315"/>
                  </a:lnTo>
                  <a:cubicBezTo>
                    <a:pt x="0" y="3722"/>
                    <a:pt x="95" y="3164"/>
                    <a:pt x="286" y="2632"/>
                  </a:cubicBezTo>
                  <a:cubicBezTo>
                    <a:pt x="477" y="2106"/>
                    <a:pt x="734" y="1645"/>
                    <a:pt x="1052" y="1263"/>
                  </a:cubicBezTo>
                  <a:cubicBezTo>
                    <a:pt x="1372" y="878"/>
                    <a:pt x="1754" y="572"/>
                    <a:pt x="2195" y="343"/>
                  </a:cubicBezTo>
                  <a:cubicBezTo>
                    <a:pt x="2635" y="114"/>
                    <a:pt x="3103" y="0"/>
                    <a:pt x="3595" y="0"/>
                  </a:cubicBezTo>
                  <a:lnTo>
                    <a:pt x="16188" y="0"/>
                  </a:lnTo>
                  <a:cubicBezTo>
                    <a:pt x="16401" y="0"/>
                    <a:pt x="16605" y="26"/>
                    <a:pt x="16798" y="82"/>
                  </a:cubicBezTo>
                  <a:lnTo>
                    <a:pt x="14608" y="2714"/>
                  </a:lnTo>
                  <a:lnTo>
                    <a:pt x="3595" y="2714"/>
                  </a:lnTo>
                  <a:cubicBezTo>
                    <a:pt x="3228" y="2714"/>
                    <a:pt x="2914" y="2867"/>
                    <a:pt x="2652" y="3184"/>
                  </a:cubicBezTo>
                  <a:cubicBezTo>
                    <a:pt x="2391" y="3496"/>
                    <a:pt x="2261" y="3875"/>
                    <a:pt x="2261" y="4315"/>
                  </a:cubicBezTo>
                  <a:lnTo>
                    <a:pt x="2261" y="17284"/>
                  </a:lnTo>
                  <a:cubicBezTo>
                    <a:pt x="2261" y="17724"/>
                    <a:pt x="2391" y="18101"/>
                    <a:pt x="2652" y="18412"/>
                  </a:cubicBezTo>
                  <a:cubicBezTo>
                    <a:pt x="2914" y="18729"/>
                    <a:pt x="3228" y="18888"/>
                    <a:pt x="3595" y="18888"/>
                  </a:cubicBezTo>
                  <a:lnTo>
                    <a:pt x="16188" y="18888"/>
                  </a:lnTo>
                  <a:cubicBezTo>
                    <a:pt x="16556" y="18888"/>
                    <a:pt x="16874" y="18729"/>
                    <a:pt x="17138" y="18412"/>
                  </a:cubicBezTo>
                  <a:cubicBezTo>
                    <a:pt x="17405" y="18101"/>
                    <a:pt x="17537" y="17724"/>
                    <a:pt x="17537" y="17284"/>
                  </a:cubicBezTo>
                  <a:lnTo>
                    <a:pt x="17537" y="12697"/>
                  </a:lnTo>
                  <a:close/>
                  <a:moveTo>
                    <a:pt x="21333" y="2796"/>
                  </a:moveTo>
                  <a:cubicBezTo>
                    <a:pt x="21514" y="3011"/>
                    <a:pt x="21599" y="3272"/>
                    <a:pt x="21597" y="3578"/>
                  </a:cubicBezTo>
                  <a:cubicBezTo>
                    <a:pt x="21592" y="3881"/>
                    <a:pt x="21504" y="4136"/>
                    <a:pt x="21333" y="4342"/>
                  </a:cubicBezTo>
                  <a:lnTo>
                    <a:pt x="13005" y="14346"/>
                  </a:lnTo>
                  <a:lnTo>
                    <a:pt x="11854" y="15721"/>
                  </a:lnTo>
                  <a:cubicBezTo>
                    <a:pt x="11676" y="15938"/>
                    <a:pt x="11458" y="16044"/>
                    <a:pt x="11206" y="16044"/>
                  </a:cubicBezTo>
                  <a:cubicBezTo>
                    <a:pt x="10951" y="16044"/>
                    <a:pt x="10733" y="15938"/>
                    <a:pt x="10555" y="15721"/>
                  </a:cubicBezTo>
                  <a:lnTo>
                    <a:pt x="9383" y="14346"/>
                  </a:lnTo>
                  <a:lnTo>
                    <a:pt x="4779" y="8787"/>
                  </a:lnTo>
                  <a:cubicBezTo>
                    <a:pt x="4600" y="8573"/>
                    <a:pt x="4507" y="8314"/>
                    <a:pt x="4507" y="8006"/>
                  </a:cubicBezTo>
                  <a:cubicBezTo>
                    <a:pt x="4507" y="7703"/>
                    <a:pt x="4600" y="7441"/>
                    <a:pt x="4779" y="7227"/>
                  </a:cubicBezTo>
                  <a:lnTo>
                    <a:pt x="5927" y="5846"/>
                  </a:lnTo>
                  <a:cubicBezTo>
                    <a:pt x="6106" y="5635"/>
                    <a:pt x="6323" y="5526"/>
                    <a:pt x="6578" y="5526"/>
                  </a:cubicBezTo>
                  <a:cubicBezTo>
                    <a:pt x="6830" y="5526"/>
                    <a:pt x="7043" y="5634"/>
                    <a:pt x="7214" y="5846"/>
                  </a:cubicBezTo>
                  <a:lnTo>
                    <a:pt x="11198" y="10632"/>
                  </a:lnTo>
                  <a:lnTo>
                    <a:pt x="18861" y="1404"/>
                  </a:lnTo>
                  <a:cubicBezTo>
                    <a:pt x="19040" y="1186"/>
                    <a:pt x="19262" y="1084"/>
                    <a:pt x="19524" y="1087"/>
                  </a:cubicBezTo>
                  <a:cubicBezTo>
                    <a:pt x="19786" y="1092"/>
                    <a:pt x="20001" y="1198"/>
                    <a:pt x="20173" y="1404"/>
                  </a:cubicBezTo>
                  <a:lnTo>
                    <a:pt x="21333" y="2796"/>
                  </a:lnTo>
                  <a:close/>
                </a:path>
              </a:pathLst>
            </a:custGeom>
            <a:solidFill>
              <a:schemeClr val="bg2">
                <a:lumMod val="25000"/>
              </a:schemeClr>
            </a:solidFill>
            <a:ln>
              <a:noFill/>
            </a:ln>
            <a:effectLst/>
            <a:extLst/>
          </p:spPr>
          <p:txBody>
            <a:bodyPr lIns="25395" tIns="25395" rIns="25395" bIns="25395" anchor="ctr"/>
            <a:lstStyle/>
            <a:p>
              <a:pPr defTabSz="228549">
                <a:defRPr/>
              </a:pPr>
              <a:endParaRPr lang="es-ES" dirty="0">
                <a:solidFill>
                  <a:srgbClr val="44CEB9"/>
                </a:solidFill>
                <a:effectLst>
                  <a:outerShdw blurRad="38100" dist="38100" dir="2700000" algn="tl">
                    <a:srgbClr val="000000"/>
                  </a:outerShdw>
                </a:effectLst>
                <a:latin typeface="Gill Sans" charset="0"/>
                <a:cs typeface="Gill Sans" charset="0"/>
                <a:sym typeface="Gill Sans" charset="0"/>
              </a:endParaRPr>
            </a:p>
          </p:txBody>
        </p:sp>
      </p:grpSp>
      <p:graphicFrame>
        <p:nvGraphicFramePr>
          <p:cNvPr id="2" name="表格 1"/>
          <p:cNvGraphicFramePr>
            <a:graphicFrameLocks noGrp="1"/>
          </p:cNvGraphicFramePr>
          <p:nvPr>
            <p:extLst/>
          </p:nvPr>
        </p:nvGraphicFramePr>
        <p:xfrm>
          <a:off x="375876" y="1894326"/>
          <a:ext cx="4479630" cy="4327934"/>
        </p:xfrm>
        <a:graphic>
          <a:graphicData uri="http://schemas.openxmlformats.org/drawingml/2006/table">
            <a:tbl>
              <a:tblPr firstRow="1" bandRow="1">
                <a:tableStyleId>{5C22544A-7EE6-4342-B048-85BDC9FD1C3A}</a:tableStyleId>
              </a:tblPr>
              <a:tblGrid>
                <a:gridCol w="1603137">
                  <a:extLst>
                    <a:ext uri="{9D8B030D-6E8A-4147-A177-3AD203B41FA5}">
                      <a16:colId xmlns:a16="http://schemas.microsoft.com/office/drawing/2014/main" val="20000"/>
                    </a:ext>
                  </a:extLst>
                </a:gridCol>
                <a:gridCol w="1306558">
                  <a:extLst>
                    <a:ext uri="{9D8B030D-6E8A-4147-A177-3AD203B41FA5}">
                      <a16:colId xmlns:a16="http://schemas.microsoft.com/office/drawing/2014/main" val="20001"/>
                    </a:ext>
                  </a:extLst>
                </a:gridCol>
                <a:gridCol w="1569935">
                  <a:extLst>
                    <a:ext uri="{9D8B030D-6E8A-4147-A177-3AD203B41FA5}">
                      <a16:colId xmlns:a16="http://schemas.microsoft.com/office/drawing/2014/main" val="20002"/>
                    </a:ext>
                  </a:extLst>
                </a:gridCol>
              </a:tblGrid>
              <a:tr h="396216">
                <a:tc>
                  <a:txBody>
                    <a:bodyPr/>
                    <a:lstStyle/>
                    <a:p>
                      <a:pPr algn="ctr"/>
                      <a:r>
                        <a:rPr lang="zh-TW" altLang="en-US" sz="2000" b="1" dirty="0">
                          <a:solidFill>
                            <a:srgbClr val="000000"/>
                          </a:solidFill>
                          <a:latin typeface="華康黑體 Std W5"/>
                        </a:rPr>
                        <a:t>電廠</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solidFill>
                            <a:srgbClr val="000000"/>
                          </a:solidFill>
                          <a:latin typeface="華康黑體 Std W5"/>
                        </a:rPr>
                        <a:t>億度</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solidFill>
                            <a:srgbClr val="000000"/>
                          </a:solidFill>
                          <a:latin typeface="華康黑體 Std W5"/>
                        </a:rPr>
                        <a:t>%</a:t>
                      </a:r>
                      <a:endParaRPr lang="zh-TW" altLang="en-US" sz="20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0056">
                <a:tc>
                  <a:txBody>
                    <a:bodyPr/>
                    <a:lstStyle/>
                    <a:p>
                      <a:pPr algn="ctr"/>
                      <a:r>
                        <a:rPr lang="zh-TW" altLang="en-US" sz="3600" b="1" dirty="0">
                          <a:solidFill>
                            <a:srgbClr val="000000"/>
                          </a:solidFill>
                          <a:latin typeface="華康黑體 Std W5"/>
                        </a:rPr>
                        <a:t>核電</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400</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16</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747">
                <a:tc>
                  <a:txBody>
                    <a:bodyPr/>
                    <a:lstStyle/>
                    <a:p>
                      <a:pPr algn="ctr"/>
                      <a:r>
                        <a:rPr lang="zh-TW" altLang="en-US" sz="3600" b="1" dirty="0">
                          <a:solidFill>
                            <a:srgbClr val="000000"/>
                          </a:solidFill>
                          <a:latin typeface="華康黑體 Std W5"/>
                        </a:rPr>
                        <a:t> 煤電</a:t>
                      </a:r>
                      <a:r>
                        <a:rPr lang="zh-TW" altLang="en-US" sz="1800" b="1" dirty="0">
                          <a:latin typeface="華康黑體 Std W5"/>
                        </a:rPr>
                        <a:t>*</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1200</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48</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56">
                <a:tc>
                  <a:txBody>
                    <a:bodyPr/>
                    <a:lstStyle/>
                    <a:p>
                      <a:pPr algn="ctr"/>
                      <a:r>
                        <a:rPr lang="zh-TW" altLang="en-US" sz="3600" b="1" dirty="0">
                          <a:solidFill>
                            <a:srgbClr val="000000"/>
                          </a:solidFill>
                          <a:latin typeface="華康黑體 Std W5"/>
                        </a:rPr>
                        <a:t>氣電</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800</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32</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56">
                <a:tc>
                  <a:txBody>
                    <a:bodyPr/>
                    <a:lstStyle/>
                    <a:p>
                      <a:pPr algn="ctr"/>
                      <a:r>
                        <a:rPr lang="zh-TW" altLang="en-US" sz="3600" b="1" dirty="0">
                          <a:solidFill>
                            <a:srgbClr val="000000"/>
                          </a:solidFill>
                          <a:latin typeface="華康黑體 Std W5"/>
                        </a:rPr>
                        <a:t>綠電</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100</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4</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40056">
                <a:tc>
                  <a:txBody>
                    <a:bodyPr/>
                    <a:lstStyle/>
                    <a:p>
                      <a:pPr algn="ctr"/>
                      <a:r>
                        <a:rPr lang="zh-TW" altLang="en-US" sz="3600" b="1" dirty="0">
                          <a:solidFill>
                            <a:srgbClr val="000000"/>
                          </a:solidFill>
                          <a:latin typeface="華康黑體 Std W5"/>
                        </a:rPr>
                        <a:t>抽蓄</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85747">
                <a:tc>
                  <a:txBody>
                    <a:bodyPr/>
                    <a:lstStyle/>
                    <a:p>
                      <a:pPr algn="ctr"/>
                      <a:r>
                        <a:rPr lang="zh-TW" altLang="en-US" sz="3600" b="1" dirty="0">
                          <a:solidFill>
                            <a:srgbClr val="000000"/>
                          </a:solidFill>
                          <a:latin typeface="華康黑體 Std W5"/>
                        </a:rPr>
                        <a:t>總計</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tc>
                  <a:txBody>
                    <a:bodyPr/>
                    <a:lstStyle/>
                    <a:p>
                      <a:pPr algn="ctr"/>
                      <a:r>
                        <a:rPr lang="en-US" altLang="zh-TW" sz="3600" b="1" dirty="0">
                          <a:solidFill>
                            <a:srgbClr val="000000"/>
                          </a:solidFill>
                          <a:latin typeface="華康黑體 Std W5"/>
                        </a:rPr>
                        <a:t>2500</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tc>
                  <a:txBody>
                    <a:bodyPr/>
                    <a:lstStyle/>
                    <a:p>
                      <a:pPr algn="ctr"/>
                      <a:r>
                        <a:rPr lang="en-US" altLang="zh-TW" sz="3600" b="1" dirty="0">
                          <a:solidFill>
                            <a:srgbClr val="000000"/>
                          </a:solidFill>
                          <a:latin typeface="華康黑體 Std W5"/>
                        </a:rPr>
                        <a:t>100</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10006"/>
                  </a:ext>
                </a:extLst>
              </a:tr>
            </a:tbl>
          </a:graphicData>
        </a:graphic>
      </p:graphicFrame>
      <p:graphicFrame>
        <p:nvGraphicFramePr>
          <p:cNvPr id="8" name="表格 7"/>
          <p:cNvGraphicFramePr>
            <a:graphicFrameLocks noGrp="1"/>
          </p:cNvGraphicFramePr>
          <p:nvPr>
            <p:extLst/>
          </p:nvPr>
        </p:nvGraphicFramePr>
        <p:xfrm>
          <a:off x="6977746" y="1876408"/>
          <a:ext cx="4493420" cy="4336071"/>
        </p:xfrm>
        <a:graphic>
          <a:graphicData uri="http://schemas.openxmlformats.org/drawingml/2006/table">
            <a:tbl>
              <a:tblPr firstRow="1" bandRow="1">
                <a:tableStyleId>{5C22544A-7EE6-4342-B048-85BDC9FD1C3A}</a:tableStyleId>
              </a:tblPr>
              <a:tblGrid>
                <a:gridCol w="1895969">
                  <a:extLst>
                    <a:ext uri="{9D8B030D-6E8A-4147-A177-3AD203B41FA5}">
                      <a16:colId xmlns:a16="http://schemas.microsoft.com/office/drawing/2014/main" val="20000"/>
                    </a:ext>
                  </a:extLst>
                </a:gridCol>
                <a:gridCol w="1360570">
                  <a:extLst>
                    <a:ext uri="{9D8B030D-6E8A-4147-A177-3AD203B41FA5}">
                      <a16:colId xmlns:a16="http://schemas.microsoft.com/office/drawing/2014/main" val="20001"/>
                    </a:ext>
                  </a:extLst>
                </a:gridCol>
                <a:gridCol w="1236881">
                  <a:extLst>
                    <a:ext uri="{9D8B030D-6E8A-4147-A177-3AD203B41FA5}">
                      <a16:colId xmlns:a16="http://schemas.microsoft.com/office/drawing/2014/main" val="20002"/>
                    </a:ext>
                  </a:extLst>
                </a:gridCol>
              </a:tblGrid>
              <a:tr h="495735">
                <a:tc>
                  <a:txBody>
                    <a:bodyPr/>
                    <a:lstStyle/>
                    <a:p>
                      <a:pPr algn="ctr"/>
                      <a:r>
                        <a:rPr lang="zh-TW" altLang="en-US" sz="2000" b="1" dirty="0">
                          <a:solidFill>
                            <a:srgbClr val="000000"/>
                          </a:solidFill>
                          <a:latin typeface="華康黑體 Std W5"/>
                        </a:rPr>
                        <a:t>電廠</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1" dirty="0">
                          <a:solidFill>
                            <a:srgbClr val="000000"/>
                          </a:solidFill>
                          <a:latin typeface="華康黑體 Std W5"/>
                        </a:rPr>
                        <a:t>億度</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solidFill>
                            <a:srgbClr val="000000"/>
                          </a:solidFill>
                          <a:latin typeface="華康黑體 Std W5"/>
                        </a:rPr>
                        <a:t>%</a:t>
                      </a:r>
                      <a:endParaRPr lang="zh-TW" altLang="en-US" sz="20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0056">
                <a:tc>
                  <a:txBody>
                    <a:bodyPr/>
                    <a:lstStyle/>
                    <a:p>
                      <a:pPr algn="ctr"/>
                      <a:r>
                        <a:rPr lang="zh-TW" altLang="en-US" sz="3600" b="1" dirty="0">
                          <a:solidFill>
                            <a:srgbClr val="000000"/>
                          </a:solidFill>
                          <a:latin typeface="華康黑體 Std W5"/>
                        </a:rPr>
                        <a:t>核電</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0</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0</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56">
                <a:tc>
                  <a:txBody>
                    <a:bodyPr/>
                    <a:lstStyle/>
                    <a:p>
                      <a:pPr algn="ctr"/>
                      <a:r>
                        <a:rPr lang="zh-TW" altLang="en-US" sz="3600" b="1" dirty="0">
                          <a:solidFill>
                            <a:srgbClr val="000000"/>
                          </a:solidFill>
                          <a:latin typeface="華康黑體 Std W5"/>
                        </a:rPr>
                        <a:t>煤電</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750</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30</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56">
                <a:tc>
                  <a:txBody>
                    <a:bodyPr/>
                    <a:lstStyle/>
                    <a:p>
                      <a:pPr algn="ctr"/>
                      <a:r>
                        <a:rPr lang="zh-TW" altLang="en-US" sz="3600" b="1" dirty="0">
                          <a:solidFill>
                            <a:srgbClr val="000000"/>
                          </a:solidFill>
                          <a:latin typeface="華康黑體 Std W5"/>
                        </a:rPr>
                        <a:t>氣電</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1250</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50</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dirty="0">
                          <a:solidFill>
                            <a:srgbClr val="000000"/>
                          </a:solidFill>
                          <a:latin typeface="華康黑體 Std W5"/>
                        </a:rPr>
                        <a:t>綠電</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500</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20</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40056">
                <a:tc>
                  <a:txBody>
                    <a:bodyPr/>
                    <a:lstStyle/>
                    <a:p>
                      <a:pPr algn="ctr"/>
                      <a:r>
                        <a:rPr lang="zh-TW" altLang="en-US" sz="3600" b="1" dirty="0">
                          <a:solidFill>
                            <a:srgbClr val="000000"/>
                          </a:solidFill>
                          <a:latin typeface="華康黑體 Std W5"/>
                        </a:rPr>
                        <a:t>抽蓄</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3600" b="1" dirty="0">
                          <a:solidFill>
                            <a:srgbClr val="000000"/>
                          </a:solidFill>
                          <a:latin typeface="華康黑體 Std W5"/>
                        </a:rPr>
                        <a:t>----</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40056">
                <a:tc>
                  <a:txBody>
                    <a:bodyPr/>
                    <a:lstStyle/>
                    <a:p>
                      <a:pPr algn="ctr"/>
                      <a:r>
                        <a:rPr lang="zh-TW" altLang="en-US" sz="3600" b="1" dirty="0">
                          <a:solidFill>
                            <a:srgbClr val="000000"/>
                          </a:solidFill>
                          <a:latin typeface="華康黑體 Std W5"/>
                        </a:rPr>
                        <a:t>總計</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tc>
                  <a:txBody>
                    <a:bodyPr/>
                    <a:lstStyle/>
                    <a:p>
                      <a:pPr algn="ctr"/>
                      <a:r>
                        <a:rPr lang="en-US" altLang="zh-TW" sz="3600" b="1" dirty="0">
                          <a:solidFill>
                            <a:srgbClr val="000000"/>
                          </a:solidFill>
                          <a:latin typeface="華康黑體 Std W5"/>
                        </a:rPr>
                        <a:t>2500</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tc>
                  <a:txBody>
                    <a:bodyPr/>
                    <a:lstStyle/>
                    <a:p>
                      <a:pPr algn="ctr"/>
                      <a:r>
                        <a:rPr lang="en-US" altLang="zh-TW" sz="3600" b="1" dirty="0">
                          <a:solidFill>
                            <a:srgbClr val="000000"/>
                          </a:solidFill>
                          <a:latin typeface="華康黑體 Std W5"/>
                        </a:rPr>
                        <a:t>100</a:t>
                      </a:r>
                      <a:endParaRPr lang="zh-TW" altLang="en-US" sz="3600" b="1" dirty="0">
                        <a:solidFill>
                          <a:srgbClr val="000000"/>
                        </a:solidFill>
                        <a:latin typeface="華康黑體 Std W5"/>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90000"/>
                      </a:schemeClr>
                    </a:solidFill>
                  </a:tcPr>
                </a:tc>
                <a:extLst>
                  <a:ext uri="{0D108BD9-81ED-4DB2-BD59-A6C34878D82A}">
                    <a16:rowId xmlns:a16="http://schemas.microsoft.com/office/drawing/2014/main" val="10006"/>
                  </a:ext>
                </a:extLst>
              </a:tr>
            </a:tbl>
          </a:graphicData>
        </a:graphic>
      </p:graphicFrame>
      <p:sp>
        <p:nvSpPr>
          <p:cNvPr id="12" name="文字方塊 11"/>
          <p:cNvSpPr txBox="1"/>
          <p:nvPr/>
        </p:nvSpPr>
        <p:spPr>
          <a:xfrm>
            <a:off x="1374095" y="6296784"/>
            <a:ext cx="3671452" cy="400110"/>
          </a:xfrm>
          <a:prstGeom prst="rect">
            <a:avLst/>
          </a:prstGeom>
          <a:noFill/>
        </p:spPr>
        <p:txBody>
          <a:bodyPr wrap="square" rtlCol="0">
            <a:spAutoFit/>
          </a:bodyPr>
          <a:lstStyle/>
          <a:p>
            <a:pPr algn="ctr"/>
            <a:r>
              <a:rPr lang="zh-TW" altLang="en-US" sz="2000" dirty="0">
                <a:latin typeface="華康黑體 Std W7" panose="020B0700000000000000" pitchFamily="34" charset="-120"/>
                <a:ea typeface="華康黑體 Std W7" panose="020B0700000000000000" pitchFamily="34" charset="-120"/>
              </a:rPr>
              <a:t>*加林口、大林新機組</a:t>
            </a:r>
            <a:r>
              <a:rPr lang="en-US" altLang="zh-TW" sz="2000" dirty="0">
                <a:latin typeface="華康黑體 Std W7" panose="020B0700000000000000" pitchFamily="34" charset="-120"/>
                <a:ea typeface="華康黑體 Std W7" panose="020B0700000000000000" pitchFamily="34" charset="-120"/>
              </a:rPr>
              <a:t>300</a:t>
            </a:r>
            <a:r>
              <a:rPr lang="zh-TW" altLang="en-US" sz="2000" dirty="0">
                <a:latin typeface="華康黑體 Std W7" panose="020B0700000000000000" pitchFamily="34" charset="-120"/>
                <a:ea typeface="華康黑體 Std W7" panose="020B0700000000000000" pitchFamily="34" charset="-120"/>
              </a:rPr>
              <a:t>億度</a:t>
            </a:r>
            <a:endParaRPr lang="en-US" altLang="zh-TW" sz="2000" dirty="0">
              <a:latin typeface="華康黑體 Std W7" panose="020B0700000000000000" pitchFamily="34" charset="-120"/>
              <a:ea typeface="華康黑體 Std W7" panose="020B0700000000000000" pitchFamily="34" charset="-120"/>
            </a:endParaRPr>
          </a:p>
        </p:txBody>
      </p:sp>
      <p:sp>
        <p:nvSpPr>
          <p:cNvPr id="15" name="Freeform 11"/>
          <p:cNvSpPr>
            <a:spLocks noEditPoints="1"/>
          </p:cNvSpPr>
          <p:nvPr/>
        </p:nvSpPr>
        <p:spPr bwMode="auto">
          <a:xfrm>
            <a:off x="248428" y="243015"/>
            <a:ext cx="533433" cy="842461"/>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2"/>
          </a:solidFill>
          <a:ln>
            <a:noFill/>
          </a:ln>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16" name="矩形 15"/>
          <p:cNvSpPr/>
          <p:nvPr/>
        </p:nvSpPr>
        <p:spPr>
          <a:xfrm>
            <a:off x="817167" y="415749"/>
            <a:ext cx="4160113" cy="769313"/>
          </a:xfrm>
          <a:prstGeom prst="rect">
            <a:avLst/>
          </a:prstGeom>
        </p:spPr>
        <p:txBody>
          <a:bodyPr wrap="none">
            <a:spAutoFit/>
          </a:bodyPr>
          <a:lstStyle/>
          <a:p>
            <a:r>
              <a:rPr lang="en-US" altLang="zh-TW" sz="4399" b="1" dirty="0">
                <a:solidFill>
                  <a:srgbClr val="D1C4B6"/>
                </a:solidFill>
                <a:latin typeface="華康黑體 Std W7" panose="020B0700000000000000" pitchFamily="34" charset="-120"/>
                <a:ea typeface="華康黑體 Std W7" panose="020B0700000000000000" pitchFamily="34" charset="-120"/>
              </a:rPr>
              <a:t>2025</a:t>
            </a:r>
            <a:r>
              <a:rPr lang="zh-TW" altLang="en-US" sz="4399" b="1" dirty="0">
                <a:solidFill>
                  <a:srgbClr val="D1C4B6"/>
                </a:solidFill>
                <a:latin typeface="華康黑體 Std W7" panose="020B0700000000000000" pitchFamily="34" charset="-120"/>
                <a:ea typeface="華康黑體 Std W7" panose="020B0700000000000000" pitchFamily="34" charset="-120"/>
              </a:rPr>
              <a:t>年</a:t>
            </a:r>
            <a:r>
              <a:rPr lang="zh-TW" altLang="en-US" sz="4399" b="1" dirty="0">
                <a:latin typeface="華康黑體 Std W7" panose="020B0700000000000000" pitchFamily="34" charset="-120"/>
                <a:ea typeface="華康黑體 Std W7" panose="020B0700000000000000" pitchFamily="34" charset="-120"/>
              </a:rPr>
              <a:t>電力配比</a:t>
            </a:r>
          </a:p>
        </p:txBody>
      </p:sp>
      <p:grpSp>
        <p:nvGrpSpPr>
          <p:cNvPr id="6" name="群組 5"/>
          <p:cNvGrpSpPr/>
          <p:nvPr/>
        </p:nvGrpSpPr>
        <p:grpSpPr>
          <a:xfrm>
            <a:off x="410483" y="1332052"/>
            <a:ext cx="4458494" cy="687152"/>
            <a:chOff x="1585714" y="1915675"/>
            <a:chExt cx="3528392" cy="687331"/>
          </a:xfrm>
          <a:solidFill>
            <a:srgbClr val="808A9E"/>
          </a:solidFill>
        </p:grpSpPr>
        <p:sp>
          <p:nvSpPr>
            <p:cNvPr id="4" name="矩形 3"/>
            <p:cNvSpPr/>
            <p:nvPr/>
          </p:nvSpPr>
          <p:spPr bwMode="auto">
            <a:xfrm>
              <a:off x="1585714" y="1915675"/>
              <a:ext cx="3528392" cy="360040"/>
            </a:xfrm>
            <a:prstGeom prst="rect">
              <a:avLst/>
            </a:prstGeom>
            <a:grp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914172" fontAlgn="base">
                <a:spcBef>
                  <a:spcPct val="0"/>
                </a:spcBef>
                <a:spcAft>
                  <a:spcPct val="0"/>
                </a:spcAft>
              </a:pPr>
              <a:endParaRPr kumimoji="1" lang="zh-TW" altLang="en-US" sz="900" dirty="0">
                <a:solidFill>
                  <a:srgbClr val="000000"/>
                </a:solidFill>
                <a:latin typeface="Arial" charset="0"/>
                <a:ea typeface="華康黑體 Std W9" panose="020B0900000000000000" pitchFamily="34" charset="-120"/>
              </a:endParaRPr>
            </a:p>
          </p:txBody>
        </p:sp>
        <p:sp>
          <p:nvSpPr>
            <p:cNvPr id="5" name="等腰三角形 4"/>
            <p:cNvSpPr/>
            <p:nvPr/>
          </p:nvSpPr>
          <p:spPr bwMode="auto">
            <a:xfrm rot="10800000">
              <a:off x="3056865" y="2171361"/>
              <a:ext cx="586090" cy="431645"/>
            </a:xfrm>
            <a:prstGeom prst="triangle">
              <a:avLst/>
            </a:prstGeom>
            <a:grp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914172" fontAlgn="base">
                <a:spcBef>
                  <a:spcPct val="0"/>
                </a:spcBef>
                <a:spcAft>
                  <a:spcPct val="0"/>
                </a:spcAft>
              </a:pPr>
              <a:endParaRPr kumimoji="1" lang="zh-TW" altLang="en-US" sz="900" dirty="0">
                <a:solidFill>
                  <a:srgbClr val="000000"/>
                </a:solidFill>
                <a:latin typeface="Arial" charset="0"/>
                <a:ea typeface="華康黑體 Std W9" panose="020B0900000000000000" pitchFamily="34" charset="-120"/>
              </a:endParaRPr>
            </a:p>
          </p:txBody>
        </p:sp>
      </p:grpSp>
      <p:sp>
        <p:nvSpPr>
          <p:cNvPr id="25" name="Text Placeholder 20"/>
          <p:cNvSpPr txBox="1">
            <a:spLocks/>
          </p:cNvSpPr>
          <p:nvPr/>
        </p:nvSpPr>
        <p:spPr>
          <a:xfrm>
            <a:off x="-245876" y="1287032"/>
            <a:ext cx="5997659" cy="404967"/>
          </a:xfrm>
          <a:prstGeom prst="rect">
            <a:avLst/>
          </a:prstGeom>
        </p:spPr>
        <p:txBody>
          <a:bodyPr wrap="square" lIns="0" tIns="95975" rIns="95975" bIns="95975" anchor="t" anchorCtr="0">
            <a:noAutofit/>
          </a:bodyPr>
          <a:lstStyle>
            <a:lvl1pPr marL="0" indent="0" algn="l" defTabSz="685800" rtl="0" eaLnBrk="1" latinLnBrk="0" hangingPunct="1">
              <a:lnSpc>
                <a:spcPct val="90000"/>
              </a:lnSpc>
              <a:spcBef>
                <a:spcPts val="750"/>
              </a:spcBef>
              <a:buFont typeface="Arial"/>
              <a:buNone/>
              <a:defRPr sz="3500" b="1" i="0" kern="1200">
                <a:solidFill>
                  <a:srgbClr val="E8E7E9"/>
                </a:solidFill>
                <a:latin typeface="Raleway Black" charset="0"/>
                <a:ea typeface="Raleway Black" charset="0"/>
                <a:cs typeface="Raleway Blac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zh-TW" altLang="en-US" sz="1800" dirty="0">
                <a:solidFill>
                  <a:prstClr val="white"/>
                </a:solidFill>
                <a:latin typeface="華康黑體 Std W7" panose="020B0700000000000000" pitchFamily="34" charset="-120"/>
                <a:ea typeface="華康黑體 Std W7" panose="020B0700000000000000" pitchFamily="34" charset="-120"/>
              </a:rPr>
              <a:t>維持現狀</a:t>
            </a:r>
          </a:p>
        </p:txBody>
      </p:sp>
      <p:grpSp>
        <p:nvGrpSpPr>
          <p:cNvPr id="40" name="群組 39"/>
          <p:cNvGrpSpPr/>
          <p:nvPr/>
        </p:nvGrpSpPr>
        <p:grpSpPr>
          <a:xfrm>
            <a:off x="6994714" y="1317758"/>
            <a:ext cx="4493419" cy="687152"/>
            <a:chOff x="1585714" y="1915675"/>
            <a:chExt cx="3528392" cy="687331"/>
          </a:xfrm>
          <a:solidFill>
            <a:srgbClr val="808A9E"/>
          </a:solidFill>
        </p:grpSpPr>
        <p:sp>
          <p:nvSpPr>
            <p:cNvPr id="41" name="矩形 40"/>
            <p:cNvSpPr/>
            <p:nvPr/>
          </p:nvSpPr>
          <p:spPr bwMode="auto">
            <a:xfrm>
              <a:off x="1585714" y="1915675"/>
              <a:ext cx="3528392" cy="360040"/>
            </a:xfrm>
            <a:prstGeom prst="rect">
              <a:avLst/>
            </a:prstGeom>
            <a:grp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914172" fontAlgn="base">
                <a:spcBef>
                  <a:spcPct val="0"/>
                </a:spcBef>
                <a:spcAft>
                  <a:spcPct val="0"/>
                </a:spcAft>
              </a:pPr>
              <a:endParaRPr kumimoji="1" lang="zh-TW" altLang="en-US" sz="900" dirty="0">
                <a:solidFill>
                  <a:srgbClr val="000000"/>
                </a:solidFill>
                <a:latin typeface="Arial" charset="0"/>
                <a:ea typeface="華康黑體 Std W9" panose="020B0900000000000000" pitchFamily="34" charset="-120"/>
              </a:endParaRPr>
            </a:p>
          </p:txBody>
        </p:sp>
        <p:sp>
          <p:nvSpPr>
            <p:cNvPr id="42" name="等腰三角形 41"/>
            <p:cNvSpPr/>
            <p:nvPr/>
          </p:nvSpPr>
          <p:spPr bwMode="auto">
            <a:xfrm rot="10800000">
              <a:off x="3056865" y="2171361"/>
              <a:ext cx="586090" cy="431645"/>
            </a:xfrm>
            <a:prstGeom prst="triangle">
              <a:avLst/>
            </a:prstGeom>
            <a:grp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914172" fontAlgn="base">
                <a:spcBef>
                  <a:spcPct val="0"/>
                </a:spcBef>
                <a:spcAft>
                  <a:spcPct val="0"/>
                </a:spcAft>
              </a:pPr>
              <a:endParaRPr kumimoji="1" lang="zh-TW" altLang="en-US" sz="900" dirty="0">
                <a:solidFill>
                  <a:srgbClr val="000000"/>
                </a:solidFill>
                <a:latin typeface="Arial" charset="0"/>
                <a:ea typeface="華康黑體 Std W9" panose="020B0900000000000000" pitchFamily="34" charset="-120"/>
              </a:endParaRPr>
            </a:p>
          </p:txBody>
        </p:sp>
      </p:grpSp>
      <p:sp>
        <p:nvSpPr>
          <p:cNvPr id="43" name="Text Placeholder 20"/>
          <p:cNvSpPr txBox="1">
            <a:spLocks/>
          </p:cNvSpPr>
          <p:nvPr/>
        </p:nvSpPr>
        <p:spPr>
          <a:xfrm>
            <a:off x="6416304" y="1309542"/>
            <a:ext cx="5668592" cy="404967"/>
          </a:xfrm>
          <a:prstGeom prst="rect">
            <a:avLst/>
          </a:prstGeom>
        </p:spPr>
        <p:txBody>
          <a:bodyPr wrap="square" lIns="0" tIns="95975" rIns="95975" bIns="95975" anchor="t" anchorCtr="0">
            <a:noAutofit/>
          </a:bodyPr>
          <a:lstStyle>
            <a:lvl1pPr marL="0" indent="0" algn="l" defTabSz="685800" rtl="0" eaLnBrk="1" latinLnBrk="0" hangingPunct="1">
              <a:lnSpc>
                <a:spcPct val="90000"/>
              </a:lnSpc>
              <a:spcBef>
                <a:spcPts val="750"/>
              </a:spcBef>
              <a:buFont typeface="Arial"/>
              <a:buNone/>
              <a:defRPr sz="3500" b="1" i="0" kern="1200">
                <a:solidFill>
                  <a:srgbClr val="E8E7E9"/>
                </a:solidFill>
                <a:latin typeface="Raleway Black" charset="0"/>
                <a:ea typeface="Raleway Black" charset="0"/>
                <a:cs typeface="Raleway Blac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zh-TW" altLang="en-US" sz="1800" dirty="0">
                <a:solidFill>
                  <a:prstClr val="white"/>
                </a:solidFill>
                <a:latin typeface="華康黑體 Std W7" panose="020B0700000000000000" pitchFamily="34" charset="-120"/>
                <a:ea typeface="華康黑體 Std W7" panose="020B0700000000000000" pitchFamily="34" charset="-120"/>
              </a:rPr>
              <a:t>政府目標</a:t>
            </a:r>
          </a:p>
          <a:p>
            <a:pPr algn="ctr"/>
            <a:endParaRPr lang="zh-TW" altLang="en-US" sz="1800" dirty="0">
              <a:solidFill>
                <a:prstClr val="white"/>
              </a:solidFill>
              <a:latin typeface="華康黑體 Std W7" panose="020B0700000000000000" pitchFamily="34" charset="-120"/>
              <a:ea typeface="華康黑體 Std W7" panose="020B0700000000000000" pitchFamily="34" charset="-120"/>
            </a:endParaRPr>
          </a:p>
        </p:txBody>
      </p:sp>
      <p:sp>
        <p:nvSpPr>
          <p:cNvPr id="27" name="Oval 65"/>
          <p:cNvSpPr>
            <a:spLocks noChangeArrowheads="1"/>
          </p:cNvSpPr>
          <p:nvPr/>
        </p:nvSpPr>
        <p:spPr bwMode="auto">
          <a:xfrm rot="10800000" flipV="1">
            <a:off x="119063" y="1085476"/>
            <a:ext cx="792163" cy="167481"/>
          </a:xfrm>
          <a:prstGeom prst="ellipse">
            <a:avLst/>
          </a:prstGeom>
          <a:gradFill rotWithShape="1">
            <a:gsLst>
              <a:gs pos="0">
                <a:srgbClr val="3F3F3F"/>
              </a:gs>
              <a:gs pos="100000">
                <a:srgbClr val="EEECE1"/>
              </a:gs>
            </a:gsLst>
            <a:path path="shape">
              <a:fillToRect l="50000" t="50000" r="50000" b="50000"/>
            </a:path>
          </a:gradFill>
          <a:ln>
            <a:noFill/>
          </a:ln>
          <a:effectLst>
            <a:softEdge rad="127000"/>
          </a:effectLst>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TW" altLang="zh-TW" sz="900" b="1" i="1">
              <a:solidFill>
                <a:srgbClr val="000000"/>
              </a:solidFill>
              <a:sym typeface="Arial" panose="020B0604020202020204" pitchFamily="34" charset="0"/>
            </a:endParaRPr>
          </a:p>
        </p:txBody>
      </p:sp>
      <p:sp>
        <p:nvSpPr>
          <p:cNvPr id="29" name="矩形 11"/>
          <p:cNvSpPr>
            <a:spLocks noChangeArrowheads="1"/>
          </p:cNvSpPr>
          <p:nvPr/>
        </p:nvSpPr>
        <p:spPr bwMode="auto">
          <a:xfrm>
            <a:off x="5936571" y="6379110"/>
            <a:ext cx="66446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r>
              <a:rPr lang="zh-TW" altLang="en-US" sz="2400" b="1" dirty="0" smtClean="0">
                <a:solidFill>
                  <a:srgbClr val="0000FF"/>
                </a:solidFill>
                <a:latin typeface="微軟正黑體" panose="020B0604030504040204" pitchFamily="34" charset="-120"/>
                <a:ea typeface="微軟正黑體" panose="020B0604030504040204" pitchFamily="34" charset="-120"/>
              </a:rPr>
              <a:t>資料來源</a:t>
            </a:r>
            <a:r>
              <a:rPr lang="zh-TW" altLang="en-US" sz="2400" b="1" dirty="0" smtClean="0">
                <a:solidFill>
                  <a:srgbClr val="0000FF"/>
                </a:solidFill>
                <a:latin typeface="Microsoft JhengHei UI" panose="020B0604030504040204" pitchFamily="34" charset="-120"/>
                <a:ea typeface="Microsoft JhengHei UI" panose="020B0604030504040204" pitchFamily="34" charset="-120"/>
              </a:rPr>
              <a:t>：陳立誠 大愛電視台演講</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6639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1717676" y="5578476"/>
            <a:ext cx="8786813"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9263" indent="-449263" defTabSz="722313" eaLnBrk="0" hangingPunct="0">
              <a:spcBef>
                <a:spcPct val="20000"/>
              </a:spcBef>
              <a:defRPr kumimoji="1" sz="2000" b="1">
                <a:solidFill>
                  <a:srgbClr val="0000CC"/>
                </a:solidFill>
                <a:latin typeface="Rockwell" panose="02060603020205020403" pitchFamily="18" charset="0"/>
                <a:ea typeface="標楷體" panose="03000509000000000000" pitchFamily="65" charset="-120"/>
              </a:defRPr>
            </a:lvl1pPr>
            <a:lvl2pPr marL="742950" indent="-285750" defTabSz="722313" eaLnBrk="0" hangingPunct="0">
              <a:spcBef>
                <a:spcPct val="20000"/>
              </a:spcBef>
              <a:defRPr kumimoji="1">
                <a:solidFill>
                  <a:schemeClr val="tx1"/>
                </a:solidFill>
                <a:latin typeface="Rockwell" panose="02060603020205020403" pitchFamily="18" charset="0"/>
                <a:ea typeface="標楷體" panose="03000509000000000000" pitchFamily="65" charset="-120"/>
              </a:defRPr>
            </a:lvl2pPr>
            <a:lvl3pPr marL="1143000" indent="-228600" defTabSz="722313" eaLnBrk="0" hangingPunct="0">
              <a:spcBef>
                <a:spcPct val="20000"/>
              </a:spcBef>
              <a:defRPr kumimoji="1" sz="1600">
                <a:solidFill>
                  <a:schemeClr val="tx1"/>
                </a:solidFill>
                <a:latin typeface="Rockwell" panose="02060603020205020403" pitchFamily="18" charset="0"/>
                <a:ea typeface="標楷體" panose="03000509000000000000" pitchFamily="65" charset="-120"/>
              </a:defRPr>
            </a:lvl3pPr>
            <a:lvl4pPr marL="1600200" indent="-228600" defTabSz="722313" eaLnBrk="0" hangingPunct="0">
              <a:spcBef>
                <a:spcPct val="20000"/>
              </a:spcBef>
              <a:defRPr kumimoji="1" sz="1600">
                <a:solidFill>
                  <a:schemeClr val="tx1"/>
                </a:solidFill>
                <a:latin typeface="Rockwell" panose="02060603020205020403" pitchFamily="18" charset="0"/>
                <a:ea typeface="標楷體" panose="03000509000000000000" pitchFamily="65" charset="-120"/>
              </a:defRPr>
            </a:lvl4pPr>
            <a:lvl5pPr marL="2057400" indent="-228600" defTabSz="722313" eaLnBrk="0" hangingPunct="0">
              <a:spcBef>
                <a:spcPct val="20000"/>
              </a:spcBef>
              <a:defRPr kumimoji="1" sz="1600">
                <a:solidFill>
                  <a:schemeClr val="tx1"/>
                </a:solidFill>
                <a:latin typeface="Rockwell" panose="02060603020205020403" pitchFamily="18" charset="0"/>
                <a:ea typeface="標楷體" panose="03000509000000000000" pitchFamily="65" charset="-120"/>
              </a:defRPr>
            </a:lvl5pPr>
            <a:lvl6pPr marL="2514600" indent="-228600" defTabSz="722313" eaLnBrk="0" fontAlgn="base" hangingPunct="0">
              <a:spcBef>
                <a:spcPct val="20000"/>
              </a:spcBef>
              <a:spcAft>
                <a:spcPct val="0"/>
              </a:spcAft>
              <a:defRPr kumimoji="1" sz="1600">
                <a:solidFill>
                  <a:schemeClr val="tx1"/>
                </a:solidFill>
                <a:latin typeface="Rockwell" panose="02060603020205020403" pitchFamily="18" charset="0"/>
                <a:ea typeface="標楷體" panose="03000509000000000000" pitchFamily="65" charset="-120"/>
              </a:defRPr>
            </a:lvl6pPr>
            <a:lvl7pPr marL="2971800" indent="-228600" defTabSz="722313" eaLnBrk="0" fontAlgn="base" hangingPunct="0">
              <a:spcBef>
                <a:spcPct val="20000"/>
              </a:spcBef>
              <a:spcAft>
                <a:spcPct val="0"/>
              </a:spcAft>
              <a:defRPr kumimoji="1" sz="1600">
                <a:solidFill>
                  <a:schemeClr val="tx1"/>
                </a:solidFill>
                <a:latin typeface="Rockwell" panose="02060603020205020403" pitchFamily="18" charset="0"/>
                <a:ea typeface="標楷體" panose="03000509000000000000" pitchFamily="65" charset="-120"/>
              </a:defRPr>
            </a:lvl7pPr>
            <a:lvl8pPr marL="3429000" indent="-228600" defTabSz="722313" eaLnBrk="0" fontAlgn="base" hangingPunct="0">
              <a:spcBef>
                <a:spcPct val="20000"/>
              </a:spcBef>
              <a:spcAft>
                <a:spcPct val="0"/>
              </a:spcAft>
              <a:defRPr kumimoji="1" sz="1600">
                <a:solidFill>
                  <a:schemeClr val="tx1"/>
                </a:solidFill>
                <a:latin typeface="Rockwell" panose="02060603020205020403" pitchFamily="18" charset="0"/>
                <a:ea typeface="標楷體" panose="03000509000000000000" pitchFamily="65" charset="-120"/>
              </a:defRPr>
            </a:lvl8pPr>
            <a:lvl9pPr marL="3886200" indent="-228600" defTabSz="722313" eaLnBrk="0" fontAlgn="base" hangingPunct="0">
              <a:spcBef>
                <a:spcPct val="20000"/>
              </a:spcBef>
              <a:spcAft>
                <a:spcPct val="0"/>
              </a:spcAft>
              <a:defRPr kumimoji="1" sz="1600">
                <a:solidFill>
                  <a:schemeClr val="tx1"/>
                </a:solidFill>
                <a:latin typeface="Rockwell" panose="02060603020205020403" pitchFamily="18" charset="0"/>
                <a:ea typeface="標楷體" panose="03000509000000000000" pitchFamily="65" charset="-120"/>
              </a:defRPr>
            </a:lvl9pPr>
          </a:lstStyle>
          <a:p>
            <a:pPr eaLnBrk="1" hangingPunct="1">
              <a:lnSpc>
                <a:spcPts val="1500"/>
              </a:lnSpc>
              <a:spcBef>
                <a:spcPct val="0"/>
              </a:spcBef>
            </a:pPr>
            <a:r>
              <a:rPr lang="zh-TW" altLang="en-US" sz="1200" b="0">
                <a:solidFill>
                  <a:srgbClr val="000000"/>
                </a:solidFill>
                <a:latin typeface="Times New Roman" panose="02020603050405020304" pitchFamily="18" charset="0"/>
                <a:cs typeface="Times New Roman" panose="02020603050405020304" pitchFamily="18" charset="0"/>
              </a:rPr>
              <a:t>資料來源：台電公司、財團法人台灣綜合研究院</a:t>
            </a:r>
            <a:r>
              <a:rPr lang="zh-TW" altLang="zh-TW" sz="1200" b="0">
                <a:solidFill>
                  <a:srgbClr val="000000"/>
                </a:solidFill>
                <a:latin typeface="Times New Roman" panose="02020603050405020304" pitchFamily="18" charset="0"/>
                <a:cs typeface="Times New Roman" panose="02020603050405020304" pitchFamily="18" charset="0"/>
              </a:rPr>
              <a:t>，</a:t>
            </a:r>
            <a:r>
              <a:rPr lang="zh-TW" altLang="en-US" sz="1200" b="0">
                <a:solidFill>
                  <a:srgbClr val="000000"/>
                </a:solidFill>
                <a:latin typeface="Times New Roman" panose="02020603050405020304" pitchFamily="18" charset="0"/>
                <a:cs typeface="Times New Roman" panose="02020603050405020304" pitchFamily="18" charset="0"/>
              </a:rPr>
              <a:t>台灣綜合研究院整理。</a:t>
            </a:r>
            <a:endParaRPr lang="en-US" altLang="zh-TW" sz="1200" b="0">
              <a:solidFill>
                <a:srgbClr val="000000"/>
              </a:solidFill>
              <a:latin typeface="Times New Roman" panose="02020603050405020304" pitchFamily="18" charset="0"/>
              <a:cs typeface="Times New Roman" panose="02020603050405020304" pitchFamily="18" charset="0"/>
            </a:endParaRPr>
          </a:p>
          <a:p>
            <a:pPr eaLnBrk="1" hangingPunct="1">
              <a:lnSpc>
                <a:spcPts val="1500"/>
              </a:lnSpc>
              <a:spcBef>
                <a:spcPct val="0"/>
              </a:spcBef>
            </a:pPr>
            <a:r>
              <a:rPr lang="zh-TW" altLang="en-US" sz="1200" b="0">
                <a:solidFill>
                  <a:srgbClr val="000000"/>
                </a:solidFill>
                <a:latin typeface="Times New Roman" panose="02020603050405020304" pitchFamily="18" charset="0"/>
                <a:cs typeface="Times New Roman" panose="02020603050405020304" pitchFamily="18" charset="0"/>
              </a:rPr>
              <a:t>註*</a:t>
            </a:r>
            <a:r>
              <a:rPr lang="en-US" altLang="zh-TW" sz="1200" b="0">
                <a:solidFill>
                  <a:srgbClr val="000000"/>
                </a:solidFill>
                <a:latin typeface="Times New Roman" panose="02020603050405020304" pitchFamily="18" charset="0"/>
                <a:cs typeface="Times New Roman" panose="02020603050405020304" pitchFamily="18" charset="0"/>
              </a:rPr>
              <a:t>1</a:t>
            </a:r>
            <a:r>
              <a:rPr lang="zh-TW" altLang="en-US" sz="1200" b="0">
                <a:solidFill>
                  <a:srgbClr val="000000"/>
                </a:solidFill>
                <a:latin typeface="Times New Roman" panose="02020603050405020304" pitchFamily="18" charset="0"/>
                <a:cs typeface="Times New Roman" panose="02020603050405020304" pitchFamily="18" charset="0"/>
              </a:rPr>
              <a:t>：</a:t>
            </a:r>
            <a:r>
              <a:rPr lang="zh-TW" altLang="en-US" sz="1200" b="0">
                <a:solidFill>
                  <a:schemeClr val="tx1"/>
                </a:solidFill>
                <a:latin typeface="Times New Roman" panose="02020603050405020304" pitchFamily="18" charset="0"/>
                <a:cs typeface="Times New Roman" panose="02020603050405020304" pitchFamily="18" charset="0"/>
              </a:rPr>
              <a:t>指各類機組全年可併聯電網之時間</a:t>
            </a:r>
            <a:r>
              <a:rPr lang="en-US" altLang="zh-TW" sz="1200" b="0">
                <a:solidFill>
                  <a:schemeClr val="tx1"/>
                </a:solidFill>
                <a:latin typeface="Times New Roman" panose="02020603050405020304" pitchFamily="18" charset="0"/>
                <a:cs typeface="Times New Roman" panose="02020603050405020304" pitchFamily="18" charset="0"/>
              </a:rPr>
              <a:t>(hr)/8760(hr)</a:t>
            </a:r>
            <a:r>
              <a:rPr lang="zh-TW" altLang="en-US" sz="1200" b="0">
                <a:solidFill>
                  <a:schemeClr val="tx1"/>
                </a:solidFill>
                <a:latin typeface="Times New Roman" panose="02020603050405020304" pitchFamily="18" charset="0"/>
                <a:cs typeface="Times New Roman" panose="02020603050405020304" pitchFamily="18" charset="0"/>
              </a:rPr>
              <a:t>。</a:t>
            </a:r>
            <a:endParaRPr lang="en-US" altLang="zh-TW" sz="1200" b="0">
              <a:solidFill>
                <a:schemeClr val="tx1"/>
              </a:solidFill>
              <a:latin typeface="Times New Roman" panose="02020603050405020304" pitchFamily="18" charset="0"/>
              <a:cs typeface="Times New Roman" panose="02020603050405020304" pitchFamily="18" charset="0"/>
            </a:endParaRPr>
          </a:p>
          <a:p>
            <a:pPr eaLnBrk="1" hangingPunct="1">
              <a:lnSpc>
                <a:spcPts val="1500"/>
              </a:lnSpc>
              <a:spcBef>
                <a:spcPct val="0"/>
              </a:spcBef>
            </a:pPr>
            <a:r>
              <a:rPr lang="zh-TW" altLang="en-US" sz="1200" b="0">
                <a:solidFill>
                  <a:schemeClr val="tx1"/>
                </a:solidFill>
                <a:latin typeface="Times New Roman" panose="02020603050405020304" pitchFamily="18" charset="0"/>
                <a:cs typeface="Times New Roman" panose="02020603050405020304" pitchFamily="18" charset="0"/>
              </a:rPr>
              <a:t>註</a:t>
            </a:r>
            <a:r>
              <a:rPr lang="en-US" altLang="zh-TW" sz="1200" b="0">
                <a:solidFill>
                  <a:schemeClr val="tx1"/>
                </a:solidFill>
                <a:latin typeface="Times New Roman" panose="02020603050405020304" pitchFamily="18" charset="0"/>
                <a:cs typeface="Times New Roman" panose="02020603050405020304" pitchFamily="18" charset="0"/>
              </a:rPr>
              <a:t>*2</a:t>
            </a:r>
            <a:r>
              <a:rPr lang="zh-TW" altLang="en-US" sz="1200" b="0">
                <a:solidFill>
                  <a:srgbClr val="000000"/>
                </a:solidFill>
                <a:latin typeface="Times New Roman" panose="02020603050405020304" pitchFamily="18" charset="0"/>
                <a:cs typeface="Times New Roman" panose="02020603050405020304" pitchFamily="18" charset="0"/>
              </a:rPr>
              <a:t> ：核一</a:t>
            </a:r>
            <a:r>
              <a:rPr lang="en-US" altLang="zh-TW" sz="1200" b="0">
                <a:solidFill>
                  <a:srgbClr val="000000"/>
                </a:solidFill>
                <a:latin typeface="Times New Roman" panose="02020603050405020304" pitchFamily="18" charset="0"/>
                <a:cs typeface="Times New Roman" panose="02020603050405020304" pitchFamily="18" charset="0"/>
              </a:rPr>
              <a:t>~</a:t>
            </a:r>
            <a:r>
              <a:rPr lang="zh-TW" altLang="en-US" sz="1200" b="0">
                <a:solidFill>
                  <a:srgbClr val="000000"/>
                </a:solidFill>
                <a:latin typeface="Times New Roman" panose="02020603050405020304" pitchFamily="18" charset="0"/>
                <a:cs typeface="Times New Roman" panose="02020603050405020304" pitchFamily="18" charset="0"/>
              </a:rPr>
              <a:t>三廠發電成本為</a:t>
            </a:r>
            <a:r>
              <a:rPr lang="en-US" altLang="zh-TW" sz="1200" b="0">
                <a:solidFill>
                  <a:srgbClr val="000000"/>
                </a:solidFill>
                <a:latin typeface="Times New Roman" panose="02020603050405020304" pitchFamily="18" charset="0"/>
                <a:cs typeface="Times New Roman" panose="02020603050405020304" pitchFamily="18" charset="0"/>
              </a:rPr>
              <a:t>0.72</a:t>
            </a:r>
            <a:r>
              <a:rPr lang="zh-TW" altLang="en-US" sz="1200" b="0">
                <a:solidFill>
                  <a:srgbClr val="000000"/>
                </a:solidFill>
                <a:latin typeface="Times New Roman" panose="02020603050405020304" pitchFamily="18" charset="0"/>
                <a:cs typeface="Times New Roman" panose="02020603050405020304" pitchFamily="18" charset="0"/>
              </a:rPr>
              <a:t>元，其計算方式是將設備折舊</a:t>
            </a:r>
            <a:r>
              <a:rPr lang="en-US" altLang="zh-TW" sz="1200" b="0">
                <a:solidFill>
                  <a:srgbClr val="000000"/>
                </a:solidFill>
                <a:latin typeface="Times New Roman" panose="02020603050405020304" pitchFamily="18" charset="0"/>
                <a:cs typeface="Times New Roman" panose="02020603050405020304" pitchFamily="18" charset="0"/>
              </a:rPr>
              <a:t>(</a:t>
            </a:r>
            <a:r>
              <a:rPr lang="zh-TW" altLang="en-US" sz="1200" b="0">
                <a:solidFill>
                  <a:srgbClr val="000000"/>
                </a:solidFill>
                <a:latin typeface="Times New Roman" panose="02020603050405020304" pitchFamily="18" charset="0"/>
                <a:cs typeface="Times New Roman" panose="02020603050405020304" pitchFamily="18" charset="0"/>
              </a:rPr>
              <a:t>現有核電廠之建廠費用多已折舊攤提完畢</a:t>
            </a:r>
            <a:r>
              <a:rPr lang="en-US" altLang="zh-TW" sz="1200" b="0">
                <a:solidFill>
                  <a:srgbClr val="000000"/>
                </a:solidFill>
                <a:latin typeface="Times New Roman" panose="02020603050405020304" pitchFamily="18" charset="0"/>
                <a:cs typeface="Times New Roman" panose="02020603050405020304" pitchFamily="18" charset="0"/>
              </a:rPr>
              <a:t>)</a:t>
            </a:r>
            <a:r>
              <a:rPr lang="zh-TW" altLang="en-US" sz="1200" b="0">
                <a:solidFill>
                  <a:srgbClr val="000000"/>
                </a:solidFill>
                <a:latin typeface="Times New Roman" panose="02020603050405020304" pitchFamily="18" charset="0"/>
                <a:cs typeface="Times New Roman" panose="02020603050405020304" pitchFamily="18" charset="0"/>
              </a:rPr>
              <a:t>、燃料、運維費、後端費用</a:t>
            </a:r>
            <a:r>
              <a:rPr lang="en-US" altLang="zh-TW" sz="1200" b="0">
                <a:solidFill>
                  <a:srgbClr val="000000"/>
                </a:solidFill>
                <a:latin typeface="Times New Roman" panose="02020603050405020304" pitchFamily="18" charset="0"/>
                <a:cs typeface="Times New Roman" panose="02020603050405020304" pitchFamily="18" charset="0"/>
              </a:rPr>
              <a:t>(</a:t>
            </a:r>
            <a:r>
              <a:rPr lang="zh-TW" altLang="en-US" sz="1200" b="0">
                <a:solidFill>
                  <a:srgbClr val="000000"/>
                </a:solidFill>
                <a:latin typeface="Times New Roman" panose="02020603050405020304" pitchFamily="18" charset="0"/>
                <a:cs typeface="Times New Roman" panose="02020603050405020304" pitchFamily="18" charset="0"/>
              </a:rPr>
              <a:t>包括廠址除役及核廢料處理之成本</a:t>
            </a:r>
            <a:r>
              <a:rPr lang="en-US" altLang="zh-TW" sz="1200" b="0">
                <a:solidFill>
                  <a:srgbClr val="000000"/>
                </a:solidFill>
                <a:latin typeface="Times New Roman" panose="02020603050405020304" pitchFamily="18" charset="0"/>
                <a:cs typeface="Times New Roman" panose="02020603050405020304" pitchFamily="18" charset="0"/>
              </a:rPr>
              <a:t>)</a:t>
            </a:r>
            <a:r>
              <a:rPr lang="zh-TW" altLang="en-US" sz="1200" b="0">
                <a:solidFill>
                  <a:srgbClr val="000000"/>
                </a:solidFill>
                <a:latin typeface="Times New Roman" panose="02020603050405020304" pitchFamily="18" charset="0"/>
                <a:cs typeface="Times New Roman" panose="02020603050405020304" pitchFamily="18" charset="0"/>
              </a:rPr>
              <a:t>及利息等各項成本加總，再以實際發電度數</a:t>
            </a:r>
            <a:r>
              <a:rPr lang="zh-TW" altLang="en-US" sz="1200" b="0">
                <a:solidFill>
                  <a:schemeClr val="tx1"/>
                </a:solidFill>
                <a:latin typeface="Times New Roman" panose="02020603050405020304" pitchFamily="18" charset="0"/>
                <a:cs typeface="Times New Roman" panose="02020603050405020304" pitchFamily="18" charset="0"/>
              </a:rPr>
              <a:t>分攤。</a:t>
            </a:r>
            <a:r>
              <a:rPr lang="zh-TW" altLang="en-US" sz="1200" b="0">
                <a:solidFill>
                  <a:srgbClr val="000000"/>
                </a:solidFill>
                <a:latin typeface="Times New Roman" panose="02020603050405020304" pitchFamily="18" charset="0"/>
                <a:cs typeface="Times New Roman" panose="02020603050405020304" pitchFamily="18" charset="0"/>
              </a:rPr>
              <a:t>核四廠如果</a:t>
            </a:r>
            <a:r>
              <a:rPr lang="zh-TW" altLang="en-US" sz="1200" b="0">
                <a:solidFill>
                  <a:schemeClr val="tx1"/>
                </a:solidFill>
                <a:latin typeface="Times New Roman" panose="02020603050405020304" pitchFamily="18" charset="0"/>
                <a:cs typeface="Times New Roman" panose="02020603050405020304" pitchFamily="18" charset="0"/>
              </a:rPr>
              <a:t>順利完工商轉，該廠預估之核能發電成本將低於每度</a:t>
            </a:r>
            <a:r>
              <a:rPr lang="en-US" altLang="zh-TW" sz="1200" b="0">
                <a:solidFill>
                  <a:schemeClr val="tx1"/>
                </a:solidFill>
                <a:latin typeface="Times New Roman" panose="02020603050405020304" pitchFamily="18" charset="0"/>
                <a:cs typeface="Times New Roman" panose="02020603050405020304" pitchFamily="18" charset="0"/>
              </a:rPr>
              <a:t>2</a:t>
            </a:r>
            <a:r>
              <a:rPr lang="zh-TW" altLang="en-US" sz="1200" b="0">
                <a:solidFill>
                  <a:schemeClr val="tx1"/>
                </a:solidFill>
                <a:latin typeface="Times New Roman" panose="02020603050405020304" pitchFamily="18" charset="0"/>
                <a:cs typeface="Times New Roman" panose="02020603050405020304" pitchFamily="18" charset="0"/>
              </a:rPr>
              <a:t>元。</a:t>
            </a:r>
          </a:p>
          <a:p>
            <a:pPr eaLnBrk="1" hangingPunct="1">
              <a:lnSpc>
                <a:spcPts val="1500"/>
              </a:lnSpc>
              <a:spcBef>
                <a:spcPct val="0"/>
              </a:spcBef>
            </a:pPr>
            <a:r>
              <a:rPr lang="zh-TW" altLang="en-US" sz="1200" b="0">
                <a:solidFill>
                  <a:schemeClr val="tx1"/>
                </a:solidFill>
                <a:latin typeface="Times New Roman" panose="02020603050405020304" pitchFamily="18" charset="0"/>
                <a:cs typeface="Times New Roman" panose="02020603050405020304" pitchFamily="18" charset="0"/>
              </a:rPr>
              <a:t>註</a:t>
            </a:r>
            <a:r>
              <a:rPr lang="en-US" altLang="zh-TW" sz="1200" b="0">
                <a:solidFill>
                  <a:schemeClr val="tx1"/>
                </a:solidFill>
                <a:latin typeface="Times New Roman" panose="02020603050405020304" pitchFamily="18" charset="0"/>
                <a:cs typeface="Times New Roman" panose="02020603050405020304" pitchFamily="18" charset="0"/>
              </a:rPr>
              <a:t>*3</a:t>
            </a:r>
            <a:r>
              <a:rPr lang="zh-TW" altLang="en-US" sz="1200" b="0">
                <a:solidFill>
                  <a:srgbClr val="000000"/>
                </a:solidFill>
                <a:latin typeface="Times New Roman" panose="02020603050405020304" pitchFamily="18" charset="0"/>
                <a:cs typeface="Times New Roman" panose="02020603050405020304" pitchFamily="18" charset="0"/>
              </a:rPr>
              <a:t> ：</a:t>
            </a:r>
            <a:r>
              <a:rPr lang="zh-TW" altLang="en-US" sz="1200" b="0">
                <a:solidFill>
                  <a:schemeClr val="tx1"/>
                </a:solidFill>
                <a:latin typeface="Times New Roman" panose="02020603050405020304" pitchFamily="18" charset="0"/>
                <a:cs typeface="Times New Roman" panose="02020603050405020304" pitchFamily="18" charset="0"/>
              </a:rPr>
              <a:t>為</a:t>
            </a:r>
            <a:r>
              <a:rPr lang="en-US" altLang="zh-TW" sz="1200" b="0">
                <a:solidFill>
                  <a:schemeClr val="tx1"/>
                </a:solidFill>
                <a:latin typeface="Times New Roman" panose="02020603050405020304" pitchFamily="18" charset="0"/>
                <a:cs typeface="Times New Roman" panose="02020603050405020304" pitchFamily="18" charset="0"/>
              </a:rPr>
              <a:t>101</a:t>
            </a:r>
            <a:r>
              <a:rPr lang="zh-TW" altLang="en-US" sz="1200" b="0">
                <a:solidFill>
                  <a:schemeClr val="tx1"/>
                </a:solidFill>
                <a:latin typeface="Times New Roman" panose="02020603050405020304" pitchFamily="18" charset="0"/>
                <a:cs typeface="Times New Roman" panose="02020603050405020304" pitchFamily="18" charset="0"/>
              </a:rPr>
              <a:t>年度經濟部公告之躉購費率。</a:t>
            </a:r>
          </a:p>
        </p:txBody>
      </p:sp>
      <p:sp>
        <p:nvSpPr>
          <p:cNvPr id="25603" name="圓角化對角線角落矩形 13"/>
          <p:cNvSpPr>
            <a:spLocks noChangeArrowheads="1"/>
          </p:cNvSpPr>
          <p:nvPr/>
        </p:nvSpPr>
        <p:spPr bwMode="auto">
          <a:xfrm>
            <a:off x="1416049" y="1032467"/>
            <a:ext cx="9866239" cy="935038"/>
          </a:xfrm>
          <a:custGeom>
            <a:avLst/>
            <a:gdLst>
              <a:gd name="T0" fmla="*/ 38243141 w 8410773"/>
              <a:gd name="T1" fmla="*/ 2138003081 h 536575"/>
              <a:gd name="T2" fmla="*/ 19121569 w 8410773"/>
              <a:gd name="T3" fmla="*/ 2147483647 h 536575"/>
              <a:gd name="T4" fmla="*/ 0 w 8410773"/>
              <a:gd name="T5" fmla="*/ 2138003081 h 536575"/>
              <a:gd name="T6" fmla="*/ 19121569 w 8410773"/>
              <a:gd name="T7" fmla="*/ 0 h 536575"/>
              <a:gd name="T8" fmla="*/ 0 60000 65536"/>
              <a:gd name="T9" fmla="*/ 5898240 60000 65536"/>
              <a:gd name="T10" fmla="*/ 11796480 60000 65536"/>
              <a:gd name="T11" fmla="*/ 17694720 60000 65536"/>
              <a:gd name="T12" fmla="*/ 26193 w 8410773"/>
              <a:gd name="T13" fmla="*/ 26193 h 536575"/>
              <a:gd name="T14" fmla="*/ 8384583 w 8410773"/>
              <a:gd name="T15" fmla="*/ 510382 h 536575"/>
            </a:gdLst>
            <a:ahLst/>
            <a:cxnLst>
              <a:cxn ang="T8">
                <a:pos x="T0" y="T1"/>
              </a:cxn>
              <a:cxn ang="T9">
                <a:pos x="T2" y="T3"/>
              </a:cxn>
              <a:cxn ang="T10">
                <a:pos x="T4" y="T5"/>
              </a:cxn>
              <a:cxn ang="T11">
                <a:pos x="T6" y="T7"/>
              </a:cxn>
            </a:cxnLst>
            <a:rect l="T12" t="T13" r="T14" b="T15"/>
            <a:pathLst>
              <a:path w="8410773" h="536575">
                <a:moveTo>
                  <a:pt x="89431" y="0"/>
                </a:moveTo>
                <a:lnTo>
                  <a:pt x="8410773" y="0"/>
                </a:lnTo>
                <a:lnTo>
                  <a:pt x="8410773" y="447144"/>
                </a:lnTo>
                <a:cubicBezTo>
                  <a:pt x="8410773" y="496535"/>
                  <a:pt x="8370733" y="536574"/>
                  <a:pt x="8321342" y="536575"/>
                </a:cubicBezTo>
                <a:lnTo>
                  <a:pt x="0" y="536575"/>
                </a:lnTo>
                <a:lnTo>
                  <a:pt x="0" y="89431"/>
                </a:lnTo>
                <a:cubicBezTo>
                  <a:pt x="0" y="40039"/>
                  <a:pt x="40039" y="0"/>
                  <a:pt x="89430" y="0"/>
                </a:cubicBezTo>
                <a:lnTo>
                  <a:pt x="89431"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round/>
                <a:headEnd/>
                <a:tailEnd/>
              </a14:hiddenLine>
            </a:ext>
          </a:extLst>
        </p:spPr>
        <p:txBody>
          <a:bodyPr/>
          <a:lstStyle>
            <a:lvl1pPr marL="361950" indent="-361950" eaLnBrk="0" hangingPunct="0">
              <a:spcBef>
                <a:spcPct val="20000"/>
              </a:spcBef>
              <a:defRPr kumimoji="1" sz="2000" b="1">
                <a:solidFill>
                  <a:srgbClr val="0000CC"/>
                </a:solidFill>
                <a:latin typeface="Rockwell" panose="02060603020205020403" pitchFamily="18" charset="0"/>
                <a:ea typeface="標楷體" panose="03000509000000000000" pitchFamily="65" charset="-120"/>
              </a:defRPr>
            </a:lvl1pPr>
            <a:lvl2pPr marL="742950" indent="-285750" eaLnBrk="0" hangingPunct="0">
              <a:spcBef>
                <a:spcPct val="20000"/>
              </a:spcBef>
              <a:defRPr kumimoji="1">
                <a:solidFill>
                  <a:schemeClr val="tx1"/>
                </a:solidFill>
                <a:latin typeface="Rockwell" panose="02060603020205020403" pitchFamily="18" charset="0"/>
                <a:ea typeface="標楷體" panose="03000509000000000000" pitchFamily="65" charset="-120"/>
              </a:defRPr>
            </a:lvl2pPr>
            <a:lvl3pPr marL="1143000" indent="-228600" eaLnBrk="0" hangingPunct="0">
              <a:spcBef>
                <a:spcPct val="20000"/>
              </a:spcBef>
              <a:defRPr kumimoji="1" sz="1600">
                <a:solidFill>
                  <a:schemeClr val="tx1"/>
                </a:solidFill>
                <a:latin typeface="Rockwell" panose="02060603020205020403" pitchFamily="18" charset="0"/>
                <a:ea typeface="標楷體" panose="03000509000000000000" pitchFamily="65" charset="-120"/>
              </a:defRPr>
            </a:lvl3pPr>
            <a:lvl4pPr marL="1600200" indent="-228600" eaLnBrk="0" hangingPunct="0">
              <a:spcBef>
                <a:spcPct val="20000"/>
              </a:spcBef>
              <a:defRPr kumimoji="1" sz="1600">
                <a:solidFill>
                  <a:schemeClr val="tx1"/>
                </a:solidFill>
                <a:latin typeface="Rockwell" panose="02060603020205020403" pitchFamily="18" charset="0"/>
                <a:ea typeface="標楷體" panose="03000509000000000000" pitchFamily="65" charset="-120"/>
              </a:defRPr>
            </a:lvl4pPr>
            <a:lvl5pPr marL="2057400" indent="-228600" eaLnBrk="0" hangingPunct="0">
              <a:spcBef>
                <a:spcPct val="20000"/>
              </a:spcBef>
              <a:defRPr kumimoji="1" sz="1600">
                <a:solidFill>
                  <a:schemeClr val="tx1"/>
                </a:solidFill>
                <a:latin typeface="Rockwell" panose="02060603020205020403" pitchFamily="18" charset="0"/>
                <a:ea typeface="標楷體" panose="03000509000000000000" pitchFamily="65" charset="-120"/>
              </a:defRPr>
            </a:lvl5pPr>
            <a:lvl6pPr marL="2514600" indent="-228600" eaLnBrk="0" fontAlgn="base" hangingPunct="0">
              <a:spcBef>
                <a:spcPct val="20000"/>
              </a:spcBef>
              <a:spcAft>
                <a:spcPct val="0"/>
              </a:spcAft>
              <a:defRPr kumimoji="1" sz="1600">
                <a:solidFill>
                  <a:schemeClr val="tx1"/>
                </a:solidFill>
                <a:latin typeface="Rockwell" panose="02060603020205020403" pitchFamily="18" charset="0"/>
                <a:ea typeface="標楷體" panose="03000509000000000000" pitchFamily="65" charset="-120"/>
              </a:defRPr>
            </a:lvl6pPr>
            <a:lvl7pPr marL="2971800" indent="-228600" eaLnBrk="0" fontAlgn="base" hangingPunct="0">
              <a:spcBef>
                <a:spcPct val="20000"/>
              </a:spcBef>
              <a:spcAft>
                <a:spcPct val="0"/>
              </a:spcAft>
              <a:defRPr kumimoji="1" sz="1600">
                <a:solidFill>
                  <a:schemeClr val="tx1"/>
                </a:solidFill>
                <a:latin typeface="Rockwell" panose="02060603020205020403" pitchFamily="18" charset="0"/>
                <a:ea typeface="標楷體" panose="03000509000000000000" pitchFamily="65" charset="-120"/>
              </a:defRPr>
            </a:lvl7pPr>
            <a:lvl8pPr marL="3429000" indent="-228600" eaLnBrk="0" fontAlgn="base" hangingPunct="0">
              <a:spcBef>
                <a:spcPct val="20000"/>
              </a:spcBef>
              <a:spcAft>
                <a:spcPct val="0"/>
              </a:spcAft>
              <a:defRPr kumimoji="1" sz="1600">
                <a:solidFill>
                  <a:schemeClr val="tx1"/>
                </a:solidFill>
                <a:latin typeface="Rockwell" panose="02060603020205020403" pitchFamily="18" charset="0"/>
                <a:ea typeface="標楷體" panose="03000509000000000000" pitchFamily="65" charset="-120"/>
              </a:defRPr>
            </a:lvl8pPr>
            <a:lvl9pPr marL="3886200" indent="-228600" eaLnBrk="0" fontAlgn="base" hangingPunct="0">
              <a:spcBef>
                <a:spcPct val="20000"/>
              </a:spcBef>
              <a:spcAft>
                <a:spcPct val="0"/>
              </a:spcAft>
              <a:defRPr kumimoji="1" sz="1600">
                <a:solidFill>
                  <a:schemeClr val="tx1"/>
                </a:solidFill>
                <a:latin typeface="Rockwell" panose="02060603020205020403" pitchFamily="18" charset="0"/>
                <a:ea typeface="標楷體" panose="03000509000000000000" pitchFamily="65" charset="-120"/>
              </a:defRPr>
            </a:lvl9pPr>
          </a:lstStyle>
          <a:p>
            <a:pPr eaLnBrk="1" hangingPunct="1">
              <a:lnSpc>
                <a:spcPct val="90000"/>
              </a:lnSpc>
              <a:spcBef>
                <a:spcPct val="0"/>
              </a:spcBef>
              <a:buClr>
                <a:srgbClr val="FF0000"/>
              </a:buClr>
              <a:buFont typeface="Wingdings" panose="05000000000000000000" pitchFamily="2" charset="2"/>
              <a:buChar char="n"/>
            </a:pPr>
            <a:r>
              <a:rPr kumimoji="0" lang="zh-TW" altLang="en-US" sz="2600" dirty="0">
                <a:solidFill>
                  <a:schemeClr val="accent2"/>
                </a:solidFill>
                <a:latin typeface="標楷體" panose="03000509000000000000" pitchFamily="65" charset="-120"/>
              </a:rPr>
              <a:t>現階段各類能源發電方式均有其特性及優缺點，</a:t>
            </a:r>
            <a:r>
              <a:rPr lang="zh-TW" altLang="en-US" sz="2600" dirty="0">
                <a:solidFill>
                  <a:schemeClr val="accent2"/>
                </a:solidFill>
                <a:latin typeface="標楷體" panose="03000509000000000000" pitchFamily="65" charset="-120"/>
              </a:rPr>
              <a:t>電力供給</a:t>
            </a:r>
            <a:r>
              <a:rPr lang="zh-TW" altLang="en-US" sz="2600" dirty="0">
                <a:solidFill>
                  <a:srgbClr val="FF0000"/>
                </a:solidFill>
                <a:latin typeface="標楷體" panose="03000509000000000000" pitchFamily="65" charset="-120"/>
              </a:rPr>
              <a:t>結構多元化</a:t>
            </a:r>
            <a:r>
              <a:rPr lang="zh-TW" altLang="en-US" sz="2600" dirty="0">
                <a:solidFill>
                  <a:srgbClr val="2D2D8A"/>
                </a:solidFill>
                <a:latin typeface="標楷體" panose="03000509000000000000" pitchFamily="65" charset="-120"/>
              </a:rPr>
              <a:t>，</a:t>
            </a:r>
            <a:r>
              <a:rPr kumimoji="0" lang="zh-TW" altLang="en-US" sz="2600" dirty="0">
                <a:solidFill>
                  <a:schemeClr val="accent2"/>
                </a:solidFill>
                <a:latin typeface="標楷體" panose="03000509000000000000" pitchFamily="65" charset="-120"/>
              </a:rPr>
              <a:t>有助確保電力供應穩定安全、控制合理成本及碳排放。</a:t>
            </a:r>
            <a:endParaRPr kumimoji="0" lang="en-US" altLang="zh-TW" sz="2600" dirty="0">
              <a:solidFill>
                <a:schemeClr val="accent2"/>
              </a:solidFill>
              <a:latin typeface="標楷體" panose="03000509000000000000" pitchFamily="65" charset="-120"/>
            </a:endParaRPr>
          </a:p>
        </p:txBody>
      </p:sp>
      <p:sp>
        <p:nvSpPr>
          <p:cNvPr id="25604" name="標題 1"/>
          <p:cNvSpPr>
            <a:spLocks/>
          </p:cNvSpPr>
          <p:nvPr/>
        </p:nvSpPr>
        <p:spPr bwMode="auto">
          <a:xfrm>
            <a:off x="3359150" y="337626"/>
            <a:ext cx="5329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defRPr kumimoji="1" sz="2000" b="1">
                <a:solidFill>
                  <a:srgbClr val="0000CC"/>
                </a:solidFill>
                <a:latin typeface="Rockwell" panose="02060603020205020403" pitchFamily="18" charset="0"/>
                <a:ea typeface="標楷體" panose="03000509000000000000" pitchFamily="65" charset="-120"/>
              </a:defRPr>
            </a:lvl1pPr>
            <a:lvl2pPr marL="742950" indent="-285750" eaLnBrk="0" hangingPunct="0">
              <a:spcBef>
                <a:spcPct val="20000"/>
              </a:spcBef>
              <a:defRPr kumimoji="1">
                <a:solidFill>
                  <a:schemeClr val="tx1"/>
                </a:solidFill>
                <a:latin typeface="Rockwell" panose="02060603020205020403" pitchFamily="18" charset="0"/>
                <a:ea typeface="標楷體" panose="03000509000000000000" pitchFamily="65" charset="-120"/>
              </a:defRPr>
            </a:lvl2pPr>
            <a:lvl3pPr marL="1143000" indent="-228600" eaLnBrk="0" hangingPunct="0">
              <a:spcBef>
                <a:spcPct val="20000"/>
              </a:spcBef>
              <a:defRPr kumimoji="1" sz="1600">
                <a:solidFill>
                  <a:schemeClr val="tx1"/>
                </a:solidFill>
                <a:latin typeface="Rockwell" panose="02060603020205020403" pitchFamily="18" charset="0"/>
                <a:ea typeface="標楷體" panose="03000509000000000000" pitchFamily="65" charset="-120"/>
              </a:defRPr>
            </a:lvl3pPr>
            <a:lvl4pPr marL="1600200" indent="-228600" eaLnBrk="0" hangingPunct="0">
              <a:spcBef>
                <a:spcPct val="20000"/>
              </a:spcBef>
              <a:defRPr kumimoji="1" sz="1600">
                <a:solidFill>
                  <a:schemeClr val="tx1"/>
                </a:solidFill>
                <a:latin typeface="Rockwell" panose="02060603020205020403" pitchFamily="18" charset="0"/>
                <a:ea typeface="標楷體" panose="03000509000000000000" pitchFamily="65" charset="-120"/>
              </a:defRPr>
            </a:lvl4pPr>
            <a:lvl5pPr marL="2057400" indent="-228600" eaLnBrk="0" hangingPunct="0">
              <a:spcBef>
                <a:spcPct val="20000"/>
              </a:spcBef>
              <a:defRPr kumimoji="1" sz="1600">
                <a:solidFill>
                  <a:schemeClr val="tx1"/>
                </a:solidFill>
                <a:latin typeface="Rockwell" panose="02060603020205020403" pitchFamily="18" charset="0"/>
                <a:ea typeface="標楷體" panose="03000509000000000000" pitchFamily="65" charset="-120"/>
              </a:defRPr>
            </a:lvl5pPr>
            <a:lvl6pPr marL="2514600" indent="-228600" eaLnBrk="0" fontAlgn="base" hangingPunct="0">
              <a:spcBef>
                <a:spcPct val="20000"/>
              </a:spcBef>
              <a:spcAft>
                <a:spcPct val="0"/>
              </a:spcAft>
              <a:defRPr kumimoji="1" sz="1600">
                <a:solidFill>
                  <a:schemeClr val="tx1"/>
                </a:solidFill>
                <a:latin typeface="Rockwell" panose="02060603020205020403" pitchFamily="18" charset="0"/>
                <a:ea typeface="標楷體" panose="03000509000000000000" pitchFamily="65" charset="-120"/>
              </a:defRPr>
            </a:lvl6pPr>
            <a:lvl7pPr marL="2971800" indent="-228600" eaLnBrk="0" fontAlgn="base" hangingPunct="0">
              <a:spcBef>
                <a:spcPct val="20000"/>
              </a:spcBef>
              <a:spcAft>
                <a:spcPct val="0"/>
              </a:spcAft>
              <a:defRPr kumimoji="1" sz="1600">
                <a:solidFill>
                  <a:schemeClr val="tx1"/>
                </a:solidFill>
                <a:latin typeface="Rockwell" panose="02060603020205020403" pitchFamily="18" charset="0"/>
                <a:ea typeface="標楷體" panose="03000509000000000000" pitchFamily="65" charset="-120"/>
              </a:defRPr>
            </a:lvl7pPr>
            <a:lvl8pPr marL="3429000" indent="-228600" eaLnBrk="0" fontAlgn="base" hangingPunct="0">
              <a:spcBef>
                <a:spcPct val="20000"/>
              </a:spcBef>
              <a:spcAft>
                <a:spcPct val="0"/>
              </a:spcAft>
              <a:defRPr kumimoji="1" sz="1600">
                <a:solidFill>
                  <a:schemeClr val="tx1"/>
                </a:solidFill>
                <a:latin typeface="Rockwell" panose="02060603020205020403" pitchFamily="18" charset="0"/>
                <a:ea typeface="標楷體" panose="03000509000000000000" pitchFamily="65" charset="-120"/>
              </a:defRPr>
            </a:lvl8pPr>
            <a:lvl9pPr marL="3886200" indent="-228600" eaLnBrk="0" fontAlgn="base" hangingPunct="0">
              <a:spcBef>
                <a:spcPct val="20000"/>
              </a:spcBef>
              <a:spcAft>
                <a:spcPct val="0"/>
              </a:spcAft>
              <a:defRPr kumimoji="1" sz="1600">
                <a:solidFill>
                  <a:schemeClr val="tx1"/>
                </a:solidFill>
                <a:latin typeface="Rockwell" panose="02060603020205020403" pitchFamily="18" charset="0"/>
                <a:ea typeface="標楷體" panose="03000509000000000000" pitchFamily="65" charset="-120"/>
              </a:defRPr>
            </a:lvl9pPr>
          </a:lstStyle>
          <a:p>
            <a:pPr algn="ctr" eaLnBrk="1" hangingPunct="1">
              <a:spcBef>
                <a:spcPct val="0"/>
              </a:spcBef>
            </a:pPr>
            <a:r>
              <a:rPr lang="zh-TW" altLang="en-US" sz="3200" dirty="0" smtClean="0">
                <a:solidFill>
                  <a:srgbClr val="000099"/>
                </a:solidFill>
                <a:latin typeface="Times New Roman" panose="02020603050405020304" pitchFamily="18" charset="0"/>
              </a:rPr>
              <a:t>各種發電方式</a:t>
            </a:r>
            <a:r>
              <a:rPr lang="zh-TW" altLang="en-US" sz="3200" dirty="0">
                <a:solidFill>
                  <a:srgbClr val="000099"/>
                </a:solidFill>
                <a:latin typeface="Times New Roman" panose="02020603050405020304" pitchFamily="18" charset="0"/>
              </a:rPr>
              <a:t>的</a:t>
            </a:r>
            <a:r>
              <a:rPr lang="zh-TW" altLang="en-US" sz="2800" dirty="0" smtClean="0">
                <a:solidFill>
                  <a:srgbClr val="000099"/>
                </a:solidFill>
                <a:latin typeface="Times New Roman" panose="02020603050405020304" pitchFamily="18" charset="0"/>
              </a:rPr>
              <a:t>整體</a:t>
            </a:r>
            <a:r>
              <a:rPr lang="zh-TW" altLang="en-US" sz="2800" dirty="0">
                <a:solidFill>
                  <a:srgbClr val="000099"/>
                </a:solidFill>
                <a:latin typeface="Times New Roman" panose="02020603050405020304" pitchFamily="18" charset="0"/>
              </a:rPr>
              <a:t>評估</a:t>
            </a:r>
            <a:endParaRPr lang="en-US" altLang="zh-TW" sz="2800" dirty="0">
              <a:solidFill>
                <a:srgbClr val="000099"/>
              </a:solidFill>
              <a:latin typeface="Times New Roman" panose="02020603050405020304" pitchFamily="18" charset="0"/>
            </a:endParaRPr>
          </a:p>
        </p:txBody>
      </p:sp>
      <p:sp>
        <p:nvSpPr>
          <p:cNvPr id="25605" name="投影片編號版面配置區 1"/>
          <p:cNvSpPr txBox="1">
            <a:spLocks noGrp="1"/>
          </p:cNvSpPr>
          <p:nvPr/>
        </p:nvSpPr>
        <p:spPr bwMode="auto">
          <a:xfrm>
            <a:off x="8534400" y="6553200"/>
            <a:ext cx="2133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defRPr kumimoji="1" sz="2000" b="1">
                <a:solidFill>
                  <a:srgbClr val="0000CC"/>
                </a:solidFill>
                <a:latin typeface="Rockwell" panose="02060603020205020403" pitchFamily="18" charset="0"/>
                <a:ea typeface="標楷體" panose="03000509000000000000" pitchFamily="65" charset="-120"/>
              </a:defRPr>
            </a:lvl1pPr>
            <a:lvl2pPr marL="742950" indent="-285750" eaLnBrk="0" hangingPunct="0">
              <a:spcBef>
                <a:spcPct val="20000"/>
              </a:spcBef>
              <a:defRPr kumimoji="1">
                <a:solidFill>
                  <a:schemeClr val="tx1"/>
                </a:solidFill>
                <a:latin typeface="Rockwell" panose="02060603020205020403" pitchFamily="18" charset="0"/>
                <a:ea typeface="標楷體" panose="03000509000000000000" pitchFamily="65" charset="-120"/>
              </a:defRPr>
            </a:lvl2pPr>
            <a:lvl3pPr marL="1143000" indent="-228600" eaLnBrk="0" hangingPunct="0">
              <a:spcBef>
                <a:spcPct val="20000"/>
              </a:spcBef>
              <a:defRPr kumimoji="1" sz="1600">
                <a:solidFill>
                  <a:schemeClr val="tx1"/>
                </a:solidFill>
                <a:latin typeface="Rockwell" panose="02060603020205020403" pitchFamily="18" charset="0"/>
                <a:ea typeface="標楷體" panose="03000509000000000000" pitchFamily="65" charset="-120"/>
              </a:defRPr>
            </a:lvl3pPr>
            <a:lvl4pPr marL="1600200" indent="-228600" eaLnBrk="0" hangingPunct="0">
              <a:spcBef>
                <a:spcPct val="20000"/>
              </a:spcBef>
              <a:defRPr kumimoji="1" sz="1600">
                <a:solidFill>
                  <a:schemeClr val="tx1"/>
                </a:solidFill>
                <a:latin typeface="Rockwell" panose="02060603020205020403" pitchFamily="18" charset="0"/>
                <a:ea typeface="標楷體" panose="03000509000000000000" pitchFamily="65" charset="-120"/>
              </a:defRPr>
            </a:lvl4pPr>
            <a:lvl5pPr marL="2057400" indent="-228600" eaLnBrk="0" hangingPunct="0">
              <a:spcBef>
                <a:spcPct val="20000"/>
              </a:spcBef>
              <a:defRPr kumimoji="1" sz="1600">
                <a:solidFill>
                  <a:schemeClr val="tx1"/>
                </a:solidFill>
                <a:latin typeface="Rockwell" panose="02060603020205020403" pitchFamily="18" charset="0"/>
                <a:ea typeface="標楷體" panose="03000509000000000000" pitchFamily="65" charset="-120"/>
              </a:defRPr>
            </a:lvl5pPr>
            <a:lvl6pPr marL="2514600" indent="-228600" eaLnBrk="0" fontAlgn="base" hangingPunct="0">
              <a:spcBef>
                <a:spcPct val="20000"/>
              </a:spcBef>
              <a:spcAft>
                <a:spcPct val="0"/>
              </a:spcAft>
              <a:defRPr kumimoji="1" sz="1600">
                <a:solidFill>
                  <a:schemeClr val="tx1"/>
                </a:solidFill>
                <a:latin typeface="Rockwell" panose="02060603020205020403" pitchFamily="18" charset="0"/>
                <a:ea typeface="標楷體" panose="03000509000000000000" pitchFamily="65" charset="-120"/>
              </a:defRPr>
            </a:lvl6pPr>
            <a:lvl7pPr marL="2971800" indent="-228600" eaLnBrk="0" fontAlgn="base" hangingPunct="0">
              <a:spcBef>
                <a:spcPct val="20000"/>
              </a:spcBef>
              <a:spcAft>
                <a:spcPct val="0"/>
              </a:spcAft>
              <a:defRPr kumimoji="1" sz="1600">
                <a:solidFill>
                  <a:schemeClr val="tx1"/>
                </a:solidFill>
                <a:latin typeface="Rockwell" panose="02060603020205020403" pitchFamily="18" charset="0"/>
                <a:ea typeface="標楷體" panose="03000509000000000000" pitchFamily="65" charset="-120"/>
              </a:defRPr>
            </a:lvl7pPr>
            <a:lvl8pPr marL="3429000" indent="-228600" eaLnBrk="0" fontAlgn="base" hangingPunct="0">
              <a:spcBef>
                <a:spcPct val="20000"/>
              </a:spcBef>
              <a:spcAft>
                <a:spcPct val="0"/>
              </a:spcAft>
              <a:defRPr kumimoji="1" sz="1600">
                <a:solidFill>
                  <a:schemeClr val="tx1"/>
                </a:solidFill>
                <a:latin typeface="Rockwell" panose="02060603020205020403" pitchFamily="18" charset="0"/>
                <a:ea typeface="標楷體" panose="03000509000000000000" pitchFamily="65" charset="-120"/>
              </a:defRPr>
            </a:lvl8pPr>
            <a:lvl9pPr marL="3886200" indent="-228600" eaLnBrk="0" fontAlgn="base" hangingPunct="0">
              <a:spcBef>
                <a:spcPct val="20000"/>
              </a:spcBef>
              <a:spcAft>
                <a:spcPct val="0"/>
              </a:spcAft>
              <a:defRPr kumimoji="1" sz="1600">
                <a:solidFill>
                  <a:schemeClr val="tx1"/>
                </a:solidFill>
                <a:latin typeface="Rockwell" panose="02060603020205020403" pitchFamily="18" charset="0"/>
                <a:ea typeface="標楷體" panose="03000509000000000000" pitchFamily="65" charset="-120"/>
              </a:defRPr>
            </a:lvl9pPr>
          </a:lstStyle>
          <a:p>
            <a:pPr algn="r" eaLnBrk="1" hangingPunct="1">
              <a:spcBef>
                <a:spcPct val="0"/>
              </a:spcBef>
            </a:pPr>
            <a:fld id="{59519C2A-038F-4DA8-B9C4-22353DB2769E}" type="slidenum">
              <a:rPr lang="en-US" altLang="zh-TW" sz="1400" b="0">
                <a:solidFill>
                  <a:srgbClr val="000000"/>
                </a:solidFill>
                <a:latin typeface="Times New Roman" panose="02020603050405020304" pitchFamily="18" charset="0"/>
              </a:rPr>
              <a:pPr algn="r" eaLnBrk="1" hangingPunct="1">
                <a:spcBef>
                  <a:spcPct val="0"/>
                </a:spcBef>
              </a:pPr>
              <a:t>73</a:t>
            </a:fld>
            <a:endParaRPr lang="en-US" altLang="zh-TW" sz="1400" b="0">
              <a:solidFill>
                <a:srgbClr val="000000"/>
              </a:solidFill>
              <a:latin typeface="Times New Roman" panose="02020603050405020304" pitchFamily="18" charset="0"/>
            </a:endParaRPr>
          </a:p>
        </p:txBody>
      </p:sp>
      <p:graphicFrame>
        <p:nvGraphicFramePr>
          <p:cNvPr id="14" name="Group 62"/>
          <p:cNvGraphicFramePr>
            <a:graphicFrameLocks noGrp="1"/>
          </p:cNvGraphicFramePr>
          <p:nvPr/>
        </p:nvGraphicFramePr>
        <p:xfrm>
          <a:off x="1776414" y="2060575"/>
          <a:ext cx="8713787" cy="3228978"/>
        </p:xfrm>
        <a:graphic>
          <a:graphicData uri="http://schemas.openxmlformats.org/drawingml/2006/table">
            <a:tbl>
              <a:tblPr/>
              <a:tblGrid>
                <a:gridCol w="2016125">
                  <a:extLst>
                    <a:ext uri="{9D8B030D-6E8A-4147-A177-3AD203B41FA5}">
                      <a16:colId xmlns:a16="http://schemas.microsoft.com/office/drawing/2014/main" val="20000"/>
                    </a:ext>
                  </a:extLst>
                </a:gridCol>
                <a:gridCol w="1223962">
                  <a:extLst>
                    <a:ext uri="{9D8B030D-6E8A-4147-A177-3AD203B41FA5}">
                      <a16:colId xmlns:a16="http://schemas.microsoft.com/office/drawing/2014/main" val="20001"/>
                    </a:ext>
                  </a:extLst>
                </a:gridCol>
                <a:gridCol w="1193800">
                  <a:extLst>
                    <a:ext uri="{9D8B030D-6E8A-4147-A177-3AD203B41FA5}">
                      <a16:colId xmlns:a16="http://schemas.microsoft.com/office/drawing/2014/main" val="20002"/>
                    </a:ext>
                  </a:extLst>
                </a:gridCol>
                <a:gridCol w="1325563">
                  <a:extLst>
                    <a:ext uri="{9D8B030D-6E8A-4147-A177-3AD203B41FA5}">
                      <a16:colId xmlns:a16="http://schemas.microsoft.com/office/drawing/2014/main" val="20003"/>
                    </a:ext>
                  </a:extLst>
                </a:gridCol>
                <a:gridCol w="1512887">
                  <a:extLst>
                    <a:ext uri="{9D8B030D-6E8A-4147-A177-3AD203B41FA5}">
                      <a16:colId xmlns:a16="http://schemas.microsoft.com/office/drawing/2014/main" val="20004"/>
                    </a:ext>
                  </a:extLst>
                </a:gridCol>
                <a:gridCol w="1441450">
                  <a:extLst>
                    <a:ext uri="{9D8B030D-6E8A-4147-A177-3AD203B41FA5}">
                      <a16:colId xmlns:a16="http://schemas.microsoft.com/office/drawing/2014/main" val="20005"/>
                    </a:ext>
                  </a:extLst>
                </a:gridCol>
              </a:tblGrid>
              <a:tr h="412570">
                <a:tc rowSpan="2">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zh-TW" altLang="en-US" sz="20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各類發電類型</a:t>
                      </a:r>
                    </a:p>
                  </a:txBody>
                  <a:tcPr marT="45719" marB="4571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5CBFF">
                        <a:alpha val="50195"/>
                      </a:srgbClr>
                    </a:solidFill>
                  </a:tcPr>
                </a:tc>
                <a:tc rowSpan="2">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zh-TW" altLang="en-US" sz="20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核能</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5CBFF">
                        <a:alpha val="50195"/>
                      </a:srgbClr>
                    </a:solidFill>
                  </a:tcPr>
                </a:tc>
                <a:tc rowSpan="2">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zh-TW" altLang="en-US" sz="20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燃煤</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5CBFF">
                        <a:alpha val="50195"/>
                      </a:srgbClr>
                    </a:solidFill>
                  </a:tcPr>
                </a:tc>
                <a:tc rowSpan="2">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zh-TW" altLang="en-US" sz="20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燃氣</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5CBFF">
                        <a:alpha val="50195"/>
                      </a:srgbClr>
                    </a:solidFill>
                  </a:tcPr>
                </a:tc>
                <a:tc gridSpan="2">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再生能源</a:t>
                      </a:r>
                    </a:p>
                  </a:txBody>
                  <a:tcPr marT="45719" marB="4571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5CBFF">
                        <a:alpha val="50195"/>
                      </a:srgbClr>
                    </a:solidFill>
                  </a:tcPr>
                </a:tc>
                <a:tc hMerge="1">
                  <a:txBody>
                    <a:bodyPr/>
                    <a:lstStyle/>
                    <a:p>
                      <a:endParaRPr lang="zh-TW" altLang="en-US"/>
                    </a:p>
                  </a:txBody>
                  <a:tcPr/>
                </a:tc>
                <a:extLst>
                  <a:ext uri="{0D108BD9-81ED-4DB2-BD59-A6C34878D82A}">
                    <a16:rowId xmlns:a16="http://schemas.microsoft.com/office/drawing/2014/main" val="10000"/>
                  </a:ext>
                </a:extLst>
              </a:tr>
              <a:tr h="463348">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風力發電</a:t>
                      </a:r>
                    </a:p>
                  </a:txBody>
                  <a:tcPr marL="91446" marR="91446"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5CBFF">
                        <a:alpha val="50195"/>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太陽光電</a:t>
                      </a:r>
                    </a:p>
                  </a:txBody>
                  <a:tcPr marL="91446" marR="91446" marT="45698" marB="456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5CBFF">
                        <a:alpha val="50195"/>
                      </a:srgbClr>
                    </a:solidFill>
                  </a:tcPr>
                </a:tc>
                <a:extLst>
                  <a:ext uri="{0D108BD9-81ED-4DB2-BD59-A6C34878D82A}">
                    <a16:rowId xmlns:a16="http://schemas.microsoft.com/office/drawing/2014/main" val="10001"/>
                  </a:ext>
                </a:extLst>
              </a:tr>
              <a:tr h="463348">
                <a:tc>
                  <a:txBody>
                    <a:bodyPr/>
                    <a:lstStyle/>
                    <a:p>
                      <a:pPr marL="0" marR="0" lvl="0" indent="0" algn="l" defTabSz="914400" rtl="0" eaLnBrk="0" fontAlgn="base" latinLnBrk="0" hangingPunct="0">
                        <a:lnSpc>
                          <a:spcPct val="85000"/>
                        </a:lnSpc>
                        <a:spcBef>
                          <a:spcPct val="2000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機組可用率</a:t>
                      </a:r>
                      <a:r>
                        <a:rPr kumimoji="1" lang="zh-TW" altLang="en-US" sz="2000" b="1" i="0" u="none" strike="noStrike" cap="none" normalizeH="0" baseline="30000" smtClean="0">
                          <a:ln>
                            <a:noFill/>
                          </a:ln>
                          <a:solidFill>
                            <a:schemeClr val="tx1"/>
                          </a:solidFill>
                          <a:effectLst/>
                          <a:latin typeface="Times New Roman" pitchFamily="18" charset="0"/>
                          <a:ea typeface="標楷體" pitchFamily="65" charset="-120"/>
                          <a:cs typeface="Times New Roman" pitchFamily="18" charset="0"/>
                        </a:rPr>
                        <a:t>*</a:t>
                      </a:r>
                      <a:r>
                        <a:rPr kumimoji="1" lang="en-US" altLang="zh-TW" sz="2000" b="1" i="0" u="none" strike="noStrike" cap="none" normalizeH="0" baseline="30000" smtClean="0">
                          <a:ln>
                            <a:noFill/>
                          </a:ln>
                          <a:solidFill>
                            <a:schemeClr val="tx1"/>
                          </a:solidFill>
                          <a:effectLst/>
                          <a:latin typeface="Times New Roman" pitchFamily="18" charset="0"/>
                          <a:ea typeface="標楷體" pitchFamily="65" charset="-120"/>
                          <a:cs typeface="Times New Roman" pitchFamily="18" charset="0"/>
                        </a:rPr>
                        <a:t>1</a:t>
                      </a:r>
                    </a:p>
                  </a:txBody>
                  <a:tcPr marT="45719" marB="4571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B">
                        <a:alpha val="49803"/>
                      </a:srgbClr>
                    </a:solidFill>
                  </a:tcPr>
                </a:tc>
                <a:tc>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90%</a:t>
                      </a: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以上</a:t>
                      </a:r>
                    </a:p>
                  </a:txBody>
                  <a:tcPr marL="72000" marR="72000"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90%</a:t>
                      </a: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以上</a:t>
                      </a:r>
                    </a:p>
                  </a:txBody>
                  <a:tcPr marL="72000" marR="72000"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en-US" altLang="zh-TW" sz="20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85%</a:t>
                      </a:r>
                      <a:r>
                        <a:rPr kumimoji="1" lang="zh-TW" altLang="en-US" sz="20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以上</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en-US" altLang="zh-TW" sz="20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28~38%</a:t>
                      </a:r>
                    </a:p>
                  </a:txBody>
                  <a:tcPr marL="91446" marR="91446"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14%</a:t>
                      </a:r>
                    </a:p>
                  </a:txBody>
                  <a:tcPr marL="91446" marR="91446" marT="45698" marB="456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597">
                <a:tc>
                  <a:txBody>
                    <a:bodyPr/>
                    <a:lstStyle/>
                    <a:p>
                      <a:pPr marL="0" marR="0" lvl="0" indent="0" algn="l" defTabSz="914400" rtl="0" eaLnBrk="0" fontAlgn="base" latinLnBrk="0" hangingPunct="0">
                        <a:lnSpc>
                          <a:spcPct val="85000"/>
                        </a:lnSpc>
                        <a:spcBef>
                          <a:spcPct val="20000"/>
                        </a:spcBef>
                        <a:spcAft>
                          <a:spcPct val="0"/>
                        </a:spcAft>
                        <a:buClrTx/>
                        <a:buSzTx/>
                        <a:buFontTx/>
                        <a:buNone/>
                        <a:tabLst/>
                      </a:pPr>
                      <a:r>
                        <a:rPr kumimoji="1" lang="en-US" altLang="zh-TW"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101</a:t>
                      </a:r>
                      <a:r>
                        <a:rPr kumimoji="1" lang="zh-TW" altLang="en-US"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年發電成本</a:t>
                      </a:r>
                      <a:r>
                        <a:rPr kumimoji="1" lang="en-US" altLang="zh-TW"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
                      </a:r>
                      <a:br>
                        <a:rPr kumimoji="1" lang="en-US" altLang="zh-TW"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br>
                      <a:r>
                        <a:rPr kumimoji="1" lang="en-US" altLang="zh-TW"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元</a:t>
                      </a:r>
                      <a:r>
                        <a:rPr kumimoji="1" lang="en-US" altLang="zh-TW"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1" lang="zh-TW" altLang="en-US"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度</a:t>
                      </a:r>
                      <a:r>
                        <a:rPr kumimoji="1" lang="en-US" altLang="zh-TW"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p>
                  </a:txBody>
                  <a:tcPr marT="45719" marB="4571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B">
                        <a:alpha val="49803"/>
                      </a:srgbClr>
                    </a:solidFill>
                  </a:tcPr>
                </a:tc>
                <a:tc>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0.72</a:t>
                      </a:r>
                      <a:r>
                        <a:rPr kumimoji="1" lang="zh-TW" altLang="en-US" sz="2000" b="1" i="0" u="none" strike="noStrike" cap="none" normalizeH="0" baseline="30000" smtClean="0">
                          <a:ln>
                            <a:noFill/>
                          </a:ln>
                          <a:solidFill>
                            <a:schemeClr val="tx1"/>
                          </a:solidFill>
                          <a:effectLst/>
                          <a:latin typeface="Times New Roman" pitchFamily="18" charset="0"/>
                          <a:ea typeface="標楷體" pitchFamily="65" charset="-120"/>
                          <a:cs typeface="Times New Roman" pitchFamily="18" charset="0"/>
                        </a:rPr>
                        <a:t>*</a:t>
                      </a:r>
                      <a:r>
                        <a:rPr kumimoji="1" lang="en-US" altLang="zh-TW" sz="2000" b="1" i="0" u="none" strike="noStrike" cap="none" normalizeH="0" baseline="30000" smtClean="0">
                          <a:ln>
                            <a:noFill/>
                          </a:ln>
                          <a:solidFill>
                            <a:schemeClr val="tx1"/>
                          </a:solidFill>
                          <a:effectLst/>
                          <a:latin typeface="Times New Roman" pitchFamily="18" charset="0"/>
                          <a:ea typeface="標楷體" pitchFamily="65" charset="-120"/>
                          <a:cs typeface="Times New Roman" pitchFamily="18" charset="0"/>
                        </a:rPr>
                        <a:t>2</a:t>
                      </a:r>
                      <a:endPar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1.64</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3.81</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en-US" altLang="zh-TW" sz="20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2.64</a:t>
                      </a:r>
                      <a:r>
                        <a:rPr kumimoji="1" lang="zh-TW" altLang="en-US" sz="2000" b="1" i="0" u="none" strike="noStrike" cap="none" normalizeH="0" baseline="30000" dirty="0" smtClean="0">
                          <a:ln>
                            <a:noFill/>
                          </a:ln>
                          <a:solidFill>
                            <a:schemeClr val="tx1"/>
                          </a:solidFill>
                          <a:effectLst/>
                          <a:latin typeface="Times New Roman" pitchFamily="18" charset="0"/>
                          <a:ea typeface="標楷體" pitchFamily="65" charset="-120"/>
                          <a:cs typeface="Times New Roman" pitchFamily="18" charset="0"/>
                        </a:rPr>
                        <a:t>*</a:t>
                      </a:r>
                      <a:r>
                        <a:rPr kumimoji="1" lang="en-US" altLang="zh-TW" sz="2000" b="1" i="0" u="none" strike="noStrike" cap="none" normalizeH="0" baseline="30000" dirty="0" smtClean="0">
                          <a:ln>
                            <a:noFill/>
                          </a:ln>
                          <a:solidFill>
                            <a:schemeClr val="tx1"/>
                          </a:solidFill>
                          <a:effectLst/>
                          <a:latin typeface="Times New Roman" pitchFamily="18" charset="0"/>
                          <a:ea typeface="標楷體" pitchFamily="65" charset="-120"/>
                          <a:cs typeface="Times New Roman" pitchFamily="18" charset="0"/>
                        </a:rPr>
                        <a:t>3</a:t>
                      </a:r>
                    </a:p>
                  </a:txBody>
                  <a:tcPr marL="36002" marR="36002"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6.76~9.46</a:t>
                      </a:r>
                      <a:r>
                        <a:rPr kumimoji="1" lang="zh-TW" altLang="en-US" sz="2000" b="1" i="0" u="none" strike="noStrike" cap="none" normalizeH="0" baseline="30000" smtClean="0">
                          <a:ln>
                            <a:noFill/>
                          </a:ln>
                          <a:solidFill>
                            <a:schemeClr val="tx1"/>
                          </a:solidFill>
                          <a:effectLst/>
                          <a:latin typeface="Times New Roman" pitchFamily="18" charset="0"/>
                          <a:ea typeface="標楷體" pitchFamily="65" charset="-120"/>
                          <a:cs typeface="Times New Roman" pitchFamily="18" charset="0"/>
                        </a:rPr>
                        <a:t>*</a:t>
                      </a:r>
                      <a:r>
                        <a:rPr kumimoji="1" lang="en-US" altLang="zh-TW" sz="2000" b="1" i="0" u="none" strike="noStrike" cap="none" normalizeH="0" baseline="30000" smtClean="0">
                          <a:ln>
                            <a:noFill/>
                          </a:ln>
                          <a:solidFill>
                            <a:schemeClr val="tx1"/>
                          </a:solidFill>
                          <a:effectLst/>
                          <a:latin typeface="Times New Roman" pitchFamily="18" charset="0"/>
                          <a:ea typeface="標楷體" pitchFamily="65" charset="-120"/>
                          <a:cs typeface="Times New Roman" pitchFamily="18" charset="0"/>
                        </a:rPr>
                        <a:t>3</a:t>
                      </a:r>
                    </a:p>
                  </a:txBody>
                  <a:tcPr marL="91446" marR="91446" marT="45698" marB="456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9597">
                <a:tc>
                  <a:txBody>
                    <a:bodyPr/>
                    <a:lstStyle/>
                    <a:p>
                      <a:pPr marL="0" marR="0" lvl="0" indent="0" algn="l" defTabSz="914400" rtl="0" eaLnBrk="0" fontAlgn="base" latinLnBrk="0" hangingPunct="0">
                        <a:lnSpc>
                          <a:spcPct val="85000"/>
                        </a:lnSpc>
                        <a:spcBef>
                          <a:spcPct val="2000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每度電</a:t>
                      </a:r>
                      <a:r>
                        <a:rPr kumimoji="1" lang="en-US" altLang="zh-TW"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CO</a:t>
                      </a:r>
                      <a:r>
                        <a:rPr kumimoji="1" lang="en-US" altLang="zh-TW" sz="2000" b="1" i="0" u="none" strike="noStrike" cap="none" normalizeH="0" baseline="-25000" smtClean="0">
                          <a:ln>
                            <a:noFill/>
                          </a:ln>
                          <a:solidFill>
                            <a:schemeClr val="tx1"/>
                          </a:solidFill>
                          <a:effectLst/>
                          <a:latin typeface="Times New Roman" pitchFamily="18" charset="0"/>
                          <a:ea typeface="標楷體" pitchFamily="65" charset="-120"/>
                          <a:cs typeface="Times New Roman" pitchFamily="18" charset="0"/>
                        </a:rPr>
                        <a:t>2</a:t>
                      </a:r>
                      <a:r>
                        <a:rPr kumimoji="1" lang="zh-TW" altLang="en-US"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排放</a:t>
                      </a:r>
                      <a:r>
                        <a:rPr kumimoji="1" lang="en-US" altLang="zh-TW"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
                      </a:r>
                      <a:br>
                        <a:rPr kumimoji="1" lang="en-US" altLang="zh-TW"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br>
                      <a:r>
                        <a:rPr kumimoji="1" lang="en-US" altLang="zh-TW"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公克</a:t>
                      </a:r>
                      <a:r>
                        <a:rPr kumimoji="1" lang="en-US" altLang="zh-TW"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1" lang="zh-TW" altLang="en-US"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度</a:t>
                      </a:r>
                      <a:r>
                        <a:rPr kumimoji="1" lang="en-US" altLang="zh-TW"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p>
                  </a:txBody>
                  <a:tcPr marL="72000" marR="72000" marT="45719" marB="4571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B">
                        <a:alpha val="49803"/>
                      </a:srgbClr>
                    </a:solidFill>
                  </a:tcPr>
                </a:tc>
                <a:tc>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0</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839</a:t>
                      </a:r>
                      <a:endParaRPr kumimoji="1" lang="zh-TW" altLang="en-US"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389</a:t>
                      </a:r>
                      <a:endParaRPr kumimoji="1" lang="zh-TW" altLang="en-US"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endParaRP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en-US" altLang="zh-TW" sz="20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0</a:t>
                      </a:r>
                    </a:p>
                  </a:txBody>
                  <a:tcPr marL="91446" marR="91446"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20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0</a:t>
                      </a:r>
                    </a:p>
                  </a:txBody>
                  <a:tcPr marL="91446" marR="91446" marT="45698" marB="456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0515">
                <a:tc>
                  <a:txBody>
                    <a:bodyPr/>
                    <a:lstStyle/>
                    <a:p>
                      <a:pPr marL="0" marR="0" lvl="0" indent="0" algn="l" defTabSz="914400" rtl="0" eaLnBrk="0" fontAlgn="base" latinLnBrk="0" hangingPunct="0">
                        <a:lnSpc>
                          <a:spcPct val="85000"/>
                        </a:lnSpc>
                        <a:spcBef>
                          <a:spcPct val="2000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安全存量</a:t>
                      </a:r>
                    </a:p>
                  </a:txBody>
                  <a:tcPr marL="72000" marR="72000" marT="45719" marB="4571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B">
                        <a:alpha val="49803"/>
                      </a:srgbClr>
                    </a:solidFill>
                  </a:tcPr>
                </a:tc>
                <a:tc>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一年半</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en-US" altLang="zh-TW" sz="20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30</a:t>
                      </a:r>
                      <a:r>
                        <a:rPr kumimoji="1" lang="zh-TW" altLang="en-US" sz="20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天</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7~14</a:t>
                      </a: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天</a:t>
                      </a: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
                      </a:r>
                      <a:b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b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夏天</a:t>
                      </a: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7</a:t>
                      </a:r>
                      <a:r>
                        <a:rPr kumimoji="1" lang="zh-TW" altLang="en-US"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天</a:t>
                      </a:r>
                      <a:r>
                        <a:rPr kumimoji="1" lang="en-US" altLang="zh-TW" sz="2000" b="0" i="0" u="none" strike="noStrike" cap="none" normalizeH="0" baseline="0" smtClean="0">
                          <a:ln>
                            <a:noFill/>
                          </a:ln>
                          <a:solidFill>
                            <a:schemeClr val="tx1"/>
                          </a:solidFill>
                          <a:effectLst/>
                          <a:latin typeface="Times New Roman" pitchFamily="18" charset="0"/>
                          <a:ea typeface="標楷體" pitchFamily="65" charset="-120"/>
                          <a:cs typeface="Times New Roman" pitchFamily="18" charset="0"/>
                        </a:rPr>
                        <a:t>)</a:t>
                      </a:r>
                    </a:p>
                  </a:txBody>
                  <a:tcPr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85000"/>
                        </a:lnSpc>
                        <a:spcBef>
                          <a:spcPct val="20000"/>
                        </a:spcBef>
                        <a:spcAft>
                          <a:spcPct val="0"/>
                        </a:spcAft>
                        <a:buClrTx/>
                        <a:buSzTx/>
                        <a:buFontTx/>
                        <a:buNone/>
                        <a:tabLst/>
                      </a:pPr>
                      <a:r>
                        <a:rPr kumimoji="1" lang="en-US" altLang="zh-TW" sz="20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r>
                        <a:rPr kumimoji="1" lang="zh-TW" altLang="en-US" sz="2000" b="1"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尚無法作為基載</a:t>
                      </a:r>
                      <a:r>
                        <a:rPr kumimoji="1" lang="en-US" altLang="zh-TW" sz="20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p>
                    <a:p>
                      <a:pPr marL="0" marR="0" lvl="0" indent="0" algn="ctr" defTabSz="914400" rtl="0" eaLnBrk="0" fontAlgn="base" latinLnBrk="0" hangingPunct="0">
                        <a:lnSpc>
                          <a:spcPct val="85000"/>
                        </a:lnSpc>
                        <a:spcBef>
                          <a:spcPct val="20000"/>
                        </a:spcBef>
                        <a:spcAft>
                          <a:spcPct val="0"/>
                        </a:spcAft>
                        <a:buClrTx/>
                        <a:buSzTx/>
                        <a:buFontTx/>
                        <a:buNone/>
                        <a:tabLst/>
                      </a:pPr>
                      <a:r>
                        <a:rPr kumimoji="1" lang="en-US" altLang="zh-TW" sz="20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r>
                        <a:rPr kumimoji="1" lang="zh-TW" altLang="en-US" sz="20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儲能系統尚待開發</a:t>
                      </a:r>
                      <a:r>
                        <a:rPr kumimoji="1" lang="en-US" altLang="zh-TW" sz="2000" b="0" i="0" u="none" strike="noStrike" cap="none" normalizeH="0" baseline="0" dirty="0" smtClean="0">
                          <a:ln>
                            <a:noFill/>
                          </a:ln>
                          <a:solidFill>
                            <a:schemeClr val="tx1"/>
                          </a:solidFill>
                          <a:effectLst/>
                          <a:latin typeface="Times New Roman" pitchFamily="18" charset="0"/>
                          <a:ea typeface="標楷體" pitchFamily="65" charset="-120"/>
                          <a:cs typeface="Times New Roman" pitchFamily="18" charset="0"/>
                        </a:rPr>
                        <a:t>)</a:t>
                      </a:r>
                    </a:p>
                  </a:txBody>
                  <a:tcPr marL="91446" marR="91446" marT="45698" marB="456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5"/>
                  </a:ext>
                </a:extLst>
              </a:tr>
            </a:tbl>
          </a:graphicData>
        </a:graphic>
      </p:graphicFrame>
      <p:sp>
        <p:nvSpPr>
          <p:cNvPr id="15" name="Oval 143"/>
          <p:cNvSpPr>
            <a:spLocks noChangeArrowheads="1"/>
          </p:cNvSpPr>
          <p:nvPr/>
        </p:nvSpPr>
        <p:spPr bwMode="auto">
          <a:xfrm>
            <a:off x="3863976" y="3357563"/>
            <a:ext cx="1027113" cy="1943100"/>
          </a:xfrm>
          <a:prstGeom prst="ellipse">
            <a:avLst/>
          </a:prstGeom>
          <a:noFill/>
          <a:ln w="57150">
            <a:solidFill>
              <a:srgbClr val="FFFF00"/>
            </a:solidFill>
            <a:round/>
            <a:headEnd/>
            <a:tailEnd/>
          </a:ln>
          <a:effectLst>
            <a:outerShdw blurRad="40000" dist="23000" dir="5400000" rotWithShape="0">
              <a:srgbClr val="808080">
                <a:alpha val="34999"/>
              </a:srgbClr>
            </a:outerShdw>
          </a:effectLst>
          <a:extLst/>
        </p:spPr>
        <p:txBody>
          <a:bodyPr vert="eaVert" anchor="ctr"/>
          <a:lstStyle/>
          <a:p>
            <a:pPr algn="ctr">
              <a:defRPr/>
            </a:pPr>
            <a:endParaRPr lang="en-US" sz="1400" b="1" dirty="0">
              <a:solidFill>
                <a:srgbClr val="FFFFFF"/>
              </a:solidFill>
              <a:ea typeface="標楷體" pitchFamily="65" charset="-120"/>
              <a:cs typeface="Times New Roman" pitchFamily="18" charset="0"/>
            </a:endParaRPr>
          </a:p>
        </p:txBody>
      </p:sp>
      <p:sp>
        <p:nvSpPr>
          <p:cNvPr id="17" name="Oval 143"/>
          <p:cNvSpPr>
            <a:spLocks noChangeArrowheads="1"/>
          </p:cNvSpPr>
          <p:nvPr/>
        </p:nvSpPr>
        <p:spPr bwMode="auto">
          <a:xfrm>
            <a:off x="5253038" y="3438526"/>
            <a:ext cx="857250" cy="479425"/>
          </a:xfrm>
          <a:prstGeom prst="ellipse">
            <a:avLst/>
          </a:prstGeom>
          <a:noFill/>
          <a:ln w="57150">
            <a:solidFill>
              <a:srgbClr val="FFFF00"/>
            </a:solidFill>
            <a:round/>
            <a:headEnd/>
            <a:tailEnd/>
          </a:ln>
          <a:effectLst>
            <a:outerShdw blurRad="40000" dist="23000" dir="5400000" rotWithShape="0">
              <a:srgbClr val="808080">
                <a:alpha val="34999"/>
              </a:srgbClr>
            </a:outerShdw>
          </a:effectLst>
          <a:extLst/>
        </p:spPr>
        <p:txBody>
          <a:bodyPr vert="eaVert" anchor="ctr"/>
          <a:lstStyle/>
          <a:p>
            <a:pPr algn="ctr">
              <a:defRPr/>
            </a:pPr>
            <a:endParaRPr lang="en-US" sz="1400" b="1" dirty="0">
              <a:solidFill>
                <a:srgbClr val="FFFFFF"/>
              </a:solidFill>
              <a:ea typeface="標楷體" pitchFamily="65" charset="-120"/>
              <a:cs typeface="Times New Roman" pitchFamily="18" charset="0"/>
            </a:endParaRPr>
          </a:p>
        </p:txBody>
      </p:sp>
      <p:sp>
        <p:nvSpPr>
          <p:cNvPr id="18" name="Oval 143"/>
          <p:cNvSpPr>
            <a:spLocks noChangeArrowheads="1"/>
          </p:cNvSpPr>
          <p:nvPr/>
        </p:nvSpPr>
        <p:spPr bwMode="auto">
          <a:xfrm>
            <a:off x="6456364" y="4070350"/>
            <a:ext cx="858837" cy="477838"/>
          </a:xfrm>
          <a:prstGeom prst="ellipse">
            <a:avLst/>
          </a:prstGeom>
          <a:noFill/>
          <a:ln w="57150">
            <a:solidFill>
              <a:srgbClr val="FFFF00"/>
            </a:solidFill>
            <a:round/>
            <a:headEnd/>
            <a:tailEnd/>
          </a:ln>
          <a:effectLst>
            <a:outerShdw blurRad="40000" dist="23000" dir="5400000" rotWithShape="0">
              <a:srgbClr val="808080">
                <a:alpha val="34999"/>
              </a:srgbClr>
            </a:outerShdw>
          </a:effectLst>
          <a:extLst/>
        </p:spPr>
        <p:txBody>
          <a:bodyPr vert="eaVert" anchor="ctr"/>
          <a:lstStyle/>
          <a:p>
            <a:pPr algn="ctr">
              <a:defRPr/>
            </a:pPr>
            <a:endParaRPr lang="en-US" sz="1400" b="1" dirty="0">
              <a:solidFill>
                <a:srgbClr val="FFFFFF"/>
              </a:solidFill>
              <a:ea typeface="標楷體" pitchFamily="65" charset="-120"/>
              <a:cs typeface="Times New Roman" pitchFamily="18" charset="0"/>
            </a:endParaRPr>
          </a:p>
        </p:txBody>
      </p:sp>
      <p:sp>
        <p:nvSpPr>
          <p:cNvPr id="19" name="Oval 143"/>
          <p:cNvSpPr>
            <a:spLocks noChangeArrowheads="1"/>
          </p:cNvSpPr>
          <p:nvPr/>
        </p:nvSpPr>
        <p:spPr bwMode="auto">
          <a:xfrm>
            <a:off x="7896226" y="4044951"/>
            <a:ext cx="2232025" cy="479425"/>
          </a:xfrm>
          <a:prstGeom prst="ellipse">
            <a:avLst/>
          </a:prstGeom>
          <a:noFill/>
          <a:ln w="57150">
            <a:solidFill>
              <a:srgbClr val="FFFF00"/>
            </a:solidFill>
            <a:round/>
            <a:headEnd/>
            <a:tailEnd/>
          </a:ln>
          <a:effectLst>
            <a:outerShdw blurRad="40000" dist="23000" dir="5400000" rotWithShape="0">
              <a:srgbClr val="808080">
                <a:alpha val="34999"/>
              </a:srgbClr>
            </a:outerShdw>
          </a:effectLst>
          <a:extLst/>
        </p:spPr>
        <p:txBody>
          <a:bodyPr vert="eaVert" anchor="ctr"/>
          <a:lstStyle/>
          <a:p>
            <a:pPr algn="ctr">
              <a:defRPr/>
            </a:pPr>
            <a:endParaRPr lang="en-US" sz="1400" b="1" dirty="0">
              <a:solidFill>
                <a:srgbClr val="FFFFFF"/>
              </a:solidFill>
              <a:ea typeface="標楷體" pitchFamily="65" charset="-120"/>
              <a:cs typeface="Times New Roman" pitchFamily="18" charset="0"/>
            </a:endParaRPr>
          </a:p>
        </p:txBody>
      </p:sp>
      <p:sp>
        <p:nvSpPr>
          <p:cNvPr id="20" name="Oval 143"/>
          <p:cNvSpPr>
            <a:spLocks noChangeArrowheads="1"/>
          </p:cNvSpPr>
          <p:nvPr/>
        </p:nvSpPr>
        <p:spPr bwMode="auto">
          <a:xfrm>
            <a:off x="3648076" y="2790825"/>
            <a:ext cx="4176713" cy="674688"/>
          </a:xfrm>
          <a:prstGeom prst="ellipse">
            <a:avLst/>
          </a:prstGeom>
          <a:noFill/>
          <a:ln w="57150">
            <a:solidFill>
              <a:srgbClr val="FFFF00"/>
            </a:solidFill>
            <a:round/>
            <a:headEnd/>
            <a:tailEnd/>
          </a:ln>
          <a:effectLst>
            <a:outerShdw blurRad="40000" dist="23000" dir="5400000" rotWithShape="0">
              <a:srgbClr val="808080">
                <a:alpha val="34999"/>
              </a:srgbClr>
            </a:outerShdw>
          </a:effectLst>
          <a:extLst/>
        </p:spPr>
        <p:txBody>
          <a:bodyPr vert="eaVert" anchor="ctr"/>
          <a:lstStyle/>
          <a:p>
            <a:pPr algn="ctr">
              <a:defRPr/>
            </a:pPr>
            <a:endParaRPr lang="en-US" sz="1400" b="1" dirty="0">
              <a:solidFill>
                <a:srgbClr val="FFFFFF"/>
              </a:solidFill>
              <a:ea typeface="標楷體" pitchFamily="65" charset="-120"/>
              <a:cs typeface="Times New Roman" pitchFamily="18" charset="0"/>
            </a:endParaRPr>
          </a:p>
        </p:txBody>
      </p:sp>
      <p:sp>
        <p:nvSpPr>
          <p:cNvPr id="12" name="矩形 11"/>
          <p:cNvSpPr>
            <a:spLocks noChangeArrowheads="1"/>
          </p:cNvSpPr>
          <p:nvPr/>
        </p:nvSpPr>
        <p:spPr bwMode="auto">
          <a:xfrm>
            <a:off x="5908432" y="5422508"/>
            <a:ext cx="66446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r>
              <a:rPr lang="zh-TW" altLang="en-US" sz="2400" b="1" dirty="0" smtClean="0">
                <a:solidFill>
                  <a:srgbClr val="0000FF"/>
                </a:solidFill>
                <a:latin typeface="微軟正黑體" panose="020B0604030504040204" pitchFamily="34" charset="-120"/>
                <a:ea typeface="微軟正黑體" panose="020B0604030504040204" pitchFamily="34" charset="-120"/>
              </a:rPr>
              <a:t>資料來源</a:t>
            </a:r>
            <a:r>
              <a:rPr lang="zh-TW" altLang="en-US" sz="2400" b="1" dirty="0" smtClean="0">
                <a:solidFill>
                  <a:srgbClr val="0000FF"/>
                </a:solidFill>
                <a:latin typeface="Microsoft JhengHei UI" panose="020B0604030504040204" pitchFamily="34" charset="-120"/>
                <a:ea typeface="Microsoft JhengHei UI" panose="020B0604030504040204" pitchFamily="34" charset="-120"/>
              </a:rPr>
              <a:t>：陳立誠 大愛電視台演講</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sp>
        <p:nvSpPr>
          <p:cNvPr id="13" name="Freeform 11"/>
          <p:cNvSpPr>
            <a:spLocks noEditPoints="1"/>
          </p:cNvSpPr>
          <p:nvPr/>
        </p:nvSpPr>
        <p:spPr bwMode="auto">
          <a:xfrm>
            <a:off x="377914" y="159517"/>
            <a:ext cx="533433" cy="842461"/>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2"/>
          </a:solidFill>
          <a:ln>
            <a:noFill/>
          </a:ln>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Tree>
    <p:extLst>
      <p:ext uri="{BB962C8B-B14F-4D97-AF65-F5344CB8AC3E}">
        <p14:creationId xmlns:p14="http://schemas.microsoft.com/office/powerpoint/2010/main" val="28008946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88" y="0"/>
            <a:ext cx="12188825" cy="6858000"/>
          </a:xfrm>
          <a:prstGeom prst="rect">
            <a:avLst/>
          </a:prstGeom>
          <a:solidFill>
            <a:srgbClr val="B5EE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a:p>
        </p:txBody>
      </p:sp>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30161" y="1266101"/>
            <a:ext cx="6706432" cy="3746708"/>
          </a:xfrm>
          <a:prstGeom prst="rect">
            <a:avLst/>
          </a:prstGeom>
        </p:spPr>
      </p:pic>
      <p:pic>
        <p:nvPicPr>
          <p:cNvPr id="33" name="圖片 3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78652" l="9804" r="89760"/>
                    </a14:imgEffect>
                  </a14:imgLayer>
                </a14:imgProps>
              </a:ext>
              <a:ext uri="{28A0092B-C50C-407E-A947-70E740481C1C}">
                <a14:useLocalDpi xmlns:a14="http://schemas.microsoft.com/office/drawing/2010/main" val="0"/>
              </a:ext>
            </a:extLst>
          </a:blip>
          <a:srcRect/>
          <a:stretch/>
        </p:blipFill>
        <p:spPr>
          <a:xfrm rot="10800000" flipH="1">
            <a:off x="5785482" y="1772765"/>
            <a:ext cx="4126363" cy="1095743"/>
          </a:xfrm>
          <a:prstGeom prst="rect">
            <a:avLst/>
          </a:prstGeom>
        </p:spPr>
      </p:pic>
      <p:pic>
        <p:nvPicPr>
          <p:cNvPr id="50" name="圖片 4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9804" r="89760">
                        <a14:foregroundMark x1="45752" y1="38272" x2="57734" y2="48148"/>
                        <a14:foregroundMark x1="32462" y1="28395" x2="36819" y2="67901"/>
                        <a14:foregroundMark x1="46623" y1="53086" x2="47930" y2="65432"/>
                        <a14:foregroundMark x1="65359" y1="60494" x2="40087" y2="65432"/>
                      </a14:backgroundRemoval>
                    </a14:imgEffect>
                  </a14:imgLayer>
                </a14:imgProps>
              </a:ext>
              <a:ext uri="{28A0092B-C50C-407E-A947-70E740481C1C}">
                <a14:useLocalDpi xmlns:a14="http://schemas.microsoft.com/office/drawing/2010/main" val="0"/>
              </a:ext>
            </a:extLst>
          </a:blip>
          <a:srcRect/>
          <a:stretch/>
        </p:blipFill>
        <p:spPr>
          <a:xfrm rot="10800000" flipH="1">
            <a:off x="5801598" y="2825918"/>
            <a:ext cx="4176609" cy="976878"/>
          </a:xfrm>
          <a:prstGeom prst="rect">
            <a:avLst/>
          </a:prstGeom>
        </p:spPr>
      </p:pic>
      <p:pic>
        <p:nvPicPr>
          <p:cNvPr id="57" name="圖片 56"/>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319322" y="2595349"/>
            <a:ext cx="4769855" cy="1142928"/>
          </a:xfrm>
          <a:prstGeom prst="rect">
            <a:avLst/>
          </a:prstGeom>
        </p:spPr>
      </p:pic>
      <p:pic>
        <p:nvPicPr>
          <p:cNvPr id="51" name="圖片 5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315371" y="1641695"/>
            <a:ext cx="4773806" cy="1142928"/>
          </a:xfrm>
          <a:prstGeom prst="rect">
            <a:avLst/>
          </a:prstGeom>
        </p:spPr>
      </p:pic>
      <p:sp>
        <p:nvSpPr>
          <p:cNvPr id="54" name="Rectangle 233"/>
          <p:cNvSpPr/>
          <p:nvPr/>
        </p:nvSpPr>
        <p:spPr>
          <a:xfrm>
            <a:off x="6664418" y="3031568"/>
            <a:ext cx="864755" cy="503925"/>
          </a:xfrm>
          <a:prstGeom prst="rect">
            <a:avLst/>
          </a:prstGeom>
        </p:spPr>
        <p:txBody>
          <a:bodyPr wrap="none" lIns="91416" tIns="45708" rIns="91416" bIns="45708">
            <a:noAutofit/>
          </a:bodyPr>
          <a:lstStyle/>
          <a:p>
            <a:pPr algn="ctr">
              <a:lnSpc>
                <a:spcPct val="95000"/>
              </a:lnSpc>
            </a:pPr>
            <a:r>
              <a:rPr lang="zh-TW" altLang="en-US" sz="3300" dirty="0">
                <a:solidFill>
                  <a:schemeClr val="bg1"/>
                </a:solidFill>
                <a:latin typeface="華康黑體 Std W5" panose="020B0500000000000000" pitchFamily="34" charset="-120"/>
                <a:ea typeface="華康黑體 Std W5" panose="020B0500000000000000" pitchFamily="34" charset="-120"/>
                <a:cs typeface="Lato Regular"/>
              </a:rPr>
              <a:t>太陽能</a:t>
            </a:r>
          </a:p>
        </p:txBody>
      </p:sp>
      <p:sp>
        <p:nvSpPr>
          <p:cNvPr id="55" name="Rectangle 233"/>
          <p:cNvSpPr/>
          <p:nvPr/>
        </p:nvSpPr>
        <p:spPr>
          <a:xfrm>
            <a:off x="6607707" y="2073920"/>
            <a:ext cx="1435651" cy="503925"/>
          </a:xfrm>
          <a:prstGeom prst="rect">
            <a:avLst/>
          </a:prstGeom>
        </p:spPr>
        <p:txBody>
          <a:bodyPr wrap="none" lIns="91416" tIns="45708" rIns="91416" bIns="45708">
            <a:noAutofit/>
          </a:bodyPr>
          <a:lstStyle/>
          <a:p>
            <a:pPr algn="ctr">
              <a:lnSpc>
                <a:spcPct val="95000"/>
              </a:lnSpc>
            </a:pPr>
            <a:r>
              <a:rPr lang="zh-TW" altLang="en-US" sz="3300" dirty="0">
                <a:solidFill>
                  <a:schemeClr val="bg1"/>
                </a:solidFill>
                <a:latin typeface="華康黑體 Std W5" panose="020B0500000000000000" pitchFamily="34" charset="-120"/>
                <a:ea typeface="華康黑體 Std W5" panose="020B0500000000000000" pitchFamily="34" charset="-120"/>
                <a:cs typeface="Lato Regular"/>
              </a:rPr>
              <a:t>離岸風力</a:t>
            </a:r>
          </a:p>
        </p:txBody>
      </p:sp>
      <p:sp>
        <p:nvSpPr>
          <p:cNvPr id="26" name="Freeform 11"/>
          <p:cNvSpPr>
            <a:spLocks noEditPoints="1"/>
          </p:cNvSpPr>
          <p:nvPr/>
        </p:nvSpPr>
        <p:spPr bwMode="auto">
          <a:xfrm>
            <a:off x="409967" y="188967"/>
            <a:ext cx="533433" cy="842461"/>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2"/>
          </a:solidFill>
          <a:ln>
            <a:noFill/>
          </a:ln>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7" name="矩形 26"/>
          <p:cNvSpPr/>
          <p:nvPr/>
        </p:nvSpPr>
        <p:spPr>
          <a:xfrm>
            <a:off x="899506" y="284114"/>
            <a:ext cx="2759089" cy="769313"/>
          </a:xfrm>
          <a:prstGeom prst="rect">
            <a:avLst/>
          </a:prstGeom>
        </p:spPr>
        <p:txBody>
          <a:bodyPr wrap="none">
            <a:spAutoFit/>
          </a:bodyPr>
          <a:lstStyle/>
          <a:p>
            <a:r>
              <a:rPr lang="en-US" altLang="zh-TW" sz="4399" b="1" dirty="0">
                <a:latin typeface="華康黑體 Std W7" panose="020B0700000000000000" pitchFamily="34" charset="-120"/>
                <a:ea typeface="華康黑體 Std W7" panose="020B0700000000000000" pitchFamily="34" charset="-120"/>
              </a:rPr>
              <a:t>   </a:t>
            </a:r>
            <a:r>
              <a:rPr lang="zh-TW" altLang="en-US" sz="4399" b="1" dirty="0">
                <a:latin typeface="華康黑體 Std W7" panose="020B0700000000000000" pitchFamily="34" charset="-120"/>
                <a:ea typeface="華康黑體 Std W7" panose="020B0700000000000000" pitchFamily="34" charset="-120"/>
              </a:rPr>
              <a:t>電價衝擊</a:t>
            </a:r>
          </a:p>
        </p:txBody>
      </p:sp>
      <p:sp>
        <p:nvSpPr>
          <p:cNvPr id="28" name="矩形 27"/>
          <p:cNvSpPr/>
          <p:nvPr/>
        </p:nvSpPr>
        <p:spPr>
          <a:xfrm>
            <a:off x="6220967" y="1025249"/>
            <a:ext cx="4438716" cy="600164"/>
          </a:xfrm>
          <a:prstGeom prst="rect">
            <a:avLst/>
          </a:prstGeom>
        </p:spPr>
        <p:txBody>
          <a:bodyPr wrap="none">
            <a:spAutoFit/>
          </a:bodyPr>
          <a:lstStyle/>
          <a:p>
            <a:r>
              <a:rPr lang="zh-TW" altLang="en-US" sz="3300" b="1" dirty="0">
                <a:solidFill>
                  <a:srgbClr val="FF6147"/>
                </a:solidFill>
                <a:latin typeface="華康黑體 Std W7" panose="020B0700000000000000" pitchFamily="34" charset="-120"/>
                <a:ea typeface="華康黑體 Std W7" panose="020B0700000000000000" pitchFamily="34" charset="-120"/>
              </a:rPr>
              <a:t>平均發電成本</a:t>
            </a:r>
            <a:r>
              <a:rPr lang="en-US" altLang="zh-TW" sz="2700" b="1" dirty="0">
                <a:solidFill>
                  <a:srgbClr val="FF6147"/>
                </a:solidFill>
                <a:latin typeface="華康黑體 Std W7" panose="020B0700000000000000" pitchFamily="34" charset="-120"/>
                <a:ea typeface="華康黑體 Std W7" panose="020B0700000000000000" pitchFamily="34" charset="-120"/>
              </a:rPr>
              <a:t>(2012-2016)</a:t>
            </a:r>
          </a:p>
        </p:txBody>
      </p:sp>
      <p:sp>
        <p:nvSpPr>
          <p:cNvPr id="41" name="Rectangle 233"/>
          <p:cNvSpPr/>
          <p:nvPr/>
        </p:nvSpPr>
        <p:spPr>
          <a:xfrm>
            <a:off x="8112278" y="3905866"/>
            <a:ext cx="864755" cy="503925"/>
          </a:xfrm>
          <a:prstGeom prst="rect">
            <a:avLst/>
          </a:prstGeom>
        </p:spPr>
        <p:txBody>
          <a:bodyPr wrap="none" lIns="91416" tIns="45708" rIns="91416" bIns="45708">
            <a:noAutofit/>
          </a:bodyPr>
          <a:lstStyle/>
          <a:p>
            <a:pPr algn="ctr">
              <a:lnSpc>
                <a:spcPct val="95000"/>
              </a:lnSpc>
            </a:pPr>
            <a:r>
              <a:rPr lang="en-US" altLang="zh-TW" sz="3598" dirty="0">
                <a:latin typeface="華康黑體 Std W7" panose="020B0700000000000000" pitchFamily="34" charset="-120"/>
                <a:ea typeface="華康黑體 Std W7" panose="020B0700000000000000" pitchFamily="34" charset="-120"/>
                <a:cs typeface="Lato Regular"/>
              </a:rPr>
              <a:t>3.2</a:t>
            </a:r>
            <a:endParaRPr lang="zh-TW" altLang="en-US" sz="3598" dirty="0">
              <a:latin typeface="華康黑體 Std W7" panose="020B0700000000000000" pitchFamily="34" charset="-120"/>
              <a:ea typeface="華康黑體 Std W7" panose="020B0700000000000000" pitchFamily="34" charset="-120"/>
              <a:cs typeface="Lato Regular"/>
            </a:endParaRPr>
          </a:p>
        </p:txBody>
      </p:sp>
      <p:sp>
        <p:nvSpPr>
          <p:cNvPr id="42" name="Rectangle 233"/>
          <p:cNvSpPr/>
          <p:nvPr/>
        </p:nvSpPr>
        <p:spPr>
          <a:xfrm>
            <a:off x="8749680" y="2996120"/>
            <a:ext cx="864755" cy="503925"/>
          </a:xfrm>
          <a:prstGeom prst="rect">
            <a:avLst/>
          </a:prstGeom>
        </p:spPr>
        <p:txBody>
          <a:bodyPr wrap="none" lIns="91416" tIns="45708" rIns="91416" bIns="45708">
            <a:noAutofit/>
          </a:bodyPr>
          <a:lstStyle/>
          <a:p>
            <a:pPr algn="ctr">
              <a:lnSpc>
                <a:spcPct val="95000"/>
              </a:lnSpc>
            </a:pPr>
            <a:r>
              <a:rPr lang="en-US" altLang="zh-TW" sz="3598" dirty="0">
                <a:latin typeface="華康黑體 Std W7" panose="020B0700000000000000" pitchFamily="34" charset="-120"/>
                <a:ea typeface="華康黑體 Std W7" panose="020B0700000000000000" pitchFamily="34" charset="-120"/>
                <a:cs typeface="Lato Regular"/>
              </a:rPr>
              <a:t>4.5</a:t>
            </a:r>
            <a:endParaRPr lang="zh-TW" altLang="en-US" sz="3598" dirty="0">
              <a:latin typeface="華康黑體 Std W7" panose="020B0700000000000000" pitchFamily="34" charset="-120"/>
              <a:ea typeface="華康黑體 Std W7" panose="020B0700000000000000" pitchFamily="34" charset="-120"/>
              <a:cs typeface="Lato Regular"/>
            </a:endParaRPr>
          </a:p>
        </p:txBody>
      </p:sp>
      <p:sp>
        <p:nvSpPr>
          <p:cNvPr id="44" name="Rectangle 233"/>
          <p:cNvSpPr/>
          <p:nvPr/>
        </p:nvSpPr>
        <p:spPr>
          <a:xfrm>
            <a:off x="9070590" y="2024149"/>
            <a:ext cx="864755" cy="503925"/>
          </a:xfrm>
          <a:prstGeom prst="rect">
            <a:avLst/>
          </a:prstGeom>
        </p:spPr>
        <p:txBody>
          <a:bodyPr wrap="none" lIns="91416" tIns="45708" rIns="91416" bIns="45708">
            <a:noAutofit/>
          </a:bodyPr>
          <a:lstStyle/>
          <a:p>
            <a:pPr algn="ctr">
              <a:lnSpc>
                <a:spcPct val="95000"/>
              </a:lnSpc>
            </a:pPr>
            <a:r>
              <a:rPr lang="en-US" altLang="zh-TW" sz="3598" dirty="0">
                <a:latin typeface="華康黑體 Std W7" panose="020B0700000000000000" pitchFamily="34" charset="-120"/>
                <a:ea typeface="華康黑體 Std W7" panose="020B0700000000000000" pitchFamily="34" charset="-120"/>
                <a:cs typeface="Lato Regular"/>
              </a:rPr>
              <a:t>6</a:t>
            </a:r>
            <a:endParaRPr lang="zh-TW" altLang="en-US" sz="3598" dirty="0">
              <a:latin typeface="華康黑體 Std W7" panose="020B0700000000000000" pitchFamily="34" charset="-120"/>
              <a:ea typeface="華康黑體 Std W7" panose="020B0700000000000000" pitchFamily="34" charset="-120"/>
              <a:cs typeface="Lato Regular"/>
            </a:endParaRPr>
          </a:p>
        </p:txBody>
      </p:sp>
      <p:pic>
        <p:nvPicPr>
          <p:cNvPr id="38" name="圖片 3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9804" r="89760">
                        <a14:foregroundMark x1="33769" y1="13235" x2="44444" y2="79412"/>
                        <a14:foregroundMark x1="25272" y1="33824" x2="32026" y2="70588"/>
                        <a14:foregroundMark x1="47930" y1="36765" x2="51198" y2="30882"/>
                      </a14:backgroundRemoval>
                    </a14:imgEffect>
                  </a14:imgLayer>
                </a14:imgProps>
              </a:ext>
              <a:ext uri="{28A0092B-C50C-407E-A947-70E740481C1C}">
                <a14:useLocalDpi xmlns:a14="http://schemas.microsoft.com/office/drawing/2010/main" val="0"/>
              </a:ext>
            </a:extLst>
          </a:blip>
          <a:srcRect/>
          <a:stretch/>
        </p:blipFill>
        <p:spPr>
          <a:xfrm rot="10800000" flipH="1">
            <a:off x="5807202" y="3825499"/>
            <a:ext cx="4024712" cy="828714"/>
          </a:xfrm>
          <a:prstGeom prst="rect">
            <a:avLst/>
          </a:prstGeom>
        </p:spPr>
      </p:pic>
      <p:sp>
        <p:nvSpPr>
          <p:cNvPr id="53" name="Rectangle 233"/>
          <p:cNvSpPr/>
          <p:nvPr/>
        </p:nvSpPr>
        <p:spPr>
          <a:xfrm>
            <a:off x="6441728" y="3957497"/>
            <a:ext cx="864755" cy="503925"/>
          </a:xfrm>
          <a:prstGeom prst="rect">
            <a:avLst/>
          </a:prstGeom>
        </p:spPr>
        <p:txBody>
          <a:bodyPr wrap="none" lIns="91416" tIns="45708" rIns="91416" bIns="45708">
            <a:noAutofit/>
          </a:bodyPr>
          <a:lstStyle/>
          <a:p>
            <a:pPr algn="ctr">
              <a:lnSpc>
                <a:spcPct val="95000"/>
              </a:lnSpc>
            </a:pPr>
            <a:r>
              <a:rPr lang="zh-TW" altLang="en-US" sz="3300" dirty="0">
                <a:solidFill>
                  <a:schemeClr val="bg1"/>
                </a:solidFill>
                <a:latin typeface="華康黑體 Std W5" panose="020B0500000000000000" pitchFamily="34" charset="-120"/>
                <a:ea typeface="華康黑體 Std W5" panose="020B0500000000000000" pitchFamily="34" charset="-120"/>
                <a:cs typeface="Lato Regular"/>
              </a:rPr>
              <a:t>燃氣</a:t>
            </a:r>
          </a:p>
        </p:txBody>
      </p:sp>
      <p:pic>
        <p:nvPicPr>
          <p:cNvPr id="36" name="圖片 35"/>
          <p:cNvPicPr>
            <a:picLocks noChangeAspect="1"/>
          </p:cNvPicPr>
          <p:nvPr/>
        </p:nvPicPr>
        <p:blipFill rotWithShape="1">
          <a:blip r:embed="rId11" cstate="print">
            <a:duotone>
              <a:prstClr val="black"/>
              <a:schemeClr val="accent5">
                <a:tint val="45000"/>
                <a:satMod val="400000"/>
              </a:schemeClr>
            </a:duotone>
            <a:extLst>
              <a:ext uri="{BEBA8EAE-BF5A-486C-A8C5-ECC9F3942E4B}">
                <a14:imgProps xmlns:a14="http://schemas.microsoft.com/office/drawing/2010/main">
                  <a14:imgLayer r:embed="rId12">
                    <a14:imgEffect>
                      <a14:backgroundRemoval t="0" b="100000" l="9804" r="89760">
                        <a14:foregroundMark x1="24837" y1="13115" x2="33769" y2="52459"/>
                        <a14:foregroundMark x1="35076" y1="0" x2="40305" y2="34426"/>
                      </a14:backgroundRemoval>
                    </a14:imgEffect>
                  </a14:imgLayer>
                </a14:imgProps>
              </a:ext>
              <a:ext uri="{28A0092B-C50C-407E-A947-70E740481C1C}">
                <a14:useLocalDpi xmlns:a14="http://schemas.microsoft.com/office/drawing/2010/main" val="0"/>
              </a:ext>
            </a:extLst>
          </a:blip>
          <a:srcRect/>
          <a:stretch/>
        </p:blipFill>
        <p:spPr>
          <a:xfrm rot="10800000" flipH="1">
            <a:off x="6017424" y="4631811"/>
            <a:ext cx="2249218" cy="776040"/>
          </a:xfrm>
          <a:prstGeom prst="rect">
            <a:avLst/>
          </a:prstGeom>
        </p:spPr>
      </p:pic>
      <p:sp>
        <p:nvSpPr>
          <p:cNvPr id="52" name="Rectangle 233"/>
          <p:cNvSpPr/>
          <p:nvPr/>
        </p:nvSpPr>
        <p:spPr>
          <a:xfrm>
            <a:off x="5974442" y="4829051"/>
            <a:ext cx="2948082" cy="511143"/>
          </a:xfrm>
          <a:prstGeom prst="rect">
            <a:avLst/>
          </a:prstGeom>
        </p:spPr>
        <p:txBody>
          <a:bodyPr wrap="none" lIns="91416" tIns="45708" rIns="91416" bIns="45708">
            <a:noAutofit/>
          </a:bodyPr>
          <a:lstStyle/>
          <a:p>
            <a:pPr algn="ctr">
              <a:lnSpc>
                <a:spcPct val="95000"/>
              </a:lnSpc>
            </a:pPr>
            <a:r>
              <a:rPr lang="zh-TW" altLang="en-US" sz="3598" dirty="0">
                <a:latin typeface="華康黑體 Std W5" panose="020B0500000000000000" pitchFamily="34" charset="-120"/>
                <a:ea typeface="華康黑體 Std W5" panose="020B0500000000000000" pitchFamily="34" charset="-120"/>
                <a:cs typeface="Lato Regular"/>
              </a:rPr>
              <a:t>燃煤       </a:t>
            </a:r>
            <a:r>
              <a:rPr lang="en-US" altLang="zh-TW" sz="3598" dirty="0">
                <a:latin typeface="華康黑體 Std W7" panose="020B0700000000000000" pitchFamily="34" charset="-120"/>
                <a:ea typeface="華康黑體 Std W7" panose="020B0700000000000000" pitchFamily="34" charset="-120"/>
                <a:cs typeface="Lato Regular"/>
              </a:rPr>
              <a:t>1.3</a:t>
            </a:r>
          </a:p>
        </p:txBody>
      </p:sp>
      <p:pic>
        <p:nvPicPr>
          <p:cNvPr id="34" name="圖片 3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100000" l="9804" r="89760">
                        <a14:foregroundMark x1="22658" y1="28571" x2="28540" y2="71429"/>
                        <a14:foregroundMark x1="16122" y1="9524" x2="22222" y2="50794"/>
                      </a14:backgroundRemoval>
                    </a14:imgEffect>
                  </a14:imgLayer>
                </a14:imgProps>
              </a:ext>
              <a:ext uri="{28A0092B-C50C-407E-A947-70E740481C1C}">
                <a14:useLocalDpi xmlns:a14="http://schemas.microsoft.com/office/drawing/2010/main" val="0"/>
              </a:ext>
            </a:extLst>
          </a:blip>
          <a:srcRect/>
          <a:stretch/>
        </p:blipFill>
        <p:spPr>
          <a:xfrm rot="10800000" flipH="1">
            <a:off x="6150775" y="5537804"/>
            <a:ext cx="1416525" cy="797675"/>
          </a:xfrm>
          <a:prstGeom prst="rect">
            <a:avLst/>
          </a:prstGeom>
        </p:spPr>
      </p:pic>
      <p:pic>
        <p:nvPicPr>
          <p:cNvPr id="58" name="圖片 5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314370" y="3529699"/>
            <a:ext cx="4769855" cy="1142928"/>
          </a:xfrm>
          <a:prstGeom prst="rect">
            <a:avLst/>
          </a:prstGeom>
        </p:spPr>
      </p:pic>
      <p:sp>
        <p:nvSpPr>
          <p:cNvPr id="30" name="Oval 65"/>
          <p:cNvSpPr>
            <a:spLocks noChangeArrowheads="1"/>
          </p:cNvSpPr>
          <p:nvPr/>
        </p:nvSpPr>
        <p:spPr bwMode="auto">
          <a:xfrm rot="10800000" flipV="1">
            <a:off x="280602" y="1104384"/>
            <a:ext cx="792163" cy="167481"/>
          </a:xfrm>
          <a:prstGeom prst="ellipse">
            <a:avLst/>
          </a:prstGeom>
          <a:gradFill rotWithShape="1">
            <a:gsLst>
              <a:gs pos="0">
                <a:srgbClr val="3F3F3F"/>
              </a:gs>
              <a:gs pos="100000">
                <a:srgbClr val="EEECE1"/>
              </a:gs>
            </a:gsLst>
            <a:path path="shape">
              <a:fillToRect l="50000" t="50000" r="50000" b="50000"/>
            </a:path>
          </a:gradFill>
          <a:ln>
            <a:noFill/>
          </a:ln>
          <a:effectLst>
            <a:softEdge rad="127000"/>
          </a:effectLst>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TW" altLang="zh-TW" sz="900" b="1" i="1">
              <a:solidFill>
                <a:srgbClr val="000000"/>
              </a:solidFill>
              <a:sym typeface="Arial" panose="020B0604020202020204" pitchFamily="34" charset="0"/>
            </a:endParaRPr>
          </a:p>
        </p:txBody>
      </p:sp>
      <p:pic>
        <p:nvPicPr>
          <p:cNvPr id="59" name="圖片 5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319322" y="4377259"/>
            <a:ext cx="4769855" cy="1142928"/>
          </a:xfrm>
          <a:prstGeom prst="rect">
            <a:avLst/>
          </a:prstGeom>
        </p:spPr>
      </p:pic>
      <p:sp>
        <p:nvSpPr>
          <p:cNvPr id="47" name="Rectangle 233"/>
          <p:cNvSpPr/>
          <p:nvPr/>
        </p:nvSpPr>
        <p:spPr>
          <a:xfrm>
            <a:off x="6052348" y="5668687"/>
            <a:ext cx="2519845" cy="696737"/>
          </a:xfrm>
          <a:prstGeom prst="rect">
            <a:avLst/>
          </a:prstGeom>
        </p:spPr>
        <p:txBody>
          <a:bodyPr wrap="none" lIns="91416" tIns="45708" rIns="91416" bIns="45708">
            <a:noAutofit/>
          </a:bodyPr>
          <a:lstStyle/>
          <a:p>
            <a:pPr algn="ctr">
              <a:lnSpc>
                <a:spcPct val="95000"/>
              </a:lnSpc>
            </a:pPr>
            <a:r>
              <a:rPr lang="zh-TW" altLang="en-US" sz="3598" dirty="0">
                <a:latin typeface="華康黑體 Std W5" panose="020B0500000000000000" pitchFamily="34" charset="-120"/>
                <a:ea typeface="華康黑體 Std W5" panose="020B0500000000000000" pitchFamily="34" charset="-120"/>
                <a:cs typeface="Lato Regular"/>
              </a:rPr>
              <a:t>核能    </a:t>
            </a:r>
            <a:r>
              <a:rPr lang="en-US" altLang="zh-TW" sz="3598" dirty="0">
                <a:latin typeface="華康黑體 Std W7" panose="020B0700000000000000" pitchFamily="34" charset="-120"/>
                <a:ea typeface="華康黑體 Std W7" panose="020B0700000000000000" pitchFamily="34" charset="-120"/>
                <a:cs typeface="Lato Regular"/>
              </a:rPr>
              <a:t>0.9</a:t>
            </a:r>
          </a:p>
        </p:txBody>
      </p:sp>
      <p:pic>
        <p:nvPicPr>
          <p:cNvPr id="60" name="圖片 59"/>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314369" y="5273644"/>
            <a:ext cx="4769855" cy="1142928"/>
          </a:xfrm>
          <a:prstGeom prst="rect">
            <a:avLst/>
          </a:prstGeom>
        </p:spPr>
      </p:pic>
      <p:sp>
        <p:nvSpPr>
          <p:cNvPr id="32" name="矩形 11"/>
          <p:cNvSpPr>
            <a:spLocks noChangeArrowheads="1"/>
          </p:cNvSpPr>
          <p:nvPr/>
        </p:nvSpPr>
        <p:spPr bwMode="auto">
          <a:xfrm>
            <a:off x="-492371" y="5422508"/>
            <a:ext cx="66446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r>
              <a:rPr lang="zh-TW" altLang="en-US" sz="2400" b="1" dirty="0" smtClean="0">
                <a:solidFill>
                  <a:srgbClr val="0000FF"/>
                </a:solidFill>
                <a:latin typeface="微軟正黑體" panose="020B0604030504040204" pitchFamily="34" charset="-120"/>
                <a:ea typeface="微軟正黑體" panose="020B0604030504040204" pitchFamily="34" charset="-120"/>
              </a:rPr>
              <a:t>資料來源</a:t>
            </a:r>
            <a:r>
              <a:rPr lang="zh-TW" altLang="en-US" sz="2400" b="1" dirty="0" smtClean="0">
                <a:solidFill>
                  <a:srgbClr val="0000FF"/>
                </a:solidFill>
                <a:latin typeface="Microsoft JhengHei UI" panose="020B0604030504040204" pitchFamily="34" charset="-120"/>
                <a:ea typeface="Microsoft JhengHei UI" panose="020B0604030504040204" pitchFamily="34" charset="-120"/>
              </a:rPr>
              <a:t>：陳立誠 大愛電視台演講</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864730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val 65"/>
          <p:cNvSpPr>
            <a:spLocks noChangeArrowheads="1"/>
          </p:cNvSpPr>
          <p:nvPr/>
        </p:nvSpPr>
        <p:spPr bwMode="auto">
          <a:xfrm rot="10800000" flipV="1">
            <a:off x="1458177" y="1351947"/>
            <a:ext cx="792163" cy="167481"/>
          </a:xfrm>
          <a:prstGeom prst="ellipse">
            <a:avLst/>
          </a:prstGeom>
          <a:gradFill rotWithShape="1">
            <a:gsLst>
              <a:gs pos="0">
                <a:srgbClr val="3F3F3F"/>
              </a:gs>
              <a:gs pos="100000">
                <a:srgbClr val="EEECE1"/>
              </a:gs>
            </a:gsLst>
            <a:path path="shape">
              <a:fillToRect l="50000" t="50000" r="50000" b="50000"/>
            </a:path>
          </a:gradFill>
          <a:ln>
            <a:noFill/>
          </a:ln>
          <a:effectLst>
            <a:softEdge rad="127000"/>
          </a:effectLst>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TW" altLang="zh-TW" sz="900" b="1" i="1">
              <a:solidFill>
                <a:srgbClr val="000000"/>
              </a:solidFill>
              <a:sym typeface="Arial" panose="020B0604020202020204" pitchFamily="34" charset="0"/>
            </a:endParaRPr>
          </a:p>
        </p:txBody>
      </p:sp>
      <p:sp>
        <p:nvSpPr>
          <p:cNvPr id="5" name="Freeform 11"/>
          <p:cNvSpPr>
            <a:spLocks noEditPoints="1"/>
          </p:cNvSpPr>
          <p:nvPr/>
        </p:nvSpPr>
        <p:spPr bwMode="auto">
          <a:xfrm>
            <a:off x="1633792" y="502448"/>
            <a:ext cx="533433" cy="842461"/>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2"/>
          </a:solidFill>
          <a:ln>
            <a:noFill/>
          </a:ln>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7" name="矩形 6"/>
          <p:cNvSpPr/>
          <p:nvPr/>
        </p:nvSpPr>
        <p:spPr>
          <a:xfrm>
            <a:off x="2123331" y="597595"/>
            <a:ext cx="2547492" cy="769313"/>
          </a:xfrm>
          <a:prstGeom prst="rect">
            <a:avLst/>
          </a:prstGeom>
        </p:spPr>
        <p:txBody>
          <a:bodyPr wrap="none">
            <a:spAutoFit/>
          </a:bodyPr>
          <a:lstStyle/>
          <a:p>
            <a:r>
              <a:rPr lang="en-US" altLang="zh-TW" sz="4399" b="1" dirty="0">
                <a:latin typeface="華康黑體 Std W7" panose="020B0700000000000000" pitchFamily="34" charset="-120"/>
                <a:ea typeface="華康黑體 Std W7" panose="020B0700000000000000" pitchFamily="34" charset="-120"/>
              </a:rPr>
              <a:t> </a:t>
            </a:r>
            <a:r>
              <a:rPr lang="zh-TW" altLang="en-US" sz="4399" b="1" dirty="0">
                <a:latin typeface="華康黑體 Std W7" panose="020B0700000000000000" pitchFamily="34" charset="-120"/>
                <a:ea typeface="華康黑體 Std W7" panose="020B0700000000000000" pitchFamily="34" charset="-120"/>
              </a:rPr>
              <a:t>電價衝擊</a:t>
            </a:r>
          </a:p>
        </p:txBody>
      </p:sp>
      <p:sp>
        <p:nvSpPr>
          <p:cNvPr id="8" name="Text Placeholder 8"/>
          <p:cNvSpPr txBox="1">
            <a:spLocks/>
          </p:cNvSpPr>
          <p:nvPr/>
        </p:nvSpPr>
        <p:spPr>
          <a:xfrm>
            <a:off x="5690579" y="1610404"/>
            <a:ext cx="6439678" cy="1422176"/>
          </a:xfrm>
          <a:prstGeom prst="rect">
            <a:avLst/>
          </a:prstGeom>
        </p:spPr>
        <p:txBody>
          <a:bodyPr>
            <a:noAutofit/>
          </a:bodyPr>
          <a:lstStyle>
            <a:lvl1pPr marL="0" indent="0" algn="l" defTabSz="1828343" rtl="0" eaLnBrk="1" latinLnBrk="0" hangingPunct="1">
              <a:lnSpc>
                <a:spcPct val="90000"/>
              </a:lnSpc>
              <a:spcBef>
                <a:spcPts val="2000"/>
              </a:spcBef>
              <a:buFont typeface="Arial" panose="020B0604020202020204" pitchFamily="34" charset="0"/>
              <a:buNone/>
              <a:defRPr sz="2000"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nSpc>
                <a:spcPct val="100000"/>
              </a:lnSpc>
              <a:spcBef>
                <a:spcPts val="0"/>
              </a:spcBef>
            </a:pPr>
            <a:r>
              <a:rPr lang="zh-TW" altLang="en-US" sz="2400" dirty="0">
                <a:solidFill>
                  <a:srgbClr val="000000"/>
                </a:solidFill>
                <a:latin typeface="華康黑體 Std W7" panose="020B0700000000000000" pitchFamily="34" charset="-120"/>
                <a:ea typeface="華康黑體 Std W7" panose="020B0700000000000000" pitchFamily="34" charset="-120"/>
              </a:rPr>
              <a:t>綠電取代核電成本</a:t>
            </a:r>
          </a:p>
          <a:p>
            <a:pPr>
              <a:lnSpc>
                <a:spcPct val="100000"/>
              </a:lnSpc>
              <a:spcBef>
                <a:spcPts val="0"/>
              </a:spcBef>
            </a:pPr>
            <a:r>
              <a:rPr lang="zh-TW" altLang="en-US" sz="2400" dirty="0">
                <a:solidFill>
                  <a:srgbClr val="000000"/>
                </a:solidFill>
                <a:latin typeface="華康黑體 Std W7" panose="020B0700000000000000" pitchFamily="34" charset="-120"/>
                <a:ea typeface="華康黑體 Std W7" panose="020B0700000000000000" pitchFamily="34" charset="-120"/>
              </a:rPr>
              <a:t>差價</a:t>
            </a:r>
            <a:r>
              <a:rPr lang="en-US" altLang="zh-TW" sz="2400" dirty="0">
                <a:solidFill>
                  <a:srgbClr val="000000"/>
                </a:solidFill>
                <a:latin typeface="華康黑體 Std W7" panose="020B0700000000000000" pitchFamily="34" charset="-120"/>
                <a:ea typeface="華康黑體 Std W7" panose="020B0700000000000000" pitchFamily="34" charset="-120"/>
              </a:rPr>
              <a:t>: 4</a:t>
            </a:r>
            <a:r>
              <a:rPr lang="zh-TW" altLang="en-US" sz="2400" dirty="0">
                <a:solidFill>
                  <a:srgbClr val="000000"/>
                </a:solidFill>
                <a:latin typeface="華康黑體 Std W7" panose="020B0700000000000000" pitchFamily="34" charset="-120"/>
                <a:ea typeface="華康黑體 Std W7" panose="020B0700000000000000" pitchFamily="34" charset="-120"/>
              </a:rPr>
              <a:t>元</a:t>
            </a:r>
            <a:r>
              <a:rPr lang="en-US" altLang="zh-TW" sz="2400" dirty="0">
                <a:solidFill>
                  <a:srgbClr val="000000"/>
                </a:solidFill>
                <a:latin typeface="華康黑體 Std W7" panose="020B0700000000000000" pitchFamily="34" charset="-120"/>
                <a:ea typeface="華康黑體 Std W7" panose="020B0700000000000000" pitchFamily="34" charset="-120"/>
              </a:rPr>
              <a:t>/</a:t>
            </a:r>
            <a:r>
              <a:rPr lang="zh-TW" altLang="en-US" sz="2400" dirty="0">
                <a:solidFill>
                  <a:srgbClr val="000000"/>
                </a:solidFill>
                <a:latin typeface="華康黑體 Std W7" panose="020B0700000000000000" pitchFamily="34" charset="-120"/>
                <a:ea typeface="華康黑體 Std W7" panose="020B0700000000000000" pitchFamily="34" charset="-120"/>
              </a:rPr>
              <a:t>度</a:t>
            </a:r>
          </a:p>
          <a:p>
            <a:pPr>
              <a:lnSpc>
                <a:spcPct val="100000"/>
              </a:lnSpc>
              <a:spcBef>
                <a:spcPts val="0"/>
              </a:spcBef>
            </a:pPr>
            <a:r>
              <a:rPr lang="en-US" altLang="zh-TW" sz="2400" dirty="0">
                <a:solidFill>
                  <a:srgbClr val="000000"/>
                </a:solidFill>
                <a:latin typeface="華康黑體 Std W7" panose="020B0700000000000000" pitchFamily="34" charset="-120"/>
                <a:ea typeface="華康黑體 Std W7" panose="020B0700000000000000" pitchFamily="34" charset="-120"/>
              </a:rPr>
              <a:t>400</a:t>
            </a:r>
            <a:r>
              <a:rPr lang="zh-TW" altLang="en-US" sz="2400" dirty="0">
                <a:solidFill>
                  <a:srgbClr val="000000"/>
                </a:solidFill>
                <a:latin typeface="華康黑體 Std W7" panose="020B0700000000000000" pitchFamily="34" charset="-120"/>
                <a:ea typeface="華康黑體 Std W7" panose="020B0700000000000000" pitchFamily="34" charset="-120"/>
              </a:rPr>
              <a:t>億度 </a:t>
            </a:r>
            <a:r>
              <a:rPr lang="en-US" altLang="zh-TW" sz="2400" dirty="0">
                <a:latin typeface="華康黑體 Std W7" panose="020B0700000000000000" pitchFamily="34" charset="-120"/>
                <a:ea typeface="華康黑體 Std W7" panose="020B0700000000000000" pitchFamily="34" charset="-120"/>
              </a:rPr>
              <a:t>x 4</a:t>
            </a:r>
            <a:r>
              <a:rPr lang="zh-TW" altLang="en-US" sz="2400" dirty="0">
                <a:latin typeface="華康黑體 Std W7" panose="020B0700000000000000" pitchFamily="34" charset="-120"/>
                <a:ea typeface="華康黑體 Std W7" panose="020B0700000000000000" pitchFamily="34" charset="-120"/>
              </a:rPr>
              <a:t>元</a:t>
            </a:r>
            <a:r>
              <a:rPr lang="en-US" altLang="zh-TW" sz="2400" dirty="0">
                <a:latin typeface="華康黑體 Std W7" panose="020B0700000000000000" pitchFamily="34" charset="-120"/>
                <a:ea typeface="華康黑體 Std W7" panose="020B0700000000000000" pitchFamily="34" charset="-120"/>
              </a:rPr>
              <a:t>/</a:t>
            </a:r>
            <a:r>
              <a:rPr lang="zh-TW" altLang="en-US" sz="2400" dirty="0">
                <a:solidFill>
                  <a:srgbClr val="000000"/>
                </a:solidFill>
                <a:latin typeface="華康黑體 Std W7" panose="020B0700000000000000" pitchFamily="34" charset="-120"/>
                <a:ea typeface="華康黑體 Std W7" panose="020B0700000000000000" pitchFamily="34" charset="-120"/>
              </a:rPr>
              <a:t>度 </a:t>
            </a:r>
            <a:r>
              <a:rPr lang="en-US" altLang="zh-TW" sz="2400" dirty="0">
                <a:solidFill>
                  <a:srgbClr val="000000"/>
                </a:solidFill>
                <a:latin typeface="華康黑體 Std W7" panose="020B0700000000000000" pitchFamily="34" charset="-120"/>
                <a:ea typeface="華康黑體 Std W7" panose="020B0700000000000000" pitchFamily="34" charset="-120"/>
              </a:rPr>
              <a:t>= </a:t>
            </a:r>
            <a:r>
              <a:rPr lang="en-US" altLang="zh-TW" sz="2400" b="1" dirty="0">
                <a:solidFill>
                  <a:srgbClr val="FF0000"/>
                </a:solidFill>
                <a:latin typeface="華康黑體 Std W7" panose="020B0700000000000000" pitchFamily="34" charset="-120"/>
                <a:ea typeface="華康黑體 Std W7" panose="020B0700000000000000" pitchFamily="34" charset="-120"/>
              </a:rPr>
              <a:t>1600</a:t>
            </a:r>
            <a:r>
              <a:rPr lang="zh-TW" altLang="en-US" sz="2400" b="1" dirty="0">
                <a:solidFill>
                  <a:srgbClr val="FF0000"/>
                </a:solidFill>
                <a:latin typeface="華康黑體 Std W7" panose="020B0700000000000000" pitchFamily="34" charset="-120"/>
                <a:ea typeface="華康黑體 Std W7" panose="020B0700000000000000" pitchFamily="34" charset="-120"/>
              </a:rPr>
              <a:t>億元</a:t>
            </a:r>
          </a:p>
        </p:txBody>
      </p:sp>
      <p:sp>
        <p:nvSpPr>
          <p:cNvPr id="9" name="橢圓 8"/>
          <p:cNvSpPr/>
          <p:nvPr/>
        </p:nvSpPr>
        <p:spPr bwMode="auto">
          <a:xfrm>
            <a:off x="4587472" y="1769315"/>
            <a:ext cx="961715" cy="961715"/>
          </a:xfrm>
          <a:prstGeom prst="ellipse">
            <a:avLst/>
          </a:prstGeom>
          <a:solidFill>
            <a:srgbClr val="6DBBC1"/>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algn="ctr" defTabSz="914172" fontAlgn="base">
              <a:spcBef>
                <a:spcPct val="0"/>
              </a:spcBef>
              <a:spcAft>
                <a:spcPct val="0"/>
              </a:spcAft>
            </a:pPr>
            <a:r>
              <a:rPr lang="en-US" altLang="zh-TW" sz="4000" b="1" dirty="0">
                <a:solidFill>
                  <a:schemeClr val="bg1"/>
                </a:solidFill>
                <a:latin typeface="Arial" charset="0"/>
                <a:ea typeface="華康黑體 Std W9" panose="020B0900000000000000" pitchFamily="34" charset="-120"/>
              </a:rPr>
              <a:t>A</a:t>
            </a:r>
            <a:endParaRPr kumimoji="1" lang="zh-TW" altLang="en-US" sz="4000" b="1" dirty="0">
              <a:solidFill>
                <a:schemeClr val="bg1"/>
              </a:solidFill>
              <a:latin typeface="Arial" charset="0"/>
              <a:ea typeface="華康黑體 Std W9" panose="020B0900000000000000" pitchFamily="34" charset="-120"/>
            </a:endParaRPr>
          </a:p>
        </p:txBody>
      </p:sp>
      <p:sp>
        <p:nvSpPr>
          <p:cNvPr id="10" name="橢圓 9"/>
          <p:cNvSpPr/>
          <p:nvPr/>
        </p:nvSpPr>
        <p:spPr bwMode="auto">
          <a:xfrm>
            <a:off x="4618430" y="3055224"/>
            <a:ext cx="961715" cy="961715"/>
          </a:xfrm>
          <a:prstGeom prst="ellipse">
            <a:avLst/>
          </a:prstGeom>
          <a:solidFill>
            <a:srgbClr val="6DBBC1"/>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algn="ctr" defTabSz="914172" fontAlgn="base">
              <a:spcBef>
                <a:spcPct val="0"/>
              </a:spcBef>
              <a:spcAft>
                <a:spcPct val="0"/>
              </a:spcAft>
            </a:pPr>
            <a:r>
              <a:rPr lang="en-US" altLang="zh-TW" sz="4000" b="1" dirty="0">
                <a:solidFill>
                  <a:schemeClr val="bg1"/>
                </a:solidFill>
                <a:latin typeface="Arial" charset="0"/>
                <a:ea typeface="華康黑體 Std W9" panose="020B0900000000000000" pitchFamily="34" charset="-120"/>
              </a:rPr>
              <a:t>B</a:t>
            </a:r>
            <a:endParaRPr kumimoji="1" lang="zh-TW" altLang="en-US" sz="4000" b="1" dirty="0">
              <a:solidFill>
                <a:schemeClr val="bg1"/>
              </a:solidFill>
              <a:latin typeface="Arial" charset="0"/>
              <a:ea typeface="華康黑體 Std W9" panose="020B0900000000000000" pitchFamily="34" charset="-120"/>
            </a:endParaRPr>
          </a:p>
        </p:txBody>
      </p:sp>
      <p:sp>
        <p:nvSpPr>
          <p:cNvPr id="12" name="橢圓 11"/>
          <p:cNvSpPr/>
          <p:nvPr/>
        </p:nvSpPr>
        <p:spPr bwMode="auto">
          <a:xfrm>
            <a:off x="4618430" y="4332561"/>
            <a:ext cx="961715" cy="961715"/>
          </a:xfrm>
          <a:prstGeom prst="ellipse">
            <a:avLst/>
          </a:prstGeom>
          <a:solidFill>
            <a:srgbClr val="6DBBC1"/>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algn="ctr" defTabSz="914172" fontAlgn="base">
              <a:spcBef>
                <a:spcPct val="0"/>
              </a:spcBef>
              <a:spcAft>
                <a:spcPct val="0"/>
              </a:spcAft>
            </a:pPr>
            <a:r>
              <a:rPr lang="en-US" altLang="zh-TW" sz="4000" b="1" dirty="0">
                <a:solidFill>
                  <a:schemeClr val="bg1"/>
                </a:solidFill>
                <a:latin typeface="Arial" charset="0"/>
                <a:ea typeface="華康黑體 Std W9" panose="020B0900000000000000" pitchFamily="34" charset="-120"/>
              </a:rPr>
              <a:t>C</a:t>
            </a:r>
            <a:endParaRPr kumimoji="1" lang="zh-TW" altLang="en-US" sz="4000" b="1" dirty="0">
              <a:solidFill>
                <a:schemeClr val="bg1"/>
              </a:solidFill>
              <a:latin typeface="Arial" charset="0"/>
              <a:ea typeface="華康黑體 Std W9" panose="020B0900000000000000" pitchFamily="34" charset="-120"/>
            </a:endParaRPr>
          </a:p>
        </p:txBody>
      </p:sp>
      <p:sp>
        <p:nvSpPr>
          <p:cNvPr id="16" name="矩形 15"/>
          <p:cNvSpPr/>
          <p:nvPr/>
        </p:nvSpPr>
        <p:spPr>
          <a:xfrm>
            <a:off x="6859072" y="720657"/>
            <a:ext cx="4852610" cy="523220"/>
          </a:xfrm>
          <a:prstGeom prst="rect">
            <a:avLst/>
          </a:prstGeom>
        </p:spPr>
        <p:txBody>
          <a:bodyPr wrap="none">
            <a:spAutoFit/>
          </a:bodyPr>
          <a:lstStyle/>
          <a:p>
            <a:r>
              <a:rPr lang="zh-TW" altLang="en-US" sz="2800" b="1" dirty="0">
                <a:solidFill>
                  <a:srgbClr val="7030A0"/>
                </a:solidFill>
                <a:latin typeface="華康黑體 Std W7" panose="020B0700000000000000" pitchFamily="34" charset="-120"/>
                <a:ea typeface="華康黑體 Std W7" panose="020B0700000000000000" pitchFamily="34" charset="-120"/>
              </a:rPr>
              <a:t>維持現狀與政府目標成本差異</a:t>
            </a:r>
          </a:p>
        </p:txBody>
      </p:sp>
      <p:sp>
        <p:nvSpPr>
          <p:cNvPr id="17" name="Text Placeholder 8"/>
          <p:cNvSpPr txBox="1">
            <a:spLocks/>
          </p:cNvSpPr>
          <p:nvPr/>
        </p:nvSpPr>
        <p:spPr>
          <a:xfrm>
            <a:off x="5750735" y="2903386"/>
            <a:ext cx="6439678" cy="1422176"/>
          </a:xfrm>
          <a:prstGeom prst="rect">
            <a:avLst/>
          </a:prstGeom>
        </p:spPr>
        <p:txBody>
          <a:bodyPr>
            <a:noAutofit/>
          </a:bodyPr>
          <a:lstStyle>
            <a:lvl1pPr marL="0" indent="0" algn="l" defTabSz="1828343" rtl="0" eaLnBrk="1" latinLnBrk="0" hangingPunct="1">
              <a:lnSpc>
                <a:spcPct val="90000"/>
              </a:lnSpc>
              <a:spcBef>
                <a:spcPts val="2000"/>
              </a:spcBef>
              <a:buFont typeface="Arial" panose="020B0604020202020204" pitchFamily="34" charset="0"/>
              <a:buNone/>
              <a:defRPr sz="2000"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nSpc>
                <a:spcPct val="100000"/>
              </a:lnSpc>
              <a:spcBef>
                <a:spcPts val="0"/>
              </a:spcBef>
            </a:pPr>
            <a:r>
              <a:rPr lang="zh-TW" altLang="en-US" sz="2400" dirty="0">
                <a:solidFill>
                  <a:srgbClr val="000000"/>
                </a:solidFill>
                <a:latin typeface="華康黑體 Std W7" panose="020B0700000000000000" pitchFamily="34" charset="-120"/>
                <a:ea typeface="華康黑體 Std W7" panose="020B0700000000000000" pitchFamily="34" charset="-120"/>
              </a:rPr>
              <a:t>氣電取代煤電成本</a:t>
            </a:r>
          </a:p>
          <a:p>
            <a:pPr>
              <a:lnSpc>
                <a:spcPct val="100000"/>
              </a:lnSpc>
              <a:spcBef>
                <a:spcPts val="0"/>
              </a:spcBef>
            </a:pPr>
            <a:r>
              <a:rPr lang="zh-TW" altLang="en-US" sz="2400" dirty="0">
                <a:solidFill>
                  <a:srgbClr val="000000"/>
                </a:solidFill>
                <a:latin typeface="華康黑體 Std W7" panose="020B0700000000000000" pitchFamily="34" charset="-120"/>
                <a:ea typeface="華康黑體 Std W7" panose="020B0700000000000000" pitchFamily="34" charset="-120"/>
              </a:rPr>
              <a:t>差價</a:t>
            </a:r>
            <a:r>
              <a:rPr lang="en-US" altLang="zh-TW" sz="2400" dirty="0">
                <a:solidFill>
                  <a:srgbClr val="000000"/>
                </a:solidFill>
                <a:latin typeface="華康黑體 Std W7" panose="020B0700000000000000" pitchFamily="34" charset="-120"/>
                <a:ea typeface="華康黑體 Std W7" panose="020B0700000000000000" pitchFamily="34" charset="-120"/>
              </a:rPr>
              <a:t>: 2</a:t>
            </a:r>
            <a:r>
              <a:rPr lang="zh-TW" altLang="en-US" sz="2400" dirty="0">
                <a:solidFill>
                  <a:srgbClr val="000000"/>
                </a:solidFill>
                <a:latin typeface="華康黑體 Std W7" panose="020B0700000000000000" pitchFamily="34" charset="-120"/>
                <a:ea typeface="華康黑體 Std W7" panose="020B0700000000000000" pitchFamily="34" charset="-120"/>
              </a:rPr>
              <a:t>元</a:t>
            </a:r>
            <a:r>
              <a:rPr lang="en-US" altLang="zh-TW" sz="2400" dirty="0">
                <a:solidFill>
                  <a:srgbClr val="000000"/>
                </a:solidFill>
                <a:latin typeface="華康黑體 Std W7" panose="020B0700000000000000" pitchFamily="34" charset="-120"/>
                <a:ea typeface="華康黑體 Std W7" panose="020B0700000000000000" pitchFamily="34" charset="-120"/>
              </a:rPr>
              <a:t>/</a:t>
            </a:r>
            <a:r>
              <a:rPr lang="zh-TW" altLang="en-US" sz="2400" dirty="0">
                <a:solidFill>
                  <a:srgbClr val="000000"/>
                </a:solidFill>
                <a:latin typeface="華康黑體 Std W7" panose="020B0700000000000000" pitchFamily="34" charset="-120"/>
                <a:ea typeface="華康黑體 Std W7" panose="020B0700000000000000" pitchFamily="34" charset="-120"/>
              </a:rPr>
              <a:t>度</a:t>
            </a:r>
          </a:p>
          <a:p>
            <a:pPr>
              <a:lnSpc>
                <a:spcPct val="100000"/>
              </a:lnSpc>
              <a:spcBef>
                <a:spcPts val="0"/>
              </a:spcBef>
            </a:pPr>
            <a:r>
              <a:rPr lang="en-US" altLang="zh-TW" sz="2400" dirty="0">
                <a:solidFill>
                  <a:srgbClr val="000000"/>
                </a:solidFill>
                <a:latin typeface="華康黑體 Std W7" panose="020B0700000000000000" pitchFamily="34" charset="-120"/>
                <a:ea typeface="華康黑體 Std W7" panose="020B0700000000000000" pitchFamily="34" charset="-120"/>
              </a:rPr>
              <a:t>450</a:t>
            </a:r>
            <a:r>
              <a:rPr lang="zh-TW" altLang="en-US" sz="2400" dirty="0">
                <a:latin typeface="華康黑體 Std W7" panose="020B0700000000000000" pitchFamily="34" charset="-120"/>
                <a:ea typeface="華康黑體 Std W7" panose="020B0700000000000000" pitchFamily="34" charset="-120"/>
              </a:rPr>
              <a:t>億度 </a:t>
            </a:r>
            <a:r>
              <a:rPr lang="en-US" altLang="zh-TW" sz="2400" dirty="0">
                <a:latin typeface="華康黑體 Std W7" panose="020B0700000000000000" pitchFamily="34" charset="-120"/>
                <a:ea typeface="華康黑體 Std W7" panose="020B0700000000000000" pitchFamily="34" charset="-120"/>
              </a:rPr>
              <a:t>x2</a:t>
            </a:r>
            <a:r>
              <a:rPr lang="zh-TW" altLang="en-US" sz="2400" dirty="0">
                <a:latin typeface="華康黑體 Std W7" panose="020B0700000000000000" pitchFamily="34" charset="-120"/>
                <a:ea typeface="華康黑體 Std W7" panose="020B0700000000000000" pitchFamily="34" charset="-120"/>
              </a:rPr>
              <a:t>元</a:t>
            </a:r>
            <a:r>
              <a:rPr lang="en-US" altLang="zh-TW" sz="2400" dirty="0">
                <a:solidFill>
                  <a:srgbClr val="000000"/>
                </a:solidFill>
                <a:latin typeface="華康黑體 Std W7" panose="020B0700000000000000" pitchFamily="34" charset="-120"/>
                <a:ea typeface="華康黑體 Std W7" panose="020B0700000000000000" pitchFamily="34" charset="-120"/>
              </a:rPr>
              <a:t>/</a:t>
            </a:r>
            <a:r>
              <a:rPr lang="zh-TW" altLang="en-US" sz="2400" dirty="0">
                <a:solidFill>
                  <a:srgbClr val="000000"/>
                </a:solidFill>
                <a:latin typeface="華康黑體 Std W7" panose="020B0700000000000000" pitchFamily="34" charset="-120"/>
                <a:ea typeface="華康黑體 Std W7" panose="020B0700000000000000" pitchFamily="34" charset="-120"/>
              </a:rPr>
              <a:t>度 </a:t>
            </a:r>
            <a:r>
              <a:rPr lang="en-US" altLang="zh-TW" sz="2400" dirty="0">
                <a:solidFill>
                  <a:srgbClr val="000000"/>
                </a:solidFill>
                <a:latin typeface="華康黑體 Std W7" panose="020B0700000000000000" pitchFamily="34" charset="-120"/>
                <a:ea typeface="華康黑體 Std W7" panose="020B0700000000000000" pitchFamily="34" charset="-120"/>
              </a:rPr>
              <a:t>= </a:t>
            </a:r>
            <a:r>
              <a:rPr lang="en-US" altLang="zh-TW" sz="2400" b="1" dirty="0">
                <a:solidFill>
                  <a:srgbClr val="FF0000"/>
                </a:solidFill>
                <a:latin typeface="華康黑體 Std W7" panose="020B0700000000000000" pitchFamily="34" charset="-120"/>
                <a:ea typeface="華康黑體 Std W7" panose="020B0700000000000000" pitchFamily="34" charset="-120"/>
              </a:rPr>
              <a:t>900</a:t>
            </a:r>
            <a:r>
              <a:rPr lang="zh-TW" altLang="en-US" sz="2400" b="1" dirty="0">
                <a:solidFill>
                  <a:srgbClr val="FF0000"/>
                </a:solidFill>
                <a:latin typeface="華康黑體 Std W7" panose="020B0700000000000000" pitchFamily="34" charset="-120"/>
                <a:ea typeface="華康黑體 Std W7" panose="020B0700000000000000" pitchFamily="34" charset="-120"/>
              </a:rPr>
              <a:t>億元</a:t>
            </a:r>
          </a:p>
        </p:txBody>
      </p:sp>
      <p:sp>
        <p:nvSpPr>
          <p:cNvPr id="18" name="Text Placeholder 8"/>
          <p:cNvSpPr txBox="1">
            <a:spLocks/>
          </p:cNvSpPr>
          <p:nvPr/>
        </p:nvSpPr>
        <p:spPr>
          <a:xfrm>
            <a:off x="5721536" y="4367643"/>
            <a:ext cx="6439678" cy="926633"/>
          </a:xfrm>
          <a:prstGeom prst="rect">
            <a:avLst/>
          </a:prstGeom>
        </p:spPr>
        <p:txBody>
          <a:bodyPr>
            <a:noAutofit/>
          </a:bodyPr>
          <a:lstStyle>
            <a:lvl1pPr marL="0" indent="0" algn="l" defTabSz="1828343" rtl="0" eaLnBrk="1" latinLnBrk="0" hangingPunct="1">
              <a:lnSpc>
                <a:spcPct val="90000"/>
              </a:lnSpc>
              <a:spcBef>
                <a:spcPts val="2000"/>
              </a:spcBef>
              <a:buFont typeface="Arial" panose="020B0604020202020204" pitchFamily="34" charset="0"/>
              <a:buNone/>
              <a:defRPr sz="2000"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nSpc>
                <a:spcPct val="100000"/>
              </a:lnSpc>
              <a:spcBef>
                <a:spcPts val="0"/>
              </a:spcBef>
            </a:pPr>
            <a:r>
              <a:rPr lang="zh-TW" altLang="en-US" sz="2400" dirty="0">
                <a:solidFill>
                  <a:srgbClr val="000000"/>
                </a:solidFill>
                <a:latin typeface="華康黑體 Std W7" panose="020B0700000000000000" pitchFamily="34" charset="-120"/>
                <a:ea typeface="華康黑體 Std W7" panose="020B0700000000000000" pitchFamily="34" charset="-120"/>
              </a:rPr>
              <a:t>政府目標較維持現狀成本增加</a:t>
            </a:r>
            <a:endParaRPr lang="zh-TW" altLang="en-US" sz="2400" dirty="0">
              <a:solidFill>
                <a:srgbClr val="FF9886"/>
              </a:solidFill>
              <a:latin typeface="華康黑體 Std W7" panose="020B0700000000000000" pitchFamily="34" charset="-120"/>
              <a:ea typeface="華康黑體 Std W7" panose="020B0700000000000000" pitchFamily="34" charset="-120"/>
            </a:endParaRPr>
          </a:p>
          <a:p>
            <a:pPr>
              <a:lnSpc>
                <a:spcPct val="100000"/>
              </a:lnSpc>
              <a:spcBef>
                <a:spcPts val="0"/>
              </a:spcBef>
            </a:pPr>
            <a:r>
              <a:rPr lang="zh-TW" altLang="en-US" sz="2400" dirty="0">
                <a:solidFill>
                  <a:srgbClr val="000000"/>
                </a:solidFill>
                <a:latin typeface="華康黑體 Std W7" panose="020B0700000000000000" pitchFamily="34" charset="-120"/>
                <a:ea typeface="華康黑體 Std W7" panose="020B0700000000000000" pitchFamily="34" charset="-120"/>
              </a:rPr>
              <a:t>以電廠壽命</a:t>
            </a:r>
            <a:r>
              <a:rPr lang="en-US" altLang="zh-TW" sz="2400" b="1" dirty="0">
                <a:solidFill>
                  <a:srgbClr val="FF0000"/>
                </a:solidFill>
                <a:latin typeface="華康黑體 Std W7" panose="020B0700000000000000" pitchFamily="34" charset="-120"/>
                <a:ea typeface="華康黑體 Std W7" panose="020B0700000000000000" pitchFamily="34" charset="-120"/>
              </a:rPr>
              <a:t>40</a:t>
            </a:r>
            <a:r>
              <a:rPr lang="zh-TW" altLang="en-US" sz="2400" b="1" dirty="0">
                <a:solidFill>
                  <a:srgbClr val="FF0000"/>
                </a:solidFill>
                <a:latin typeface="華康黑體 Std W7" panose="020B0700000000000000" pitchFamily="34" charset="-120"/>
                <a:ea typeface="華康黑體 Std W7" panose="020B0700000000000000" pitchFamily="34" charset="-120"/>
              </a:rPr>
              <a:t>年</a:t>
            </a:r>
            <a:r>
              <a:rPr lang="zh-TW" altLang="en-US" sz="2400" dirty="0">
                <a:solidFill>
                  <a:srgbClr val="000000"/>
                </a:solidFill>
                <a:latin typeface="華康黑體 Std W7" panose="020B0700000000000000" pitchFamily="34" charset="-120"/>
                <a:ea typeface="華康黑體 Std W7" panose="020B0700000000000000" pitchFamily="34" charset="-120"/>
              </a:rPr>
              <a:t>計，成本增加</a:t>
            </a:r>
            <a:r>
              <a:rPr lang="en-US" altLang="zh-TW" sz="2400" b="1" dirty="0">
                <a:solidFill>
                  <a:srgbClr val="FF0000"/>
                </a:solidFill>
                <a:latin typeface="華康黑體 Std W7" panose="020B0700000000000000" pitchFamily="34" charset="-120"/>
                <a:ea typeface="華康黑體 Std W7" panose="020B0700000000000000" pitchFamily="34" charset="-120"/>
              </a:rPr>
              <a:t>10</a:t>
            </a:r>
            <a:r>
              <a:rPr lang="zh-TW" altLang="en-US" sz="2400" b="1" dirty="0">
                <a:solidFill>
                  <a:srgbClr val="FF0000"/>
                </a:solidFill>
                <a:latin typeface="華康黑體 Std W7" panose="020B0700000000000000" pitchFamily="34" charset="-120"/>
                <a:ea typeface="華康黑體 Std W7" panose="020B0700000000000000" pitchFamily="34" charset="-120"/>
              </a:rPr>
              <a:t>兆元</a:t>
            </a:r>
          </a:p>
        </p:txBody>
      </p:sp>
      <p:grpSp>
        <p:nvGrpSpPr>
          <p:cNvPr id="19" name="Group 74"/>
          <p:cNvGrpSpPr/>
          <p:nvPr/>
        </p:nvGrpSpPr>
        <p:grpSpPr>
          <a:xfrm>
            <a:off x="3235246" y="3408636"/>
            <a:ext cx="1022465" cy="1650094"/>
            <a:chOff x="7890331" y="1920704"/>
            <a:chExt cx="2044929" cy="3300188"/>
          </a:xfrm>
        </p:grpSpPr>
        <p:grpSp>
          <p:nvGrpSpPr>
            <p:cNvPr id="20" name="Group 75"/>
            <p:cNvGrpSpPr/>
            <p:nvPr/>
          </p:nvGrpSpPr>
          <p:grpSpPr>
            <a:xfrm>
              <a:off x="7890331" y="1920704"/>
              <a:ext cx="2044929" cy="3300188"/>
              <a:chOff x="3606014" y="1693837"/>
              <a:chExt cx="1447871" cy="2298210"/>
            </a:xfrm>
          </p:grpSpPr>
          <p:grpSp>
            <p:nvGrpSpPr>
              <p:cNvPr id="22" name="Group 77"/>
              <p:cNvGrpSpPr/>
              <p:nvPr/>
            </p:nvGrpSpPr>
            <p:grpSpPr>
              <a:xfrm>
                <a:off x="3606014" y="2288191"/>
                <a:ext cx="1447871" cy="1703856"/>
                <a:chOff x="1087898" y="4607261"/>
                <a:chExt cx="1447871" cy="1703856"/>
              </a:xfrm>
            </p:grpSpPr>
            <p:sp>
              <p:nvSpPr>
                <p:cNvPr id="29" name="Freeform 84"/>
                <p:cNvSpPr/>
                <p:nvPr/>
              </p:nvSpPr>
              <p:spPr>
                <a:xfrm>
                  <a:off x="1087898" y="4607261"/>
                  <a:ext cx="1404934" cy="1641864"/>
                </a:xfrm>
                <a:custGeom>
                  <a:avLst/>
                  <a:gdLst>
                    <a:gd name="connsiteX0" fmla="*/ 461907 w 1404934"/>
                    <a:gd name="connsiteY0" fmla="*/ 1561582 h 1641864"/>
                    <a:gd name="connsiteX1" fmla="*/ 460409 w 1404934"/>
                    <a:gd name="connsiteY1" fmla="*/ 1562298 h 1641864"/>
                    <a:gd name="connsiteX2" fmla="*/ 464264 w 1404934"/>
                    <a:gd name="connsiteY2" fmla="*/ 1564031 h 1641864"/>
                    <a:gd name="connsiteX3" fmla="*/ 633532 w 1404934"/>
                    <a:gd name="connsiteY3" fmla="*/ 0 h 1641864"/>
                    <a:gd name="connsiteX4" fmla="*/ 642264 w 1404934"/>
                    <a:gd name="connsiteY4" fmla="*/ 89 h 1641864"/>
                    <a:gd name="connsiteX5" fmla="*/ 859611 w 1404934"/>
                    <a:gd name="connsiteY5" fmla="*/ 4927 h 1641864"/>
                    <a:gd name="connsiteX6" fmla="*/ 869679 w 1404934"/>
                    <a:gd name="connsiteY6" fmla="*/ 4849 h 1641864"/>
                    <a:gd name="connsiteX7" fmla="*/ 888124 w 1404934"/>
                    <a:gd name="connsiteY7" fmla="*/ 5035 h 1641864"/>
                    <a:gd name="connsiteX8" fmla="*/ 920629 w 1404934"/>
                    <a:gd name="connsiteY8" fmla="*/ 5097 h 1641864"/>
                    <a:gd name="connsiteX9" fmla="*/ 1028230 w 1404934"/>
                    <a:gd name="connsiteY9" fmla="*/ 154932 h 1641864"/>
                    <a:gd name="connsiteX10" fmla="*/ 1403068 w 1404934"/>
                    <a:gd name="connsiteY10" fmla="*/ 1061042 h 1641864"/>
                    <a:gd name="connsiteX11" fmla="*/ 817301 w 1404934"/>
                    <a:gd name="connsiteY11" fmla="*/ 1625687 h 1641864"/>
                    <a:gd name="connsiteX12" fmla="*/ 745274 w 1404934"/>
                    <a:gd name="connsiteY12" fmla="*/ 1632820 h 1641864"/>
                    <a:gd name="connsiteX13" fmla="*/ 710413 w 1404934"/>
                    <a:gd name="connsiteY13" fmla="*/ 1629831 h 1641864"/>
                    <a:gd name="connsiteX14" fmla="*/ 665846 w 1404934"/>
                    <a:gd name="connsiteY14" fmla="*/ 1622274 h 1641864"/>
                    <a:gd name="connsiteX15" fmla="*/ 660377 w 1404934"/>
                    <a:gd name="connsiteY15" fmla="*/ 1624890 h 1641864"/>
                    <a:gd name="connsiteX16" fmla="*/ 710412 w 1404934"/>
                    <a:gd name="connsiteY16" fmla="*/ 1633702 h 1641864"/>
                    <a:gd name="connsiteX17" fmla="*/ 745275 w 1404934"/>
                    <a:gd name="connsiteY17" fmla="*/ 1636691 h 1641864"/>
                    <a:gd name="connsiteX18" fmla="*/ 693045 w 1404934"/>
                    <a:gd name="connsiteY18" fmla="*/ 1641864 h 1641864"/>
                    <a:gd name="connsiteX19" fmla="*/ 327 w 1404934"/>
                    <a:gd name="connsiteY19" fmla="*/ 987094 h 1641864"/>
                    <a:gd name="connsiteX20" fmla="*/ 470498 w 1404934"/>
                    <a:gd name="connsiteY20" fmla="*/ 4261 h 1641864"/>
                    <a:gd name="connsiteX21" fmla="*/ 578637 w 1404934"/>
                    <a:gd name="connsiteY21" fmla="*/ 3616 h 1641864"/>
                    <a:gd name="connsiteX22" fmla="*/ 580705 w 1404934"/>
                    <a:gd name="connsiteY22" fmla="*/ 3620 h 1641864"/>
                    <a:gd name="connsiteX23" fmla="*/ 583039 w 1404934"/>
                    <a:gd name="connsiteY23" fmla="*/ 390 h 164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04934" h="1641864">
                      <a:moveTo>
                        <a:pt x="461907" y="1561582"/>
                      </a:moveTo>
                      <a:lnTo>
                        <a:pt x="460409" y="1562298"/>
                      </a:lnTo>
                      <a:lnTo>
                        <a:pt x="464264" y="1564031"/>
                      </a:lnTo>
                      <a:close/>
                      <a:moveTo>
                        <a:pt x="633532" y="0"/>
                      </a:moveTo>
                      <a:lnTo>
                        <a:pt x="642264" y="89"/>
                      </a:lnTo>
                      <a:cubicBezTo>
                        <a:pt x="727181" y="1424"/>
                        <a:pt x="662491" y="6085"/>
                        <a:pt x="859611" y="4927"/>
                      </a:cubicBezTo>
                      <a:lnTo>
                        <a:pt x="869679" y="4849"/>
                      </a:lnTo>
                      <a:lnTo>
                        <a:pt x="888124" y="5035"/>
                      </a:lnTo>
                      <a:lnTo>
                        <a:pt x="920629" y="5097"/>
                      </a:lnTo>
                      <a:lnTo>
                        <a:pt x="1028230" y="154932"/>
                      </a:lnTo>
                      <a:cubicBezTo>
                        <a:pt x="1268780" y="496356"/>
                        <a:pt x="1423881" y="773581"/>
                        <a:pt x="1403068" y="1061042"/>
                      </a:cubicBezTo>
                      <a:cubicBezTo>
                        <a:pt x="1382255" y="1348502"/>
                        <a:pt x="1106847" y="1571999"/>
                        <a:pt x="817301" y="1625687"/>
                      </a:cubicBezTo>
                      <a:lnTo>
                        <a:pt x="745274" y="1632820"/>
                      </a:lnTo>
                      <a:lnTo>
                        <a:pt x="710413" y="1629831"/>
                      </a:lnTo>
                      <a:lnTo>
                        <a:pt x="665846" y="1622274"/>
                      </a:lnTo>
                      <a:lnTo>
                        <a:pt x="660377" y="1624890"/>
                      </a:lnTo>
                      <a:lnTo>
                        <a:pt x="710412" y="1633702"/>
                      </a:lnTo>
                      <a:lnTo>
                        <a:pt x="745275" y="1636691"/>
                      </a:lnTo>
                      <a:lnTo>
                        <a:pt x="693045" y="1641864"/>
                      </a:lnTo>
                      <a:cubicBezTo>
                        <a:pt x="461599" y="1631238"/>
                        <a:pt x="25694" y="1548414"/>
                        <a:pt x="327" y="987094"/>
                      </a:cubicBezTo>
                      <a:cubicBezTo>
                        <a:pt x="-10973" y="552383"/>
                        <a:pt x="272795" y="292425"/>
                        <a:pt x="470498" y="4261"/>
                      </a:cubicBezTo>
                      <a:cubicBezTo>
                        <a:pt x="515612" y="3844"/>
                        <a:pt x="550833" y="3648"/>
                        <a:pt x="578637" y="3616"/>
                      </a:cubicBezTo>
                      <a:lnTo>
                        <a:pt x="580705" y="3620"/>
                      </a:lnTo>
                      <a:lnTo>
                        <a:pt x="583039" y="39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Freeform 85"/>
                <p:cNvSpPr/>
                <p:nvPr/>
              </p:nvSpPr>
              <p:spPr>
                <a:xfrm rot="17518257">
                  <a:off x="1241806" y="5017155"/>
                  <a:ext cx="1617639" cy="970286"/>
                </a:xfrm>
                <a:custGeom>
                  <a:avLst/>
                  <a:gdLst>
                    <a:gd name="connsiteX0" fmla="*/ 1617639 w 1617639"/>
                    <a:gd name="connsiteY0" fmla="*/ 103706 h 970286"/>
                    <a:gd name="connsiteX1" fmla="*/ 818462 w 1617639"/>
                    <a:gd name="connsiteY1" fmla="*/ 946838 h 970286"/>
                    <a:gd name="connsiteX2" fmla="*/ 17768 w 1617639"/>
                    <a:gd name="connsiteY2" fmla="*/ 504238 h 970286"/>
                    <a:gd name="connsiteX3" fmla="*/ 0 w 1617639"/>
                    <a:gd name="connsiteY3" fmla="*/ 446371 h 970286"/>
                    <a:gd name="connsiteX4" fmla="*/ 33562 w 1617639"/>
                    <a:gd name="connsiteY4" fmla="*/ 510498 h 970286"/>
                    <a:gd name="connsiteX5" fmla="*/ 776356 w 1617639"/>
                    <a:gd name="connsiteY5" fmla="*/ 842469 h 970286"/>
                    <a:gd name="connsiteX6" fmla="*/ 1476418 w 1617639"/>
                    <a:gd name="connsiteY6" fmla="*/ 155845 h 970286"/>
                    <a:gd name="connsiteX7" fmla="*/ 1575113 w 1617639"/>
                    <a:gd name="connsiteY7" fmla="*/ 0 h 970286"/>
                    <a:gd name="connsiteX8" fmla="*/ 1576582 w 1617639"/>
                    <a:gd name="connsiteY8" fmla="*/ 3662 h 970286"/>
                    <a:gd name="connsiteX9" fmla="*/ 1617639 w 1617639"/>
                    <a:gd name="connsiteY9" fmla="*/ 103706 h 97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7639" h="970286">
                      <a:moveTo>
                        <a:pt x="1617639" y="103706"/>
                      </a:moveTo>
                      <a:cubicBezTo>
                        <a:pt x="1347232" y="537049"/>
                        <a:pt x="1132028" y="845983"/>
                        <a:pt x="818462" y="946838"/>
                      </a:cubicBezTo>
                      <a:cubicBezTo>
                        <a:pt x="504896" y="1047693"/>
                        <a:pt x="144395" y="808907"/>
                        <a:pt x="17768" y="504238"/>
                      </a:cubicBezTo>
                      <a:lnTo>
                        <a:pt x="0" y="446371"/>
                      </a:lnTo>
                      <a:lnTo>
                        <a:pt x="33562" y="510498"/>
                      </a:lnTo>
                      <a:cubicBezTo>
                        <a:pt x="191681" y="758928"/>
                        <a:pt x="501986" y="930717"/>
                        <a:pt x="776356" y="842469"/>
                      </a:cubicBezTo>
                      <a:cubicBezTo>
                        <a:pt x="1050726" y="754221"/>
                        <a:pt x="1249788" y="506663"/>
                        <a:pt x="1476418" y="155845"/>
                      </a:cubicBezTo>
                      <a:lnTo>
                        <a:pt x="1575113" y="0"/>
                      </a:lnTo>
                      <a:lnTo>
                        <a:pt x="1576582" y="3662"/>
                      </a:lnTo>
                      <a:cubicBezTo>
                        <a:pt x="1587014" y="29435"/>
                        <a:pt x="1600374" y="62025"/>
                        <a:pt x="1617639" y="103706"/>
                      </a:cubicBezTo>
                      <a:close/>
                    </a:path>
                  </a:pathLst>
                </a:cu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3" name="Freeform 78"/>
              <p:cNvSpPr/>
              <p:nvPr/>
            </p:nvSpPr>
            <p:spPr>
              <a:xfrm>
                <a:off x="4074658" y="1987923"/>
                <a:ext cx="855945" cy="378698"/>
              </a:xfrm>
              <a:custGeom>
                <a:avLst/>
                <a:gdLst>
                  <a:gd name="connsiteX0" fmla="*/ 0 w 813575"/>
                  <a:gd name="connsiteY0" fmla="*/ 227668 h 359952"/>
                  <a:gd name="connsiteX1" fmla="*/ 0 w 813575"/>
                  <a:gd name="connsiteY1" fmla="*/ 227669 h 359952"/>
                  <a:gd name="connsiteX2" fmla="*/ 0 w 813575"/>
                  <a:gd name="connsiteY2" fmla="*/ 227669 h 359952"/>
                  <a:gd name="connsiteX3" fmla="*/ 754470 w 813575"/>
                  <a:gd name="connsiteY3" fmla="*/ 0 h 359952"/>
                  <a:gd name="connsiteX4" fmla="*/ 813575 w 813575"/>
                  <a:gd name="connsiteY4" fmla="*/ 63104 h 359952"/>
                  <a:gd name="connsiteX5" fmla="*/ 677979 w 813575"/>
                  <a:gd name="connsiteY5" fmla="*/ 134209 h 359952"/>
                  <a:gd name="connsiteX6" fmla="*/ 451952 w 813575"/>
                  <a:gd name="connsiteY6" fmla="*/ 192967 h 359952"/>
                  <a:gd name="connsiteX7" fmla="*/ 447885 w 813575"/>
                  <a:gd name="connsiteY7" fmla="*/ 194508 h 359952"/>
                  <a:gd name="connsiteX8" fmla="*/ 454205 w 813575"/>
                  <a:gd name="connsiteY8" fmla="*/ 194498 h 359952"/>
                  <a:gd name="connsiteX9" fmla="*/ 577761 w 813575"/>
                  <a:gd name="connsiteY9" fmla="*/ 201824 h 359952"/>
                  <a:gd name="connsiteX10" fmla="*/ 793638 w 813575"/>
                  <a:gd name="connsiteY10" fmla="*/ 273694 h 359952"/>
                  <a:gd name="connsiteX11" fmla="*/ 794913 w 813575"/>
                  <a:gd name="connsiteY11" fmla="*/ 359952 h 359952"/>
                  <a:gd name="connsiteX12" fmla="*/ 647385 w 813575"/>
                  <a:gd name="connsiteY12" fmla="*/ 324697 h 359952"/>
                  <a:gd name="connsiteX13" fmla="*/ 441503 w 813575"/>
                  <a:gd name="connsiteY13" fmla="*/ 220904 h 359952"/>
                  <a:gd name="connsiteX14" fmla="*/ 434139 w 813575"/>
                  <a:gd name="connsiteY14" fmla="*/ 218156 h 359952"/>
                  <a:gd name="connsiteX15" fmla="*/ 438079 w 813575"/>
                  <a:gd name="connsiteY15" fmla="*/ 227669 h 359952"/>
                  <a:gd name="connsiteX16" fmla="*/ 438078 w 813575"/>
                  <a:gd name="connsiteY16" fmla="*/ 227669 h 359952"/>
                  <a:gd name="connsiteX17" fmla="*/ 393972 w 813575"/>
                  <a:gd name="connsiteY17" fmla="*/ 271775 h 359952"/>
                  <a:gd name="connsiteX18" fmla="*/ 44106 w 813575"/>
                  <a:gd name="connsiteY18" fmla="*/ 271774 h 359952"/>
                  <a:gd name="connsiteX19" fmla="*/ 12918 w 813575"/>
                  <a:gd name="connsiteY19" fmla="*/ 258856 h 359952"/>
                  <a:gd name="connsiteX20" fmla="*/ 0 w 813575"/>
                  <a:gd name="connsiteY20" fmla="*/ 227669 h 359952"/>
                  <a:gd name="connsiteX21" fmla="*/ 12918 w 813575"/>
                  <a:gd name="connsiteY21" fmla="*/ 196482 h 359952"/>
                  <a:gd name="connsiteX22" fmla="*/ 44106 w 813575"/>
                  <a:gd name="connsiteY22" fmla="*/ 183563 h 359952"/>
                  <a:gd name="connsiteX23" fmla="*/ 393973 w 813575"/>
                  <a:gd name="connsiteY23" fmla="*/ 183563 h 359952"/>
                  <a:gd name="connsiteX24" fmla="*/ 415151 w 813575"/>
                  <a:gd name="connsiteY24" fmla="*/ 192335 h 359952"/>
                  <a:gd name="connsiteX25" fmla="*/ 413741 w 813575"/>
                  <a:gd name="connsiteY25" fmla="*/ 191225 h 359952"/>
                  <a:gd name="connsiteX26" fmla="*/ 542382 w 813575"/>
                  <a:gd name="connsiteY26" fmla="*/ 89012 h 359952"/>
                  <a:gd name="connsiteX27" fmla="*/ 754470 w 813575"/>
                  <a:gd name="connsiteY27" fmla="*/ 0 h 359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13575" h="359952">
                    <a:moveTo>
                      <a:pt x="0" y="227668"/>
                    </a:moveTo>
                    <a:lnTo>
                      <a:pt x="0" y="227669"/>
                    </a:lnTo>
                    <a:lnTo>
                      <a:pt x="0" y="227669"/>
                    </a:lnTo>
                    <a:close/>
                    <a:moveTo>
                      <a:pt x="754470" y="0"/>
                    </a:moveTo>
                    <a:lnTo>
                      <a:pt x="813575" y="63104"/>
                    </a:lnTo>
                    <a:cubicBezTo>
                      <a:pt x="768376" y="86806"/>
                      <a:pt x="754470" y="124415"/>
                      <a:pt x="677979" y="134209"/>
                    </a:cubicBezTo>
                    <a:cubicBezTo>
                      <a:pt x="477192" y="131723"/>
                      <a:pt x="497348" y="169166"/>
                      <a:pt x="451952" y="192967"/>
                    </a:cubicBezTo>
                    <a:lnTo>
                      <a:pt x="447885" y="194508"/>
                    </a:lnTo>
                    <a:lnTo>
                      <a:pt x="454205" y="194498"/>
                    </a:lnTo>
                    <a:cubicBezTo>
                      <a:pt x="493098" y="192264"/>
                      <a:pt x="530780" y="186314"/>
                      <a:pt x="577761" y="201824"/>
                    </a:cubicBezTo>
                    <a:cubicBezTo>
                      <a:pt x="666174" y="262297"/>
                      <a:pt x="707783" y="267086"/>
                      <a:pt x="793638" y="273694"/>
                    </a:cubicBezTo>
                    <a:lnTo>
                      <a:pt x="794913" y="359952"/>
                    </a:lnTo>
                    <a:cubicBezTo>
                      <a:pt x="745737" y="348200"/>
                      <a:pt x="710299" y="367425"/>
                      <a:pt x="647385" y="324697"/>
                    </a:cubicBezTo>
                    <a:cubicBezTo>
                      <a:pt x="501123" y="191298"/>
                      <a:pt x="490891" y="232710"/>
                      <a:pt x="441503" y="220904"/>
                    </a:cubicBezTo>
                    <a:lnTo>
                      <a:pt x="434139" y="218156"/>
                    </a:lnTo>
                    <a:lnTo>
                      <a:pt x="438079" y="227669"/>
                    </a:lnTo>
                    <a:lnTo>
                      <a:pt x="438078" y="227669"/>
                    </a:lnTo>
                    <a:cubicBezTo>
                      <a:pt x="438078" y="252028"/>
                      <a:pt x="418331" y="271775"/>
                      <a:pt x="393972" y="271775"/>
                    </a:cubicBezTo>
                    <a:lnTo>
                      <a:pt x="44106" y="271774"/>
                    </a:lnTo>
                    <a:cubicBezTo>
                      <a:pt x="31926" y="271774"/>
                      <a:pt x="20900" y="266837"/>
                      <a:pt x="12918" y="258856"/>
                    </a:cubicBezTo>
                    <a:lnTo>
                      <a:pt x="0" y="227669"/>
                    </a:lnTo>
                    <a:lnTo>
                      <a:pt x="12918" y="196482"/>
                    </a:lnTo>
                    <a:cubicBezTo>
                      <a:pt x="20900" y="188500"/>
                      <a:pt x="31926" y="183563"/>
                      <a:pt x="44106" y="183563"/>
                    </a:cubicBezTo>
                    <a:lnTo>
                      <a:pt x="393973" y="183563"/>
                    </a:lnTo>
                    <a:lnTo>
                      <a:pt x="415151" y="192335"/>
                    </a:lnTo>
                    <a:lnTo>
                      <a:pt x="413741" y="191225"/>
                    </a:lnTo>
                    <a:cubicBezTo>
                      <a:pt x="457780" y="158313"/>
                      <a:pt x="480959" y="114970"/>
                      <a:pt x="542382" y="89012"/>
                    </a:cubicBezTo>
                    <a:cubicBezTo>
                      <a:pt x="650164" y="75566"/>
                      <a:pt x="684933" y="51691"/>
                      <a:pt x="754470"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4" name="Group 79"/>
              <p:cNvGrpSpPr/>
              <p:nvPr/>
            </p:nvGrpSpPr>
            <p:grpSpPr>
              <a:xfrm>
                <a:off x="3966166" y="1693837"/>
                <a:ext cx="662753" cy="458447"/>
                <a:chOff x="3977399" y="1764456"/>
                <a:chExt cx="662753" cy="458447"/>
              </a:xfrm>
            </p:grpSpPr>
            <p:sp>
              <p:nvSpPr>
                <p:cNvPr id="25" name="Rectangle 3"/>
                <p:cNvSpPr/>
                <p:nvPr/>
              </p:nvSpPr>
              <p:spPr>
                <a:xfrm>
                  <a:off x="3977399" y="1764456"/>
                  <a:ext cx="662753" cy="458447"/>
                </a:xfrm>
                <a:custGeom>
                  <a:avLst/>
                  <a:gdLst>
                    <a:gd name="connsiteX0" fmla="*/ 0 w 573057"/>
                    <a:gd name="connsiteY0" fmla="*/ 0 h 313935"/>
                    <a:gd name="connsiteX1" fmla="*/ 573057 w 573057"/>
                    <a:gd name="connsiteY1" fmla="*/ 0 h 313935"/>
                    <a:gd name="connsiteX2" fmla="*/ 573057 w 573057"/>
                    <a:gd name="connsiteY2" fmla="*/ 313935 h 313935"/>
                    <a:gd name="connsiteX3" fmla="*/ 0 w 573057"/>
                    <a:gd name="connsiteY3" fmla="*/ 313935 h 313935"/>
                    <a:gd name="connsiteX4" fmla="*/ 0 w 573057"/>
                    <a:gd name="connsiteY4" fmla="*/ 0 h 313935"/>
                    <a:gd name="connsiteX0" fmla="*/ 0 w 573057"/>
                    <a:gd name="connsiteY0" fmla="*/ 0 h 316427"/>
                    <a:gd name="connsiteX1" fmla="*/ 573057 w 573057"/>
                    <a:gd name="connsiteY1" fmla="*/ 0 h 316427"/>
                    <a:gd name="connsiteX2" fmla="*/ 573057 w 573057"/>
                    <a:gd name="connsiteY2" fmla="*/ 313935 h 316427"/>
                    <a:gd name="connsiteX3" fmla="*/ 171917 w 573057"/>
                    <a:gd name="connsiteY3" fmla="*/ 316427 h 316427"/>
                    <a:gd name="connsiteX4" fmla="*/ 0 w 573057"/>
                    <a:gd name="connsiteY4" fmla="*/ 0 h 316427"/>
                    <a:gd name="connsiteX0" fmla="*/ 0 w 573057"/>
                    <a:gd name="connsiteY0" fmla="*/ 0 h 321410"/>
                    <a:gd name="connsiteX1" fmla="*/ 573057 w 573057"/>
                    <a:gd name="connsiteY1" fmla="*/ 0 h 321410"/>
                    <a:gd name="connsiteX2" fmla="*/ 558108 w 573057"/>
                    <a:gd name="connsiteY2" fmla="*/ 321410 h 321410"/>
                    <a:gd name="connsiteX3" fmla="*/ 171917 w 573057"/>
                    <a:gd name="connsiteY3" fmla="*/ 316427 h 321410"/>
                    <a:gd name="connsiteX4" fmla="*/ 0 w 573057"/>
                    <a:gd name="connsiteY4" fmla="*/ 0 h 321410"/>
                    <a:gd name="connsiteX0" fmla="*/ 0 w 680194"/>
                    <a:gd name="connsiteY0" fmla="*/ 9966 h 331376"/>
                    <a:gd name="connsiteX1" fmla="*/ 680194 w 680194"/>
                    <a:gd name="connsiteY1" fmla="*/ 0 h 331376"/>
                    <a:gd name="connsiteX2" fmla="*/ 558108 w 680194"/>
                    <a:gd name="connsiteY2" fmla="*/ 331376 h 331376"/>
                    <a:gd name="connsiteX3" fmla="*/ 171917 w 680194"/>
                    <a:gd name="connsiteY3" fmla="*/ 326393 h 331376"/>
                    <a:gd name="connsiteX4" fmla="*/ 0 w 680194"/>
                    <a:gd name="connsiteY4" fmla="*/ 9966 h 331376"/>
                    <a:gd name="connsiteX0" fmla="*/ 0 w 680194"/>
                    <a:gd name="connsiteY0" fmla="*/ 9966 h 331376"/>
                    <a:gd name="connsiteX1" fmla="*/ 680194 w 680194"/>
                    <a:gd name="connsiteY1" fmla="*/ 0 h 331376"/>
                    <a:gd name="connsiteX2" fmla="*/ 558108 w 680194"/>
                    <a:gd name="connsiteY2" fmla="*/ 331376 h 331376"/>
                    <a:gd name="connsiteX3" fmla="*/ 171917 w 680194"/>
                    <a:gd name="connsiteY3" fmla="*/ 326393 h 331376"/>
                    <a:gd name="connsiteX4" fmla="*/ 0 w 680194"/>
                    <a:gd name="connsiteY4" fmla="*/ 9966 h 331376"/>
                    <a:gd name="connsiteX0" fmla="*/ 0 w 680194"/>
                    <a:gd name="connsiteY0" fmla="*/ 9966 h 331376"/>
                    <a:gd name="connsiteX1" fmla="*/ 498309 w 680194"/>
                    <a:gd name="connsiteY1" fmla="*/ 2490 h 331376"/>
                    <a:gd name="connsiteX2" fmla="*/ 680194 w 680194"/>
                    <a:gd name="connsiteY2" fmla="*/ 0 h 331376"/>
                    <a:gd name="connsiteX3" fmla="*/ 558108 w 680194"/>
                    <a:gd name="connsiteY3" fmla="*/ 331376 h 331376"/>
                    <a:gd name="connsiteX4" fmla="*/ 171917 w 680194"/>
                    <a:gd name="connsiteY4" fmla="*/ 326393 h 331376"/>
                    <a:gd name="connsiteX5" fmla="*/ 0 w 680194"/>
                    <a:gd name="connsiteY5" fmla="*/ 9966 h 331376"/>
                    <a:gd name="connsiteX0" fmla="*/ 0 w 680194"/>
                    <a:gd name="connsiteY0" fmla="*/ 9966 h 331376"/>
                    <a:gd name="connsiteX1" fmla="*/ 306460 w 680194"/>
                    <a:gd name="connsiteY1" fmla="*/ 9965 h 331376"/>
                    <a:gd name="connsiteX2" fmla="*/ 498309 w 680194"/>
                    <a:gd name="connsiteY2" fmla="*/ 2490 h 331376"/>
                    <a:gd name="connsiteX3" fmla="*/ 680194 w 680194"/>
                    <a:gd name="connsiteY3" fmla="*/ 0 h 331376"/>
                    <a:gd name="connsiteX4" fmla="*/ 558108 w 680194"/>
                    <a:gd name="connsiteY4" fmla="*/ 331376 h 331376"/>
                    <a:gd name="connsiteX5" fmla="*/ 171917 w 680194"/>
                    <a:gd name="connsiteY5" fmla="*/ 326393 h 331376"/>
                    <a:gd name="connsiteX6" fmla="*/ 0 w 680194"/>
                    <a:gd name="connsiteY6" fmla="*/ 9966 h 331376"/>
                    <a:gd name="connsiteX0" fmla="*/ 0 w 680194"/>
                    <a:gd name="connsiteY0" fmla="*/ 134545 h 455955"/>
                    <a:gd name="connsiteX1" fmla="*/ 470902 w 680194"/>
                    <a:gd name="connsiteY1" fmla="*/ 0 h 455955"/>
                    <a:gd name="connsiteX2" fmla="*/ 498309 w 680194"/>
                    <a:gd name="connsiteY2" fmla="*/ 127069 h 455955"/>
                    <a:gd name="connsiteX3" fmla="*/ 680194 w 680194"/>
                    <a:gd name="connsiteY3" fmla="*/ 124579 h 455955"/>
                    <a:gd name="connsiteX4" fmla="*/ 558108 w 680194"/>
                    <a:gd name="connsiteY4" fmla="*/ 455955 h 455955"/>
                    <a:gd name="connsiteX5" fmla="*/ 171917 w 680194"/>
                    <a:gd name="connsiteY5" fmla="*/ 450972 h 455955"/>
                    <a:gd name="connsiteX6" fmla="*/ 0 w 680194"/>
                    <a:gd name="connsiteY6" fmla="*/ 134545 h 455955"/>
                    <a:gd name="connsiteX0" fmla="*/ 0 w 680194"/>
                    <a:gd name="connsiteY0" fmla="*/ 134545 h 455955"/>
                    <a:gd name="connsiteX1" fmla="*/ 296493 w 680194"/>
                    <a:gd name="connsiteY1" fmla="*/ 47340 h 455955"/>
                    <a:gd name="connsiteX2" fmla="*/ 470902 w 680194"/>
                    <a:gd name="connsiteY2" fmla="*/ 0 h 455955"/>
                    <a:gd name="connsiteX3" fmla="*/ 498309 w 680194"/>
                    <a:gd name="connsiteY3" fmla="*/ 127069 h 455955"/>
                    <a:gd name="connsiteX4" fmla="*/ 680194 w 680194"/>
                    <a:gd name="connsiteY4" fmla="*/ 124579 h 455955"/>
                    <a:gd name="connsiteX5" fmla="*/ 558108 w 680194"/>
                    <a:gd name="connsiteY5" fmla="*/ 455955 h 455955"/>
                    <a:gd name="connsiteX6" fmla="*/ 171917 w 680194"/>
                    <a:gd name="connsiteY6" fmla="*/ 450972 h 455955"/>
                    <a:gd name="connsiteX7" fmla="*/ 0 w 680194"/>
                    <a:gd name="connsiteY7" fmla="*/ 134545 h 455955"/>
                    <a:gd name="connsiteX0" fmla="*/ 0 w 680194"/>
                    <a:gd name="connsiteY0" fmla="*/ 134545 h 455955"/>
                    <a:gd name="connsiteX1" fmla="*/ 281544 w 680194"/>
                    <a:gd name="connsiteY1" fmla="*/ 79731 h 455955"/>
                    <a:gd name="connsiteX2" fmla="*/ 470902 w 680194"/>
                    <a:gd name="connsiteY2" fmla="*/ 0 h 455955"/>
                    <a:gd name="connsiteX3" fmla="*/ 498309 w 680194"/>
                    <a:gd name="connsiteY3" fmla="*/ 127069 h 455955"/>
                    <a:gd name="connsiteX4" fmla="*/ 680194 w 680194"/>
                    <a:gd name="connsiteY4" fmla="*/ 124579 h 455955"/>
                    <a:gd name="connsiteX5" fmla="*/ 558108 w 680194"/>
                    <a:gd name="connsiteY5" fmla="*/ 455955 h 455955"/>
                    <a:gd name="connsiteX6" fmla="*/ 171917 w 680194"/>
                    <a:gd name="connsiteY6" fmla="*/ 450972 h 455955"/>
                    <a:gd name="connsiteX7" fmla="*/ 0 w 680194"/>
                    <a:gd name="connsiteY7" fmla="*/ 134545 h 455955"/>
                    <a:gd name="connsiteX0" fmla="*/ 0 w 680194"/>
                    <a:gd name="connsiteY0" fmla="*/ 134545 h 455955"/>
                    <a:gd name="connsiteX1" fmla="*/ 154475 w 680194"/>
                    <a:gd name="connsiteY1" fmla="*/ 104646 h 455955"/>
                    <a:gd name="connsiteX2" fmla="*/ 281544 w 680194"/>
                    <a:gd name="connsiteY2" fmla="*/ 79731 h 455955"/>
                    <a:gd name="connsiteX3" fmla="*/ 470902 w 680194"/>
                    <a:gd name="connsiteY3" fmla="*/ 0 h 455955"/>
                    <a:gd name="connsiteX4" fmla="*/ 498309 w 680194"/>
                    <a:gd name="connsiteY4" fmla="*/ 127069 h 455955"/>
                    <a:gd name="connsiteX5" fmla="*/ 680194 w 680194"/>
                    <a:gd name="connsiteY5" fmla="*/ 124579 h 455955"/>
                    <a:gd name="connsiteX6" fmla="*/ 558108 w 680194"/>
                    <a:gd name="connsiteY6" fmla="*/ 455955 h 455955"/>
                    <a:gd name="connsiteX7" fmla="*/ 171917 w 680194"/>
                    <a:gd name="connsiteY7" fmla="*/ 450972 h 455955"/>
                    <a:gd name="connsiteX8" fmla="*/ 0 w 680194"/>
                    <a:gd name="connsiteY8" fmla="*/ 134545 h 455955"/>
                    <a:gd name="connsiteX0" fmla="*/ 0 w 680194"/>
                    <a:gd name="connsiteY0" fmla="*/ 134545 h 455955"/>
                    <a:gd name="connsiteX1" fmla="*/ 149492 w 680194"/>
                    <a:gd name="connsiteY1" fmla="*/ 49832 h 455955"/>
                    <a:gd name="connsiteX2" fmla="*/ 281544 w 680194"/>
                    <a:gd name="connsiteY2" fmla="*/ 79731 h 455955"/>
                    <a:gd name="connsiteX3" fmla="*/ 470902 w 680194"/>
                    <a:gd name="connsiteY3" fmla="*/ 0 h 455955"/>
                    <a:gd name="connsiteX4" fmla="*/ 498309 w 680194"/>
                    <a:gd name="connsiteY4" fmla="*/ 127069 h 455955"/>
                    <a:gd name="connsiteX5" fmla="*/ 680194 w 680194"/>
                    <a:gd name="connsiteY5" fmla="*/ 124579 h 455955"/>
                    <a:gd name="connsiteX6" fmla="*/ 558108 w 680194"/>
                    <a:gd name="connsiteY6" fmla="*/ 455955 h 455955"/>
                    <a:gd name="connsiteX7" fmla="*/ 171917 w 680194"/>
                    <a:gd name="connsiteY7" fmla="*/ 450972 h 455955"/>
                    <a:gd name="connsiteX8" fmla="*/ 0 w 680194"/>
                    <a:gd name="connsiteY8" fmla="*/ 134545 h 455955"/>
                    <a:gd name="connsiteX0" fmla="*/ 0 w 662753"/>
                    <a:gd name="connsiteY0" fmla="*/ 159460 h 455955"/>
                    <a:gd name="connsiteX1" fmla="*/ 132051 w 662753"/>
                    <a:gd name="connsiteY1" fmla="*/ 49832 h 455955"/>
                    <a:gd name="connsiteX2" fmla="*/ 264103 w 662753"/>
                    <a:gd name="connsiteY2" fmla="*/ 79731 h 455955"/>
                    <a:gd name="connsiteX3" fmla="*/ 453461 w 662753"/>
                    <a:gd name="connsiteY3" fmla="*/ 0 h 455955"/>
                    <a:gd name="connsiteX4" fmla="*/ 480868 w 662753"/>
                    <a:gd name="connsiteY4" fmla="*/ 127069 h 455955"/>
                    <a:gd name="connsiteX5" fmla="*/ 662753 w 662753"/>
                    <a:gd name="connsiteY5" fmla="*/ 124579 h 455955"/>
                    <a:gd name="connsiteX6" fmla="*/ 540667 w 662753"/>
                    <a:gd name="connsiteY6" fmla="*/ 455955 h 455955"/>
                    <a:gd name="connsiteX7" fmla="*/ 154476 w 662753"/>
                    <a:gd name="connsiteY7" fmla="*/ 450972 h 455955"/>
                    <a:gd name="connsiteX8" fmla="*/ 0 w 662753"/>
                    <a:gd name="connsiteY8" fmla="*/ 159460 h 455955"/>
                    <a:gd name="connsiteX0" fmla="*/ 0 w 662753"/>
                    <a:gd name="connsiteY0" fmla="*/ 161952 h 458447"/>
                    <a:gd name="connsiteX1" fmla="*/ 132051 w 662753"/>
                    <a:gd name="connsiteY1" fmla="*/ 52324 h 458447"/>
                    <a:gd name="connsiteX2" fmla="*/ 264103 w 662753"/>
                    <a:gd name="connsiteY2" fmla="*/ 82223 h 458447"/>
                    <a:gd name="connsiteX3" fmla="*/ 448478 w 662753"/>
                    <a:gd name="connsiteY3" fmla="*/ 0 h 458447"/>
                    <a:gd name="connsiteX4" fmla="*/ 480868 w 662753"/>
                    <a:gd name="connsiteY4" fmla="*/ 129561 h 458447"/>
                    <a:gd name="connsiteX5" fmla="*/ 662753 w 662753"/>
                    <a:gd name="connsiteY5" fmla="*/ 127071 h 458447"/>
                    <a:gd name="connsiteX6" fmla="*/ 540667 w 662753"/>
                    <a:gd name="connsiteY6" fmla="*/ 458447 h 458447"/>
                    <a:gd name="connsiteX7" fmla="*/ 154476 w 662753"/>
                    <a:gd name="connsiteY7" fmla="*/ 453464 h 458447"/>
                    <a:gd name="connsiteX8" fmla="*/ 0 w 662753"/>
                    <a:gd name="connsiteY8" fmla="*/ 161952 h 458447"/>
                    <a:gd name="connsiteX0" fmla="*/ 0 w 662753"/>
                    <a:gd name="connsiteY0" fmla="*/ 161952 h 458447"/>
                    <a:gd name="connsiteX1" fmla="*/ 132051 w 662753"/>
                    <a:gd name="connsiteY1" fmla="*/ 52324 h 458447"/>
                    <a:gd name="connsiteX2" fmla="*/ 264103 w 662753"/>
                    <a:gd name="connsiteY2" fmla="*/ 82223 h 458447"/>
                    <a:gd name="connsiteX3" fmla="*/ 448478 w 662753"/>
                    <a:gd name="connsiteY3" fmla="*/ 0 h 458447"/>
                    <a:gd name="connsiteX4" fmla="*/ 473393 w 662753"/>
                    <a:gd name="connsiteY4" fmla="*/ 132052 h 458447"/>
                    <a:gd name="connsiteX5" fmla="*/ 662753 w 662753"/>
                    <a:gd name="connsiteY5" fmla="*/ 127071 h 458447"/>
                    <a:gd name="connsiteX6" fmla="*/ 540667 w 662753"/>
                    <a:gd name="connsiteY6" fmla="*/ 458447 h 458447"/>
                    <a:gd name="connsiteX7" fmla="*/ 154476 w 662753"/>
                    <a:gd name="connsiteY7" fmla="*/ 453464 h 458447"/>
                    <a:gd name="connsiteX8" fmla="*/ 0 w 662753"/>
                    <a:gd name="connsiteY8" fmla="*/ 161952 h 45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53" h="458447">
                      <a:moveTo>
                        <a:pt x="0" y="161952"/>
                      </a:moveTo>
                      <a:lnTo>
                        <a:pt x="132051" y="52324"/>
                      </a:lnTo>
                      <a:lnTo>
                        <a:pt x="264103" y="82223"/>
                      </a:lnTo>
                      <a:lnTo>
                        <a:pt x="448478" y="0"/>
                      </a:lnTo>
                      <a:lnTo>
                        <a:pt x="473393" y="132052"/>
                      </a:lnTo>
                      <a:lnTo>
                        <a:pt x="662753" y="127071"/>
                      </a:lnTo>
                      <a:lnTo>
                        <a:pt x="540667" y="458447"/>
                      </a:lnTo>
                      <a:lnTo>
                        <a:pt x="154476" y="453464"/>
                      </a:lnTo>
                      <a:lnTo>
                        <a:pt x="0" y="161952"/>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Right Triangle 7"/>
                <p:cNvSpPr/>
                <p:nvPr/>
              </p:nvSpPr>
              <p:spPr>
                <a:xfrm flipH="1">
                  <a:off x="4467009" y="1894019"/>
                  <a:ext cx="168159" cy="328884"/>
                </a:xfrm>
                <a:custGeom>
                  <a:avLst/>
                  <a:gdLst>
                    <a:gd name="connsiteX0" fmla="*/ 0 w 66004"/>
                    <a:gd name="connsiteY0" fmla="*/ 276562 h 276562"/>
                    <a:gd name="connsiteX1" fmla="*/ 0 w 66004"/>
                    <a:gd name="connsiteY1" fmla="*/ 0 h 276562"/>
                    <a:gd name="connsiteX2" fmla="*/ 66004 w 66004"/>
                    <a:gd name="connsiteY2" fmla="*/ 276562 h 276562"/>
                    <a:gd name="connsiteX3" fmla="*/ 0 w 66004"/>
                    <a:gd name="connsiteY3" fmla="*/ 276562 h 276562"/>
                    <a:gd name="connsiteX0" fmla="*/ 119595 w 185599"/>
                    <a:gd name="connsiteY0" fmla="*/ 328884 h 328884"/>
                    <a:gd name="connsiteX1" fmla="*/ 0 w 185599"/>
                    <a:gd name="connsiteY1" fmla="*/ 0 h 328884"/>
                    <a:gd name="connsiteX2" fmla="*/ 185599 w 185599"/>
                    <a:gd name="connsiteY2" fmla="*/ 328884 h 328884"/>
                    <a:gd name="connsiteX3" fmla="*/ 119595 w 18559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Lst>
                  <a:ahLst/>
                  <a:cxnLst>
                    <a:cxn ang="0">
                      <a:pos x="connsiteX0" y="connsiteY0"/>
                    </a:cxn>
                    <a:cxn ang="0">
                      <a:pos x="connsiteX1" y="connsiteY1"/>
                    </a:cxn>
                    <a:cxn ang="0">
                      <a:pos x="connsiteX2" y="connsiteY2"/>
                    </a:cxn>
                    <a:cxn ang="0">
                      <a:pos x="connsiteX3" y="connsiteY3"/>
                    </a:cxn>
                  </a:cxnLst>
                  <a:rect l="l" t="t" r="r" b="b"/>
                  <a:pathLst>
                    <a:path w="168159" h="328884">
                      <a:moveTo>
                        <a:pt x="119595" y="328884"/>
                      </a:moveTo>
                      <a:lnTo>
                        <a:pt x="0" y="0"/>
                      </a:lnTo>
                      <a:lnTo>
                        <a:pt x="168159" y="323900"/>
                      </a:lnTo>
                      <a:lnTo>
                        <a:pt x="119595" y="328884"/>
                      </a:lnTo>
                      <a:close/>
                    </a:path>
                  </a:pathLst>
                </a:cu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Right Triangle 7"/>
                <p:cNvSpPr/>
                <p:nvPr/>
              </p:nvSpPr>
              <p:spPr>
                <a:xfrm rot="9064593" flipH="1">
                  <a:off x="4301250" y="1800541"/>
                  <a:ext cx="195303" cy="248622"/>
                </a:xfrm>
                <a:custGeom>
                  <a:avLst/>
                  <a:gdLst>
                    <a:gd name="connsiteX0" fmla="*/ 0 w 66004"/>
                    <a:gd name="connsiteY0" fmla="*/ 276562 h 276562"/>
                    <a:gd name="connsiteX1" fmla="*/ 0 w 66004"/>
                    <a:gd name="connsiteY1" fmla="*/ 0 h 276562"/>
                    <a:gd name="connsiteX2" fmla="*/ 66004 w 66004"/>
                    <a:gd name="connsiteY2" fmla="*/ 276562 h 276562"/>
                    <a:gd name="connsiteX3" fmla="*/ 0 w 66004"/>
                    <a:gd name="connsiteY3" fmla="*/ 276562 h 276562"/>
                    <a:gd name="connsiteX0" fmla="*/ 119595 w 185599"/>
                    <a:gd name="connsiteY0" fmla="*/ 328884 h 328884"/>
                    <a:gd name="connsiteX1" fmla="*/ 0 w 185599"/>
                    <a:gd name="connsiteY1" fmla="*/ 0 h 328884"/>
                    <a:gd name="connsiteX2" fmla="*/ 185599 w 185599"/>
                    <a:gd name="connsiteY2" fmla="*/ 328884 h 328884"/>
                    <a:gd name="connsiteX3" fmla="*/ 119595 w 18559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 name="connsiteX0" fmla="*/ 0 w 48564"/>
                    <a:gd name="connsiteY0" fmla="*/ 132097 h 132097"/>
                    <a:gd name="connsiteX1" fmla="*/ 3375 w 48564"/>
                    <a:gd name="connsiteY1" fmla="*/ 0 h 132097"/>
                    <a:gd name="connsiteX2" fmla="*/ 48564 w 48564"/>
                    <a:gd name="connsiteY2" fmla="*/ 127113 h 132097"/>
                    <a:gd name="connsiteX3" fmla="*/ 0 w 48564"/>
                    <a:gd name="connsiteY3" fmla="*/ 132097 h 132097"/>
                    <a:gd name="connsiteX0" fmla="*/ 0 w 48564"/>
                    <a:gd name="connsiteY0" fmla="*/ 132097 h 132097"/>
                    <a:gd name="connsiteX1" fmla="*/ 2631 w 48564"/>
                    <a:gd name="connsiteY1" fmla="*/ 66384 h 132097"/>
                    <a:gd name="connsiteX2" fmla="*/ 3375 w 48564"/>
                    <a:gd name="connsiteY2" fmla="*/ 0 h 132097"/>
                    <a:gd name="connsiteX3" fmla="*/ 48564 w 48564"/>
                    <a:gd name="connsiteY3" fmla="*/ 127113 h 132097"/>
                    <a:gd name="connsiteX4" fmla="*/ 0 w 48564"/>
                    <a:gd name="connsiteY4" fmla="*/ 132097 h 132097"/>
                    <a:gd name="connsiteX0" fmla="*/ 146739 w 195303"/>
                    <a:gd name="connsiteY0" fmla="*/ 253606 h 253606"/>
                    <a:gd name="connsiteX1" fmla="*/ 0 w 195303"/>
                    <a:gd name="connsiteY1" fmla="*/ 0 h 253606"/>
                    <a:gd name="connsiteX2" fmla="*/ 150114 w 195303"/>
                    <a:gd name="connsiteY2" fmla="*/ 121509 h 253606"/>
                    <a:gd name="connsiteX3" fmla="*/ 195303 w 195303"/>
                    <a:gd name="connsiteY3" fmla="*/ 248622 h 253606"/>
                    <a:gd name="connsiteX4" fmla="*/ 146739 w 195303"/>
                    <a:gd name="connsiteY4" fmla="*/ 253606 h 253606"/>
                    <a:gd name="connsiteX0" fmla="*/ 195303 w 195303"/>
                    <a:gd name="connsiteY0" fmla="*/ 248622 h 248622"/>
                    <a:gd name="connsiteX1" fmla="*/ 0 w 195303"/>
                    <a:gd name="connsiteY1" fmla="*/ 0 h 248622"/>
                    <a:gd name="connsiteX2" fmla="*/ 150114 w 195303"/>
                    <a:gd name="connsiteY2" fmla="*/ 121509 h 248622"/>
                    <a:gd name="connsiteX3" fmla="*/ 195303 w 195303"/>
                    <a:gd name="connsiteY3" fmla="*/ 248622 h 248622"/>
                    <a:gd name="connsiteX0" fmla="*/ 195303 w 195303"/>
                    <a:gd name="connsiteY0" fmla="*/ 248622 h 248622"/>
                    <a:gd name="connsiteX1" fmla="*/ 0 w 195303"/>
                    <a:gd name="connsiteY1" fmla="*/ 0 h 248622"/>
                    <a:gd name="connsiteX2" fmla="*/ 152524 w 195303"/>
                    <a:gd name="connsiteY2" fmla="*/ 125870 h 248622"/>
                    <a:gd name="connsiteX3" fmla="*/ 195303 w 195303"/>
                    <a:gd name="connsiteY3" fmla="*/ 248622 h 248622"/>
                  </a:gdLst>
                  <a:ahLst/>
                  <a:cxnLst>
                    <a:cxn ang="0">
                      <a:pos x="connsiteX0" y="connsiteY0"/>
                    </a:cxn>
                    <a:cxn ang="0">
                      <a:pos x="connsiteX1" y="connsiteY1"/>
                    </a:cxn>
                    <a:cxn ang="0">
                      <a:pos x="connsiteX2" y="connsiteY2"/>
                    </a:cxn>
                    <a:cxn ang="0">
                      <a:pos x="connsiteX3" y="connsiteY3"/>
                    </a:cxn>
                  </a:cxnLst>
                  <a:rect l="l" t="t" r="r" b="b"/>
                  <a:pathLst>
                    <a:path w="195303" h="248622">
                      <a:moveTo>
                        <a:pt x="195303" y="248622"/>
                      </a:moveTo>
                      <a:lnTo>
                        <a:pt x="0" y="0"/>
                      </a:lnTo>
                      <a:lnTo>
                        <a:pt x="152524" y="125870"/>
                      </a:lnTo>
                      <a:lnTo>
                        <a:pt x="195303" y="248622"/>
                      </a:lnTo>
                      <a:close/>
                    </a:path>
                  </a:pathLst>
                </a:cu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Right Triangle 7"/>
                <p:cNvSpPr/>
                <p:nvPr/>
              </p:nvSpPr>
              <p:spPr>
                <a:xfrm rot="9064593" flipH="1">
                  <a:off x="4162290" y="1780844"/>
                  <a:ext cx="100400" cy="256875"/>
                </a:xfrm>
                <a:custGeom>
                  <a:avLst/>
                  <a:gdLst>
                    <a:gd name="connsiteX0" fmla="*/ 0 w 66004"/>
                    <a:gd name="connsiteY0" fmla="*/ 276562 h 276562"/>
                    <a:gd name="connsiteX1" fmla="*/ 0 w 66004"/>
                    <a:gd name="connsiteY1" fmla="*/ 0 h 276562"/>
                    <a:gd name="connsiteX2" fmla="*/ 66004 w 66004"/>
                    <a:gd name="connsiteY2" fmla="*/ 276562 h 276562"/>
                    <a:gd name="connsiteX3" fmla="*/ 0 w 66004"/>
                    <a:gd name="connsiteY3" fmla="*/ 276562 h 276562"/>
                    <a:gd name="connsiteX0" fmla="*/ 119595 w 185599"/>
                    <a:gd name="connsiteY0" fmla="*/ 328884 h 328884"/>
                    <a:gd name="connsiteX1" fmla="*/ 0 w 185599"/>
                    <a:gd name="connsiteY1" fmla="*/ 0 h 328884"/>
                    <a:gd name="connsiteX2" fmla="*/ 185599 w 185599"/>
                    <a:gd name="connsiteY2" fmla="*/ 328884 h 328884"/>
                    <a:gd name="connsiteX3" fmla="*/ 119595 w 18559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 name="connsiteX0" fmla="*/ 0 w 48564"/>
                    <a:gd name="connsiteY0" fmla="*/ 132097 h 132097"/>
                    <a:gd name="connsiteX1" fmla="*/ 3375 w 48564"/>
                    <a:gd name="connsiteY1" fmla="*/ 0 h 132097"/>
                    <a:gd name="connsiteX2" fmla="*/ 48564 w 48564"/>
                    <a:gd name="connsiteY2" fmla="*/ 127113 h 132097"/>
                    <a:gd name="connsiteX3" fmla="*/ 0 w 48564"/>
                    <a:gd name="connsiteY3" fmla="*/ 132097 h 132097"/>
                    <a:gd name="connsiteX0" fmla="*/ 0 w 48564"/>
                    <a:gd name="connsiteY0" fmla="*/ 132097 h 132097"/>
                    <a:gd name="connsiteX1" fmla="*/ 2631 w 48564"/>
                    <a:gd name="connsiteY1" fmla="*/ 66384 h 132097"/>
                    <a:gd name="connsiteX2" fmla="*/ 3375 w 48564"/>
                    <a:gd name="connsiteY2" fmla="*/ 0 h 132097"/>
                    <a:gd name="connsiteX3" fmla="*/ 48564 w 48564"/>
                    <a:gd name="connsiteY3" fmla="*/ 127113 h 132097"/>
                    <a:gd name="connsiteX4" fmla="*/ 0 w 48564"/>
                    <a:gd name="connsiteY4" fmla="*/ 132097 h 132097"/>
                    <a:gd name="connsiteX0" fmla="*/ 146739 w 195303"/>
                    <a:gd name="connsiteY0" fmla="*/ 253606 h 253606"/>
                    <a:gd name="connsiteX1" fmla="*/ 0 w 195303"/>
                    <a:gd name="connsiteY1" fmla="*/ 0 h 253606"/>
                    <a:gd name="connsiteX2" fmla="*/ 150114 w 195303"/>
                    <a:gd name="connsiteY2" fmla="*/ 121509 h 253606"/>
                    <a:gd name="connsiteX3" fmla="*/ 195303 w 195303"/>
                    <a:gd name="connsiteY3" fmla="*/ 248622 h 253606"/>
                    <a:gd name="connsiteX4" fmla="*/ 146739 w 195303"/>
                    <a:gd name="connsiteY4" fmla="*/ 253606 h 253606"/>
                    <a:gd name="connsiteX0" fmla="*/ 195303 w 195303"/>
                    <a:gd name="connsiteY0" fmla="*/ 248622 h 248622"/>
                    <a:gd name="connsiteX1" fmla="*/ 0 w 195303"/>
                    <a:gd name="connsiteY1" fmla="*/ 0 h 248622"/>
                    <a:gd name="connsiteX2" fmla="*/ 150114 w 195303"/>
                    <a:gd name="connsiteY2" fmla="*/ 121509 h 248622"/>
                    <a:gd name="connsiteX3" fmla="*/ 195303 w 195303"/>
                    <a:gd name="connsiteY3" fmla="*/ 248622 h 248622"/>
                    <a:gd name="connsiteX0" fmla="*/ 140496 w 140496"/>
                    <a:gd name="connsiteY0" fmla="*/ 298833 h 298833"/>
                    <a:gd name="connsiteX1" fmla="*/ 0 w 140496"/>
                    <a:gd name="connsiteY1" fmla="*/ 0 h 298833"/>
                    <a:gd name="connsiteX2" fmla="*/ 95307 w 140496"/>
                    <a:gd name="connsiteY2" fmla="*/ 171720 h 298833"/>
                    <a:gd name="connsiteX3" fmla="*/ 140496 w 140496"/>
                    <a:gd name="connsiteY3" fmla="*/ 298833 h 298833"/>
                    <a:gd name="connsiteX0" fmla="*/ 0 w 100400"/>
                    <a:gd name="connsiteY0" fmla="*/ 256875 h 256875"/>
                    <a:gd name="connsiteX1" fmla="*/ 5093 w 100400"/>
                    <a:gd name="connsiteY1" fmla="*/ 0 h 256875"/>
                    <a:gd name="connsiteX2" fmla="*/ 100400 w 100400"/>
                    <a:gd name="connsiteY2" fmla="*/ 171720 h 256875"/>
                    <a:gd name="connsiteX3" fmla="*/ 0 w 100400"/>
                    <a:gd name="connsiteY3" fmla="*/ 256875 h 256875"/>
                  </a:gdLst>
                  <a:ahLst/>
                  <a:cxnLst>
                    <a:cxn ang="0">
                      <a:pos x="connsiteX0" y="connsiteY0"/>
                    </a:cxn>
                    <a:cxn ang="0">
                      <a:pos x="connsiteX1" y="connsiteY1"/>
                    </a:cxn>
                    <a:cxn ang="0">
                      <a:pos x="connsiteX2" y="connsiteY2"/>
                    </a:cxn>
                    <a:cxn ang="0">
                      <a:pos x="connsiteX3" y="connsiteY3"/>
                    </a:cxn>
                  </a:cxnLst>
                  <a:rect l="l" t="t" r="r" b="b"/>
                  <a:pathLst>
                    <a:path w="100400" h="256875">
                      <a:moveTo>
                        <a:pt x="0" y="256875"/>
                      </a:moveTo>
                      <a:lnTo>
                        <a:pt x="5093" y="0"/>
                      </a:lnTo>
                      <a:lnTo>
                        <a:pt x="100400" y="171720"/>
                      </a:lnTo>
                      <a:lnTo>
                        <a:pt x="0" y="256875"/>
                      </a:lnTo>
                      <a:close/>
                    </a:path>
                  </a:pathLst>
                </a:cu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sp>
          <p:nvSpPr>
            <p:cNvPr id="21" name="Text Placeholder 33"/>
            <p:cNvSpPr txBox="1">
              <a:spLocks/>
            </p:cNvSpPr>
            <p:nvPr/>
          </p:nvSpPr>
          <p:spPr>
            <a:xfrm>
              <a:off x="8379370" y="3593722"/>
              <a:ext cx="882497" cy="74748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2700" b="1" dirty="0">
                  <a:solidFill>
                    <a:schemeClr val="bg1"/>
                  </a:solidFill>
                  <a:latin typeface="+mj-lt"/>
                  <a:ea typeface="Adobe Heiti Std R" panose="020B0400000000000000" pitchFamily="34" charset="-128"/>
                </a:rPr>
                <a:t>$</a:t>
              </a:r>
            </a:p>
          </p:txBody>
        </p:sp>
      </p:grpSp>
      <p:grpSp>
        <p:nvGrpSpPr>
          <p:cNvPr id="31" name="Group 86"/>
          <p:cNvGrpSpPr/>
          <p:nvPr/>
        </p:nvGrpSpPr>
        <p:grpSpPr>
          <a:xfrm>
            <a:off x="2117415" y="3386286"/>
            <a:ext cx="1022465" cy="1650094"/>
            <a:chOff x="7890331" y="1920704"/>
            <a:chExt cx="2044929" cy="3300188"/>
          </a:xfrm>
        </p:grpSpPr>
        <p:grpSp>
          <p:nvGrpSpPr>
            <p:cNvPr id="32" name="Group 87"/>
            <p:cNvGrpSpPr/>
            <p:nvPr/>
          </p:nvGrpSpPr>
          <p:grpSpPr>
            <a:xfrm>
              <a:off x="7890331" y="1920704"/>
              <a:ext cx="2044929" cy="3300188"/>
              <a:chOff x="3606014" y="1693837"/>
              <a:chExt cx="1447871" cy="2298210"/>
            </a:xfrm>
          </p:grpSpPr>
          <p:grpSp>
            <p:nvGrpSpPr>
              <p:cNvPr id="34" name="Group 89"/>
              <p:cNvGrpSpPr/>
              <p:nvPr/>
            </p:nvGrpSpPr>
            <p:grpSpPr>
              <a:xfrm>
                <a:off x="3606014" y="2288191"/>
                <a:ext cx="1447871" cy="1703856"/>
                <a:chOff x="1087898" y="4607261"/>
                <a:chExt cx="1447871" cy="1703856"/>
              </a:xfrm>
            </p:grpSpPr>
            <p:sp>
              <p:nvSpPr>
                <p:cNvPr id="41" name="Freeform 96"/>
                <p:cNvSpPr/>
                <p:nvPr/>
              </p:nvSpPr>
              <p:spPr>
                <a:xfrm>
                  <a:off x="1087898" y="4607261"/>
                  <a:ext cx="1404934" cy="1641864"/>
                </a:xfrm>
                <a:custGeom>
                  <a:avLst/>
                  <a:gdLst>
                    <a:gd name="connsiteX0" fmla="*/ 461907 w 1404934"/>
                    <a:gd name="connsiteY0" fmla="*/ 1561582 h 1641864"/>
                    <a:gd name="connsiteX1" fmla="*/ 460409 w 1404934"/>
                    <a:gd name="connsiteY1" fmla="*/ 1562298 h 1641864"/>
                    <a:gd name="connsiteX2" fmla="*/ 464264 w 1404934"/>
                    <a:gd name="connsiteY2" fmla="*/ 1564031 h 1641864"/>
                    <a:gd name="connsiteX3" fmla="*/ 633532 w 1404934"/>
                    <a:gd name="connsiteY3" fmla="*/ 0 h 1641864"/>
                    <a:gd name="connsiteX4" fmla="*/ 642264 w 1404934"/>
                    <a:gd name="connsiteY4" fmla="*/ 89 h 1641864"/>
                    <a:gd name="connsiteX5" fmla="*/ 859611 w 1404934"/>
                    <a:gd name="connsiteY5" fmla="*/ 4927 h 1641864"/>
                    <a:gd name="connsiteX6" fmla="*/ 869679 w 1404934"/>
                    <a:gd name="connsiteY6" fmla="*/ 4849 h 1641864"/>
                    <a:gd name="connsiteX7" fmla="*/ 888124 w 1404934"/>
                    <a:gd name="connsiteY7" fmla="*/ 5035 h 1641864"/>
                    <a:gd name="connsiteX8" fmla="*/ 920629 w 1404934"/>
                    <a:gd name="connsiteY8" fmla="*/ 5097 h 1641864"/>
                    <a:gd name="connsiteX9" fmla="*/ 1028230 w 1404934"/>
                    <a:gd name="connsiteY9" fmla="*/ 154932 h 1641864"/>
                    <a:gd name="connsiteX10" fmla="*/ 1403068 w 1404934"/>
                    <a:gd name="connsiteY10" fmla="*/ 1061042 h 1641864"/>
                    <a:gd name="connsiteX11" fmla="*/ 817301 w 1404934"/>
                    <a:gd name="connsiteY11" fmla="*/ 1625687 h 1641864"/>
                    <a:gd name="connsiteX12" fmla="*/ 745274 w 1404934"/>
                    <a:gd name="connsiteY12" fmla="*/ 1632820 h 1641864"/>
                    <a:gd name="connsiteX13" fmla="*/ 710413 w 1404934"/>
                    <a:gd name="connsiteY13" fmla="*/ 1629831 h 1641864"/>
                    <a:gd name="connsiteX14" fmla="*/ 665846 w 1404934"/>
                    <a:gd name="connsiteY14" fmla="*/ 1622274 h 1641864"/>
                    <a:gd name="connsiteX15" fmla="*/ 660377 w 1404934"/>
                    <a:gd name="connsiteY15" fmla="*/ 1624890 h 1641864"/>
                    <a:gd name="connsiteX16" fmla="*/ 710412 w 1404934"/>
                    <a:gd name="connsiteY16" fmla="*/ 1633702 h 1641864"/>
                    <a:gd name="connsiteX17" fmla="*/ 745275 w 1404934"/>
                    <a:gd name="connsiteY17" fmla="*/ 1636691 h 1641864"/>
                    <a:gd name="connsiteX18" fmla="*/ 693045 w 1404934"/>
                    <a:gd name="connsiteY18" fmla="*/ 1641864 h 1641864"/>
                    <a:gd name="connsiteX19" fmla="*/ 327 w 1404934"/>
                    <a:gd name="connsiteY19" fmla="*/ 987094 h 1641864"/>
                    <a:gd name="connsiteX20" fmla="*/ 470498 w 1404934"/>
                    <a:gd name="connsiteY20" fmla="*/ 4261 h 1641864"/>
                    <a:gd name="connsiteX21" fmla="*/ 578637 w 1404934"/>
                    <a:gd name="connsiteY21" fmla="*/ 3616 h 1641864"/>
                    <a:gd name="connsiteX22" fmla="*/ 580705 w 1404934"/>
                    <a:gd name="connsiteY22" fmla="*/ 3620 h 1641864"/>
                    <a:gd name="connsiteX23" fmla="*/ 583039 w 1404934"/>
                    <a:gd name="connsiteY23" fmla="*/ 390 h 164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04934" h="1641864">
                      <a:moveTo>
                        <a:pt x="461907" y="1561582"/>
                      </a:moveTo>
                      <a:lnTo>
                        <a:pt x="460409" y="1562298"/>
                      </a:lnTo>
                      <a:lnTo>
                        <a:pt x="464264" y="1564031"/>
                      </a:lnTo>
                      <a:close/>
                      <a:moveTo>
                        <a:pt x="633532" y="0"/>
                      </a:moveTo>
                      <a:lnTo>
                        <a:pt x="642264" y="89"/>
                      </a:lnTo>
                      <a:cubicBezTo>
                        <a:pt x="727181" y="1424"/>
                        <a:pt x="662491" y="6085"/>
                        <a:pt x="859611" y="4927"/>
                      </a:cubicBezTo>
                      <a:lnTo>
                        <a:pt x="869679" y="4849"/>
                      </a:lnTo>
                      <a:lnTo>
                        <a:pt x="888124" y="5035"/>
                      </a:lnTo>
                      <a:lnTo>
                        <a:pt x="920629" y="5097"/>
                      </a:lnTo>
                      <a:lnTo>
                        <a:pt x="1028230" y="154932"/>
                      </a:lnTo>
                      <a:cubicBezTo>
                        <a:pt x="1268780" y="496356"/>
                        <a:pt x="1423881" y="773581"/>
                        <a:pt x="1403068" y="1061042"/>
                      </a:cubicBezTo>
                      <a:cubicBezTo>
                        <a:pt x="1382255" y="1348502"/>
                        <a:pt x="1106847" y="1571999"/>
                        <a:pt x="817301" y="1625687"/>
                      </a:cubicBezTo>
                      <a:lnTo>
                        <a:pt x="745274" y="1632820"/>
                      </a:lnTo>
                      <a:lnTo>
                        <a:pt x="710413" y="1629831"/>
                      </a:lnTo>
                      <a:lnTo>
                        <a:pt x="665846" y="1622274"/>
                      </a:lnTo>
                      <a:lnTo>
                        <a:pt x="660377" y="1624890"/>
                      </a:lnTo>
                      <a:lnTo>
                        <a:pt x="710412" y="1633702"/>
                      </a:lnTo>
                      <a:lnTo>
                        <a:pt x="745275" y="1636691"/>
                      </a:lnTo>
                      <a:lnTo>
                        <a:pt x="693045" y="1641864"/>
                      </a:lnTo>
                      <a:cubicBezTo>
                        <a:pt x="461599" y="1631238"/>
                        <a:pt x="25694" y="1548414"/>
                        <a:pt x="327" y="987094"/>
                      </a:cubicBezTo>
                      <a:cubicBezTo>
                        <a:pt x="-10973" y="552383"/>
                        <a:pt x="272795" y="292425"/>
                        <a:pt x="470498" y="4261"/>
                      </a:cubicBezTo>
                      <a:cubicBezTo>
                        <a:pt x="515612" y="3844"/>
                        <a:pt x="550833" y="3648"/>
                        <a:pt x="578637" y="3616"/>
                      </a:cubicBezTo>
                      <a:lnTo>
                        <a:pt x="580705" y="3620"/>
                      </a:lnTo>
                      <a:lnTo>
                        <a:pt x="583039" y="39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Freeform 97"/>
                <p:cNvSpPr/>
                <p:nvPr/>
              </p:nvSpPr>
              <p:spPr>
                <a:xfrm rot="17518257">
                  <a:off x="1241806" y="5017155"/>
                  <a:ext cx="1617639" cy="970286"/>
                </a:xfrm>
                <a:custGeom>
                  <a:avLst/>
                  <a:gdLst>
                    <a:gd name="connsiteX0" fmla="*/ 1617639 w 1617639"/>
                    <a:gd name="connsiteY0" fmla="*/ 103706 h 970286"/>
                    <a:gd name="connsiteX1" fmla="*/ 818462 w 1617639"/>
                    <a:gd name="connsiteY1" fmla="*/ 946838 h 970286"/>
                    <a:gd name="connsiteX2" fmla="*/ 17768 w 1617639"/>
                    <a:gd name="connsiteY2" fmla="*/ 504238 h 970286"/>
                    <a:gd name="connsiteX3" fmla="*/ 0 w 1617639"/>
                    <a:gd name="connsiteY3" fmla="*/ 446371 h 970286"/>
                    <a:gd name="connsiteX4" fmla="*/ 33562 w 1617639"/>
                    <a:gd name="connsiteY4" fmla="*/ 510498 h 970286"/>
                    <a:gd name="connsiteX5" fmla="*/ 776356 w 1617639"/>
                    <a:gd name="connsiteY5" fmla="*/ 842469 h 970286"/>
                    <a:gd name="connsiteX6" fmla="*/ 1476418 w 1617639"/>
                    <a:gd name="connsiteY6" fmla="*/ 155845 h 970286"/>
                    <a:gd name="connsiteX7" fmla="*/ 1575113 w 1617639"/>
                    <a:gd name="connsiteY7" fmla="*/ 0 h 970286"/>
                    <a:gd name="connsiteX8" fmla="*/ 1576582 w 1617639"/>
                    <a:gd name="connsiteY8" fmla="*/ 3662 h 970286"/>
                    <a:gd name="connsiteX9" fmla="*/ 1617639 w 1617639"/>
                    <a:gd name="connsiteY9" fmla="*/ 103706 h 97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7639" h="970286">
                      <a:moveTo>
                        <a:pt x="1617639" y="103706"/>
                      </a:moveTo>
                      <a:cubicBezTo>
                        <a:pt x="1347232" y="537049"/>
                        <a:pt x="1132028" y="845983"/>
                        <a:pt x="818462" y="946838"/>
                      </a:cubicBezTo>
                      <a:cubicBezTo>
                        <a:pt x="504896" y="1047693"/>
                        <a:pt x="144395" y="808907"/>
                        <a:pt x="17768" y="504238"/>
                      </a:cubicBezTo>
                      <a:lnTo>
                        <a:pt x="0" y="446371"/>
                      </a:lnTo>
                      <a:lnTo>
                        <a:pt x="33562" y="510498"/>
                      </a:lnTo>
                      <a:cubicBezTo>
                        <a:pt x="191681" y="758928"/>
                        <a:pt x="501986" y="930717"/>
                        <a:pt x="776356" y="842469"/>
                      </a:cubicBezTo>
                      <a:cubicBezTo>
                        <a:pt x="1050726" y="754221"/>
                        <a:pt x="1249788" y="506663"/>
                        <a:pt x="1476418" y="155845"/>
                      </a:cubicBezTo>
                      <a:lnTo>
                        <a:pt x="1575113" y="0"/>
                      </a:lnTo>
                      <a:lnTo>
                        <a:pt x="1576582" y="3662"/>
                      </a:lnTo>
                      <a:cubicBezTo>
                        <a:pt x="1587014" y="29435"/>
                        <a:pt x="1600374" y="62025"/>
                        <a:pt x="1617639" y="103706"/>
                      </a:cubicBezTo>
                      <a:close/>
                    </a:path>
                  </a:pathLst>
                </a:cu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35" name="Freeform 90"/>
              <p:cNvSpPr/>
              <p:nvPr/>
            </p:nvSpPr>
            <p:spPr>
              <a:xfrm>
                <a:off x="4074658" y="1987923"/>
                <a:ext cx="855945" cy="378698"/>
              </a:xfrm>
              <a:custGeom>
                <a:avLst/>
                <a:gdLst>
                  <a:gd name="connsiteX0" fmla="*/ 0 w 813575"/>
                  <a:gd name="connsiteY0" fmla="*/ 227668 h 359952"/>
                  <a:gd name="connsiteX1" fmla="*/ 0 w 813575"/>
                  <a:gd name="connsiteY1" fmla="*/ 227669 h 359952"/>
                  <a:gd name="connsiteX2" fmla="*/ 0 w 813575"/>
                  <a:gd name="connsiteY2" fmla="*/ 227669 h 359952"/>
                  <a:gd name="connsiteX3" fmla="*/ 754470 w 813575"/>
                  <a:gd name="connsiteY3" fmla="*/ 0 h 359952"/>
                  <a:gd name="connsiteX4" fmla="*/ 813575 w 813575"/>
                  <a:gd name="connsiteY4" fmla="*/ 63104 h 359952"/>
                  <a:gd name="connsiteX5" fmla="*/ 677979 w 813575"/>
                  <a:gd name="connsiteY5" fmla="*/ 134209 h 359952"/>
                  <a:gd name="connsiteX6" fmla="*/ 451952 w 813575"/>
                  <a:gd name="connsiteY6" fmla="*/ 192967 h 359952"/>
                  <a:gd name="connsiteX7" fmla="*/ 447885 w 813575"/>
                  <a:gd name="connsiteY7" fmla="*/ 194508 h 359952"/>
                  <a:gd name="connsiteX8" fmla="*/ 454205 w 813575"/>
                  <a:gd name="connsiteY8" fmla="*/ 194498 h 359952"/>
                  <a:gd name="connsiteX9" fmla="*/ 577761 w 813575"/>
                  <a:gd name="connsiteY9" fmla="*/ 201824 h 359952"/>
                  <a:gd name="connsiteX10" fmla="*/ 793638 w 813575"/>
                  <a:gd name="connsiteY10" fmla="*/ 273694 h 359952"/>
                  <a:gd name="connsiteX11" fmla="*/ 794913 w 813575"/>
                  <a:gd name="connsiteY11" fmla="*/ 359952 h 359952"/>
                  <a:gd name="connsiteX12" fmla="*/ 647385 w 813575"/>
                  <a:gd name="connsiteY12" fmla="*/ 324697 h 359952"/>
                  <a:gd name="connsiteX13" fmla="*/ 441503 w 813575"/>
                  <a:gd name="connsiteY13" fmla="*/ 220904 h 359952"/>
                  <a:gd name="connsiteX14" fmla="*/ 434139 w 813575"/>
                  <a:gd name="connsiteY14" fmla="*/ 218156 h 359952"/>
                  <a:gd name="connsiteX15" fmla="*/ 438079 w 813575"/>
                  <a:gd name="connsiteY15" fmla="*/ 227669 h 359952"/>
                  <a:gd name="connsiteX16" fmla="*/ 438078 w 813575"/>
                  <a:gd name="connsiteY16" fmla="*/ 227669 h 359952"/>
                  <a:gd name="connsiteX17" fmla="*/ 393972 w 813575"/>
                  <a:gd name="connsiteY17" fmla="*/ 271775 h 359952"/>
                  <a:gd name="connsiteX18" fmla="*/ 44106 w 813575"/>
                  <a:gd name="connsiteY18" fmla="*/ 271774 h 359952"/>
                  <a:gd name="connsiteX19" fmla="*/ 12918 w 813575"/>
                  <a:gd name="connsiteY19" fmla="*/ 258856 h 359952"/>
                  <a:gd name="connsiteX20" fmla="*/ 0 w 813575"/>
                  <a:gd name="connsiteY20" fmla="*/ 227669 h 359952"/>
                  <a:gd name="connsiteX21" fmla="*/ 12918 w 813575"/>
                  <a:gd name="connsiteY21" fmla="*/ 196482 h 359952"/>
                  <a:gd name="connsiteX22" fmla="*/ 44106 w 813575"/>
                  <a:gd name="connsiteY22" fmla="*/ 183563 h 359952"/>
                  <a:gd name="connsiteX23" fmla="*/ 393973 w 813575"/>
                  <a:gd name="connsiteY23" fmla="*/ 183563 h 359952"/>
                  <a:gd name="connsiteX24" fmla="*/ 415151 w 813575"/>
                  <a:gd name="connsiteY24" fmla="*/ 192335 h 359952"/>
                  <a:gd name="connsiteX25" fmla="*/ 413741 w 813575"/>
                  <a:gd name="connsiteY25" fmla="*/ 191225 h 359952"/>
                  <a:gd name="connsiteX26" fmla="*/ 542382 w 813575"/>
                  <a:gd name="connsiteY26" fmla="*/ 89012 h 359952"/>
                  <a:gd name="connsiteX27" fmla="*/ 754470 w 813575"/>
                  <a:gd name="connsiteY27" fmla="*/ 0 h 359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13575" h="359952">
                    <a:moveTo>
                      <a:pt x="0" y="227668"/>
                    </a:moveTo>
                    <a:lnTo>
                      <a:pt x="0" y="227669"/>
                    </a:lnTo>
                    <a:lnTo>
                      <a:pt x="0" y="227669"/>
                    </a:lnTo>
                    <a:close/>
                    <a:moveTo>
                      <a:pt x="754470" y="0"/>
                    </a:moveTo>
                    <a:lnTo>
                      <a:pt x="813575" y="63104"/>
                    </a:lnTo>
                    <a:cubicBezTo>
                      <a:pt x="768376" y="86806"/>
                      <a:pt x="754470" y="124415"/>
                      <a:pt x="677979" y="134209"/>
                    </a:cubicBezTo>
                    <a:cubicBezTo>
                      <a:pt x="477192" y="131723"/>
                      <a:pt x="497348" y="169166"/>
                      <a:pt x="451952" y="192967"/>
                    </a:cubicBezTo>
                    <a:lnTo>
                      <a:pt x="447885" y="194508"/>
                    </a:lnTo>
                    <a:lnTo>
                      <a:pt x="454205" y="194498"/>
                    </a:lnTo>
                    <a:cubicBezTo>
                      <a:pt x="493098" y="192264"/>
                      <a:pt x="530780" y="186314"/>
                      <a:pt x="577761" y="201824"/>
                    </a:cubicBezTo>
                    <a:cubicBezTo>
                      <a:pt x="666174" y="262297"/>
                      <a:pt x="707783" y="267086"/>
                      <a:pt x="793638" y="273694"/>
                    </a:cubicBezTo>
                    <a:lnTo>
                      <a:pt x="794913" y="359952"/>
                    </a:lnTo>
                    <a:cubicBezTo>
                      <a:pt x="745737" y="348200"/>
                      <a:pt x="710299" y="367425"/>
                      <a:pt x="647385" y="324697"/>
                    </a:cubicBezTo>
                    <a:cubicBezTo>
                      <a:pt x="501123" y="191298"/>
                      <a:pt x="490891" y="232710"/>
                      <a:pt x="441503" y="220904"/>
                    </a:cubicBezTo>
                    <a:lnTo>
                      <a:pt x="434139" y="218156"/>
                    </a:lnTo>
                    <a:lnTo>
                      <a:pt x="438079" y="227669"/>
                    </a:lnTo>
                    <a:lnTo>
                      <a:pt x="438078" y="227669"/>
                    </a:lnTo>
                    <a:cubicBezTo>
                      <a:pt x="438078" y="252028"/>
                      <a:pt x="418331" y="271775"/>
                      <a:pt x="393972" y="271775"/>
                    </a:cubicBezTo>
                    <a:lnTo>
                      <a:pt x="44106" y="271774"/>
                    </a:lnTo>
                    <a:cubicBezTo>
                      <a:pt x="31926" y="271774"/>
                      <a:pt x="20900" y="266837"/>
                      <a:pt x="12918" y="258856"/>
                    </a:cubicBezTo>
                    <a:lnTo>
                      <a:pt x="0" y="227669"/>
                    </a:lnTo>
                    <a:lnTo>
                      <a:pt x="12918" y="196482"/>
                    </a:lnTo>
                    <a:cubicBezTo>
                      <a:pt x="20900" y="188500"/>
                      <a:pt x="31926" y="183563"/>
                      <a:pt x="44106" y="183563"/>
                    </a:cubicBezTo>
                    <a:lnTo>
                      <a:pt x="393973" y="183563"/>
                    </a:lnTo>
                    <a:lnTo>
                      <a:pt x="415151" y="192335"/>
                    </a:lnTo>
                    <a:lnTo>
                      <a:pt x="413741" y="191225"/>
                    </a:lnTo>
                    <a:cubicBezTo>
                      <a:pt x="457780" y="158313"/>
                      <a:pt x="480959" y="114970"/>
                      <a:pt x="542382" y="89012"/>
                    </a:cubicBezTo>
                    <a:cubicBezTo>
                      <a:pt x="650164" y="75566"/>
                      <a:pt x="684933" y="51691"/>
                      <a:pt x="754470"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6" name="Group 91"/>
              <p:cNvGrpSpPr/>
              <p:nvPr/>
            </p:nvGrpSpPr>
            <p:grpSpPr>
              <a:xfrm>
                <a:off x="3966166" y="1693837"/>
                <a:ext cx="662753" cy="458447"/>
                <a:chOff x="3977399" y="1764456"/>
                <a:chExt cx="662753" cy="458447"/>
              </a:xfrm>
            </p:grpSpPr>
            <p:sp>
              <p:nvSpPr>
                <p:cNvPr id="37" name="Rectangle 3"/>
                <p:cNvSpPr/>
                <p:nvPr/>
              </p:nvSpPr>
              <p:spPr>
                <a:xfrm>
                  <a:off x="3977399" y="1764456"/>
                  <a:ext cx="662753" cy="458447"/>
                </a:xfrm>
                <a:custGeom>
                  <a:avLst/>
                  <a:gdLst>
                    <a:gd name="connsiteX0" fmla="*/ 0 w 573057"/>
                    <a:gd name="connsiteY0" fmla="*/ 0 h 313935"/>
                    <a:gd name="connsiteX1" fmla="*/ 573057 w 573057"/>
                    <a:gd name="connsiteY1" fmla="*/ 0 h 313935"/>
                    <a:gd name="connsiteX2" fmla="*/ 573057 w 573057"/>
                    <a:gd name="connsiteY2" fmla="*/ 313935 h 313935"/>
                    <a:gd name="connsiteX3" fmla="*/ 0 w 573057"/>
                    <a:gd name="connsiteY3" fmla="*/ 313935 h 313935"/>
                    <a:gd name="connsiteX4" fmla="*/ 0 w 573057"/>
                    <a:gd name="connsiteY4" fmla="*/ 0 h 313935"/>
                    <a:gd name="connsiteX0" fmla="*/ 0 w 573057"/>
                    <a:gd name="connsiteY0" fmla="*/ 0 h 316427"/>
                    <a:gd name="connsiteX1" fmla="*/ 573057 w 573057"/>
                    <a:gd name="connsiteY1" fmla="*/ 0 h 316427"/>
                    <a:gd name="connsiteX2" fmla="*/ 573057 w 573057"/>
                    <a:gd name="connsiteY2" fmla="*/ 313935 h 316427"/>
                    <a:gd name="connsiteX3" fmla="*/ 171917 w 573057"/>
                    <a:gd name="connsiteY3" fmla="*/ 316427 h 316427"/>
                    <a:gd name="connsiteX4" fmla="*/ 0 w 573057"/>
                    <a:gd name="connsiteY4" fmla="*/ 0 h 316427"/>
                    <a:gd name="connsiteX0" fmla="*/ 0 w 573057"/>
                    <a:gd name="connsiteY0" fmla="*/ 0 h 321410"/>
                    <a:gd name="connsiteX1" fmla="*/ 573057 w 573057"/>
                    <a:gd name="connsiteY1" fmla="*/ 0 h 321410"/>
                    <a:gd name="connsiteX2" fmla="*/ 558108 w 573057"/>
                    <a:gd name="connsiteY2" fmla="*/ 321410 h 321410"/>
                    <a:gd name="connsiteX3" fmla="*/ 171917 w 573057"/>
                    <a:gd name="connsiteY3" fmla="*/ 316427 h 321410"/>
                    <a:gd name="connsiteX4" fmla="*/ 0 w 573057"/>
                    <a:gd name="connsiteY4" fmla="*/ 0 h 321410"/>
                    <a:gd name="connsiteX0" fmla="*/ 0 w 680194"/>
                    <a:gd name="connsiteY0" fmla="*/ 9966 h 331376"/>
                    <a:gd name="connsiteX1" fmla="*/ 680194 w 680194"/>
                    <a:gd name="connsiteY1" fmla="*/ 0 h 331376"/>
                    <a:gd name="connsiteX2" fmla="*/ 558108 w 680194"/>
                    <a:gd name="connsiteY2" fmla="*/ 331376 h 331376"/>
                    <a:gd name="connsiteX3" fmla="*/ 171917 w 680194"/>
                    <a:gd name="connsiteY3" fmla="*/ 326393 h 331376"/>
                    <a:gd name="connsiteX4" fmla="*/ 0 w 680194"/>
                    <a:gd name="connsiteY4" fmla="*/ 9966 h 331376"/>
                    <a:gd name="connsiteX0" fmla="*/ 0 w 680194"/>
                    <a:gd name="connsiteY0" fmla="*/ 9966 h 331376"/>
                    <a:gd name="connsiteX1" fmla="*/ 680194 w 680194"/>
                    <a:gd name="connsiteY1" fmla="*/ 0 h 331376"/>
                    <a:gd name="connsiteX2" fmla="*/ 558108 w 680194"/>
                    <a:gd name="connsiteY2" fmla="*/ 331376 h 331376"/>
                    <a:gd name="connsiteX3" fmla="*/ 171917 w 680194"/>
                    <a:gd name="connsiteY3" fmla="*/ 326393 h 331376"/>
                    <a:gd name="connsiteX4" fmla="*/ 0 w 680194"/>
                    <a:gd name="connsiteY4" fmla="*/ 9966 h 331376"/>
                    <a:gd name="connsiteX0" fmla="*/ 0 w 680194"/>
                    <a:gd name="connsiteY0" fmla="*/ 9966 h 331376"/>
                    <a:gd name="connsiteX1" fmla="*/ 498309 w 680194"/>
                    <a:gd name="connsiteY1" fmla="*/ 2490 h 331376"/>
                    <a:gd name="connsiteX2" fmla="*/ 680194 w 680194"/>
                    <a:gd name="connsiteY2" fmla="*/ 0 h 331376"/>
                    <a:gd name="connsiteX3" fmla="*/ 558108 w 680194"/>
                    <a:gd name="connsiteY3" fmla="*/ 331376 h 331376"/>
                    <a:gd name="connsiteX4" fmla="*/ 171917 w 680194"/>
                    <a:gd name="connsiteY4" fmla="*/ 326393 h 331376"/>
                    <a:gd name="connsiteX5" fmla="*/ 0 w 680194"/>
                    <a:gd name="connsiteY5" fmla="*/ 9966 h 331376"/>
                    <a:gd name="connsiteX0" fmla="*/ 0 w 680194"/>
                    <a:gd name="connsiteY0" fmla="*/ 9966 h 331376"/>
                    <a:gd name="connsiteX1" fmla="*/ 306460 w 680194"/>
                    <a:gd name="connsiteY1" fmla="*/ 9965 h 331376"/>
                    <a:gd name="connsiteX2" fmla="*/ 498309 w 680194"/>
                    <a:gd name="connsiteY2" fmla="*/ 2490 h 331376"/>
                    <a:gd name="connsiteX3" fmla="*/ 680194 w 680194"/>
                    <a:gd name="connsiteY3" fmla="*/ 0 h 331376"/>
                    <a:gd name="connsiteX4" fmla="*/ 558108 w 680194"/>
                    <a:gd name="connsiteY4" fmla="*/ 331376 h 331376"/>
                    <a:gd name="connsiteX5" fmla="*/ 171917 w 680194"/>
                    <a:gd name="connsiteY5" fmla="*/ 326393 h 331376"/>
                    <a:gd name="connsiteX6" fmla="*/ 0 w 680194"/>
                    <a:gd name="connsiteY6" fmla="*/ 9966 h 331376"/>
                    <a:gd name="connsiteX0" fmla="*/ 0 w 680194"/>
                    <a:gd name="connsiteY0" fmla="*/ 134545 h 455955"/>
                    <a:gd name="connsiteX1" fmla="*/ 470902 w 680194"/>
                    <a:gd name="connsiteY1" fmla="*/ 0 h 455955"/>
                    <a:gd name="connsiteX2" fmla="*/ 498309 w 680194"/>
                    <a:gd name="connsiteY2" fmla="*/ 127069 h 455955"/>
                    <a:gd name="connsiteX3" fmla="*/ 680194 w 680194"/>
                    <a:gd name="connsiteY3" fmla="*/ 124579 h 455955"/>
                    <a:gd name="connsiteX4" fmla="*/ 558108 w 680194"/>
                    <a:gd name="connsiteY4" fmla="*/ 455955 h 455955"/>
                    <a:gd name="connsiteX5" fmla="*/ 171917 w 680194"/>
                    <a:gd name="connsiteY5" fmla="*/ 450972 h 455955"/>
                    <a:gd name="connsiteX6" fmla="*/ 0 w 680194"/>
                    <a:gd name="connsiteY6" fmla="*/ 134545 h 455955"/>
                    <a:gd name="connsiteX0" fmla="*/ 0 w 680194"/>
                    <a:gd name="connsiteY0" fmla="*/ 134545 h 455955"/>
                    <a:gd name="connsiteX1" fmla="*/ 296493 w 680194"/>
                    <a:gd name="connsiteY1" fmla="*/ 47340 h 455955"/>
                    <a:gd name="connsiteX2" fmla="*/ 470902 w 680194"/>
                    <a:gd name="connsiteY2" fmla="*/ 0 h 455955"/>
                    <a:gd name="connsiteX3" fmla="*/ 498309 w 680194"/>
                    <a:gd name="connsiteY3" fmla="*/ 127069 h 455955"/>
                    <a:gd name="connsiteX4" fmla="*/ 680194 w 680194"/>
                    <a:gd name="connsiteY4" fmla="*/ 124579 h 455955"/>
                    <a:gd name="connsiteX5" fmla="*/ 558108 w 680194"/>
                    <a:gd name="connsiteY5" fmla="*/ 455955 h 455955"/>
                    <a:gd name="connsiteX6" fmla="*/ 171917 w 680194"/>
                    <a:gd name="connsiteY6" fmla="*/ 450972 h 455955"/>
                    <a:gd name="connsiteX7" fmla="*/ 0 w 680194"/>
                    <a:gd name="connsiteY7" fmla="*/ 134545 h 455955"/>
                    <a:gd name="connsiteX0" fmla="*/ 0 w 680194"/>
                    <a:gd name="connsiteY0" fmla="*/ 134545 h 455955"/>
                    <a:gd name="connsiteX1" fmla="*/ 281544 w 680194"/>
                    <a:gd name="connsiteY1" fmla="*/ 79731 h 455955"/>
                    <a:gd name="connsiteX2" fmla="*/ 470902 w 680194"/>
                    <a:gd name="connsiteY2" fmla="*/ 0 h 455955"/>
                    <a:gd name="connsiteX3" fmla="*/ 498309 w 680194"/>
                    <a:gd name="connsiteY3" fmla="*/ 127069 h 455955"/>
                    <a:gd name="connsiteX4" fmla="*/ 680194 w 680194"/>
                    <a:gd name="connsiteY4" fmla="*/ 124579 h 455955"/>
                    <a:gd name="connsiteX5" fmla="*/ 558108 w 680194"/>
                    <a:gd name="connsiteY5" fmla="*/ 455955 h 455955"/>
                    <a:gd name="connsiteX6" fmla="*/ 171917 w 680194"/>
                    <a:gd name="connsiteY6" fmla="*/ 450972 h 455955"/>
                    <a:gd name="connsiteX7" fmla="*/ 0 w 680194"/>
                    <a:gd name="connsiteY7" fmla="*/ 134545 h 455955"/>
                    <a:gd name="connsiteX0" fmla="*/ 0 w 680194"/>
                    <a:gd name="connsiteY0" fmla="*/ 134545 h 455955"/>
                    <a:gd name="connsiteX1" fmla="*/ 154475 w 680194"/>
                    <a:gd name="connsiteY1" fmla="*/ 104646 h 455955"/>
                    <a:gd name="connsiteX2" fmla="*/ 281544 w 680194"/>
                    <a:gd name="connsiteY2" fmla="*/ 79731 h 455955"/>
                    <a:gd name="connsiteX3" fmla="*/ 470902 w 680194"/>
                    <a:gd name="connsiteY3" fmla="*/ 0 h 455955"/>
                    <a:gd name="connsiteX4" fmla="*/ 498309 w 680194"/>
                    <a:gd name="connsiteY4" fmla="*/ 127069 h 455955"/>
                    <a:gd name="connsiteX5" fmla="*/ 680194 w 680194"/>
                    <a:gd name="connsiteY5" fmla="*/ 124579 h 455955"/>
                    <a:gd name="connsiteX6" fmla="*/ 558108 w 680194"/>
                    <a:gd name="connsiteY6" fmla="*/ 455955 h 455955"/>
                    <a:gd name="connsiteX7" fmla="*/ 171917 w 680194"/>
                    <a:gd name="connsiteY7" fmla="*/ 450972 h 455955"/>
                    <a:gd name="connsiteX8" fmla="*/ 0 w 680194"/>
                    <a:gd name="connsiteY8" fmla="*/ 134545 h 455955"/>
                    <a:gd name="connsiteX0" fmla="*/ 0 w 680194"/>
                    <a:gd name="connsiteY0" fmla="*/ 134545 h 455955"/>
                    <a:gd name="connsiteX1" fmla="*/ 149492 w 680194"/>
                    <a:gd name="connsiteY1" fmla="*/ 49832 h 455955"/>
                    <a:gd name="connsiteX2" fmla="*/ 281544 w 680194"/>
                    <a:gd name="connsiteY2" fmla="*/ 79731 h 455955"/>
                    <a:gd name="connsiteX3" fmla="*/ 470902 w 680194"/>
                    <a:gd name="connsiteY3" fmla="*/ 0 h 455955"/>
                    <a:gd name="connsiteX4" fmla="*/ 498309 w 680194"/>
                    <a:gd name="connsiteY4" fmla="*/ 127069 h 455955"/>
                    <a:gd name="connsiteX5" fmla="*/ 680194 w 680194"/>
                    <a:gd name="connsiteY5" fmla="*/ 124579 h 455955"/>
                    <a:gd name="connsiteX6" fmla="*/ 558108 w 680194"/>
                    <a:gd name="connsiteY6" fmla="*/ 455955 h 455955"/>
                    <a:gd name="connsiteX7" fmla="*/ 171917 w 680194"/>
                    <a:gd name="connsiteY7" fmla="*/ 450972 h 455955"/>
                    <a:gd name="connsiteX8" fmla="*/ 0 w 680194"/>
                    <a:gd name="connsiteY8" fmla="*/ 134545 h 455955"/>
                    <a:gd name="connsiteX0" fmla="*/ 0 w 662753"/>
                    <a:gd name="connsiteY0" fmla="*/ 159460 h 455955"/>
                    <a:gd name="connsiteX1" fmla="*/ 132051 w 662753"/>
                    <a:gd name="connsiteY1" fmla="*/ 49832 h 455955"/>
                    <a:gd name="connsiteX2" fmla="*/ 264103 w 662753"/>
                    <a:gd name="connsiteY2" fmla="*/ 79731 h 455955"/>
                    <a:gd name="connsiteX3" fmla="*/ 453461 w 662753"/>
                    <a:gd name="connsiteY3" fmla="*/ 0 h 455955"/>
                    <a:gd name="connsiteX4" fmla="*/ 480868 w 662753"/>
                    <a:gd name="connsiteY4" fmla="*/ 127069 h 455955"/>
                    <a:gd name="connsiteX5" fmla="*/ 662753 w 662753"/>
                    <a:gd name="connsiteY5" fmla="*/ 124579 h 455955"/>
                    <a:gd name="connsiteX6" fmla="*/ 540667 w 662753"/>
                    <a:gd name="connsiteY6" fmla="*/ 455955 h 455955"/>
                    <a:gd name="connsiteX7" fmla="*/ 154476 w 662753"/>
                    <a:gd name="connsiteY7" fmla="*/ 450972 h 455955"/>
                    <a:gd name="connsiteX8" fmla="*/ 0 w 662753"/>
                    <a:gd name="connsiteY8" fmla="*/ 159460 h 455955"/>
                    <a:gd name="connsiteX0" fmla="*/ 0 w 662753"/>
                    <a:gd name="connsiteY0" fmla="*/ 161952 h 458447"/>
                    <a:gd name="connsiteX1" fmla="*/ 132051 w 662753"/>
                    <a:gd name="connsiteY1" fmla="*/ 52324 h 458447"/>
                    <a:gd name="connsiteX2" fmla="*/ 264103 w 662753"/>
                    <a:gd name="connsiteY2" fmla="*/ 82223 h 458447"/>
                    <a:gd name="connsiteX3" fmla="*/ 448478 w 662753"/>
                    <a:gd name="connsiteY3" fmla="*/ 0 h 458447"/>
                    <a:gd name="connsiteX4" fmla="*/ 480868 w 662753"/>
                    <a:gd name="connsiteY4" fmla="*/ 129561 h 458447"/>
                    <a:gd name="connsiteX5" fmla="*/ 662753 w 662753"/>
                    <a:gd name="connsiteY5" fmla="*/ 127071 h 458447"/>
                    <a:gd name="connsiteX6" fmla="*/ 540667 w 662753"/>
                    <a:gd name="connsiteY6" fmla="*/ 458447 h 458447"/>
                    <a:gd name="connsiteX7" fmla="*/ 154476 w 662753"/>
                    <a:gd name="connsiteY7" fmla="*/ 453464 h 458447"/>
                    <a:gd name="connsiteX8" fmla="*/ 0 w 662753"/>
                    <a:gd name="connsiteY8" fmla="*/ 161952 h 458447"/>
                    <a:gd name="connsiteX0" fmla="*/ 0 w 662753"/>
                    <a:gd name="connsiteY0" fmla="*/ 161952 h 458447"/>
                    <a:gd name="connsiteX1" fmla="*/ 132051 w 662753"/>
                    <a:gd name="connsiteY1" fmla="*/ 52324 h 458447"/>
                    <a:gd name="connsiteX2" fmla="*/ 264103 w 662753"/>
                    <a:gd name="connsiteY2" fmla="*/ 82223 h 458447"/>
                    <a:gd name="connsiteX3" fmla="*/ 448478 w 662753"/>
                    <a:gd name="connsiteY3" fmla="*/ 0 h 458447"/>
                    <a:gd name="connsiteX4" fmla="*/ 473393 w 662753"/>
                    <a:gd name="connsiteY4" fmla="*/ 132052 h 458447"/>
                    <a:gd name="connsiteX5" fmla="*/ 662753 w 662753"/>
                    <a:gd name="connsiteY5" fmla="*/ 127071 h 458447"/>
                    <a:gd name="connsiteX6" fmla="*/ 540667 w 662753"/>
                    <a:gd name="connsiteY6" fmla="*/ 458447 h 458447"/>
                    <a:gd name="connsiteX7" fmla="*/ 154476 w 662753"/>
                    <a:gd name="connsiteY7" fmla="*/ 453464 h 458447"/>
                    <a:gd name="connsiteX8" fmla="*/ 0 w 662753"/>
                    <a:gd name="connsiteY8" fmla="*/ 161952 h 45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53" h="458447">
                      <a:moveTo>
                        <a:pt x="0" y="161952"/>
                      </a:moveTo>
                      <a:lnTo>
                        <a:pt x="132051" y="52324"/>
                      </a:lnTo>
                      <a:lnTo>
                        <a:pt x="264103" y="82223"/>
                      </a:lnTo>
                      <a:lnTo>
                        <a:pt x="448478" y="0"/>
                      </a:lnTo>
                      <a:lnTo>
                        <a:pt x="473393" y="132052"/>
                      </a:lnTo>
                      <a:lnTo>
                        <a:pt x="662753" y="127071"/>
                      </a:lnTo>
                      <a:lnTo>
                        <a:pt x="540667" y="458447"/>
                      </a:lnTo>
                      <a:lnTo>
                        <a:pt x="154476" y="453464"/>
                      </a:lnTo>
                      <a:lnTo>
                        <a:pt x="0" y="161952"/>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Right Triangle 7"/>
                <p:cNvSpPr/>
                <p:nvPr/>
              </p:nvSpPr>
              <p:spPr>
                <a:xfrm flipH="1">
                  <a:off x="4467009" y="1894019"/>
                  <a:ext cx="168159" cy="328884"/>
                </a:xfrm>
                <a:custGeom>
                  <a:avLst/>
                  <a:gdLst>
                    <a:gd name="connsiteX0" fmla="*/ 0 w 66004"/>
                    <a:gd name="connsiteY0" fmla="*/ 276562 h 276562"/>
                    <a:gd name="connsiteX1" fmla="*/ 0 w 66004"/>
                    <a:gd name="connsiteY1" fmla="*/ 0 h 276562"/>
                    <a:gd name="connsiteX2" fmla="*/ 66004 w 66004"/>
                    <a:gd name="connsiteY2" fmla="*/ 276562 h 276562"/>
                    <a:gd name="connsiteX3" fmla="*/ 0 w 66004"/>
                    <a:gd name="connsiteY3" fmla="*/ 276562 h 276562"/>
                    <a:gd name="connsiteX0" fmla="*/ 119595 w 185599"/>
                    <a:gd name="connsiteY0" fmla="*/ 328884 h 328884"/>
                    <a:gd name="connsiteX1" fmla="*/ 0 w 185599"/>
                    <a:gd name="connsiteY1" fmla="*/ 0 h 328884"/>
                    <a:gd name="connsiteX2" fmla="*/ 185599 w 185599"/>
                    <a:gd name="connsiteY2" fmla="*/ 328884 h 328884"/>
                    <a:gd name="connsiteX3" fmla="*/ 119595 w 18559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Lst>
                  <a:ahLst/>
                  <a:cxnLst>
                    <a:cxn ang="0">
                      <a:pos x="connsiteX0" y="connsiteY0"/>
                    </a:cxn>
                    <a:cxn ang="0">
                      <a:pos x="connsiteX1" y="connsiteY1"/>
                    </a:cxn>
                    <a:cxn ang="0">
                      <a:pos x="connsiteX2" y="connsiteY2"/>
                    </a:cxn>
                    <a:cxn ang="0">
                      <a:pos x="connsiteX3" y="connsiteY3"/>
                    </a:cxn>
                  </a:cxnLst>
                  <a:rect l="l" t="t" r="r" b="b"/>
                  <a:pathLst>
                    <a:path w="168159" h="328884">
                      <a:moveTo>
                        <a:pt x="119595" y="328884"/>
                      </a:moveTo>
                      <a:lnTo>
                        <a:pt x="0" y="0"/>
                      </a:lnTo>
                      <a:lnTo>
                        <a:pt x="168159" y="323900"/>
                      </a:lnTo>
                      <a:lnTo>
                        <a:pt x="119595" y="328884"/>
                      </a:lnTo>
                      <a:close/>
                    </a:path>
                  </a:pathLst>
                </a:cu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Right Triangle 7"/>
                <p:cNvSpPr/>
                <p:nvPr/>
              </p:nvSpPr>
              <p:spPr>
                <a:xfrm rot="9064593" flipH="1">
                  <a:off x="4301250" y="1800541"/>
                  <a:ext cx="195303" cy="248622"/>
                </a:xfrm>
                <a:custGeom>
                  <a:avLst/>
                  <a:gdLst>
                    <a:gd name="connsiteX0" fmla="*/ 0 w 66004"/>
                    <a:gd name="connsiteY0" fmla="*/ 276562 h 276562"/>
                    <a:gd name="connsiteX1" fmla="*/ 0 w 66004"/>
                    <a:gd name="connsiteY1" fmla="*/ 0 h 276562"/>
                    <a:gd name="connsiteX2" fmla="*/ 66004 w 66004"/>
                    <a:gd name="connsiteY2" fmla="*/ 276562 h 276562"/>
                    <a:gd name="connsiteX3" fmla="*/ 0 w 66004"/>
                    <a:gd name="connsiteY3" fmla="*/ 276562 h 276562"/>
                    <a:gd name="connsiteX0" fmla="*/ 119595 w 185599"/>
                    <a:gd name="connsiteY0" fmla="*/ 328884 h 328884"/>
                    <a:gd name="connsiteX1" fmla="*/ 0 w 185599"/>
                    <a:gd name="connsiteY1" fmla="*/ 0 h 328884"/>
                    <a:gd name="connsiteX2" fmla="*/ 185599 w 185599"/>
                    <a:gd name="connsiteY2" fmla="*/ 328884 h 328884"/>
                    <a:gd name="connsiteX3" fmla="*/ 119595 w 18559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 name="connsiteX0" fmla="*/ 0 w 48564"/>
                    <a:gd name="connsiteY0" fmla="*/ 132097 h 132097"/>
                    <a:gd name="connsiteX1" fmla="*/ 3375 w 48564"/>
                    <a:gd name="connsiteY1" fmla="*/ 0 h 132097"/>
                    <a:gd name="connsiteX2" fmla="*/ 48564 w 48564"/>
                    <a:gd name="connsiteY2" fmla="*/ 127113 h 132097"/>
                    <a:gd name="connsiteX3" fmla="*/ 0 w 48564"/>
                    <a:gd name="connsiteY3" fmla="*/ 132097 h 132097"/>
                    <a:gd name="connsiteX0" fmla="*/ 0 w 48564"/>
                    <a:gd name="connsiteY0" fmla="*/ 132097 h 132097"/>
                    <a:gd name="connsiteX1" fmla="*/ 2631 w 48564"/>
                    <a:gd name="connsiteY1" fmla="*/ 66384 h 132097"/>
                    <a:gd name="connsiteX2" fmla="*/ 3375 w 48564"/>
                    <a:gd name="connsiteY2" fmla="*/ 0 h 132097"/>
                    <a:gd name="connsiteX3" fmla="*/ 48564 w 48564"/>
                    <a:gd name="connsiteY3" fmla="*/ 127113 h 132097"/>
                    <a:gd name="connsiteX4" fmla="*/ 0 w 48564"/>
                    <a:gd name="connsiteY4" fmla="*/ 132097 h 132097"/>
                    <a:gd name="connsiteX0" fmla="*/ 146739 w 195303"/>
                    <a:gd name="connsiteY0" fmla="*/ 253606 h 253606"/>
                    <a:gd name="connsiteX1" fmla="*/ 0 w 195303"/>
                    <a:gd name="connsiteY1" fmla="*/ 0 h 253606"/>
                    <a:gd name="connsiteX2" fmla="*/ 150114 w 195303"/>
                    <a:gd name="connsiteY2" fmla="*/ 121509 h 253606"/>
                    <a:gd name="connsiteX3" fmla="*/ 195303 w 195303"/>
                    <a:gd name="connsiteY3" fmla="*/ 248622 h 253606"/>
                    <a:gd name="connsiteX4" fmla="*/ 146739 w 195303"/>
                    <a:gd name="connsiteY4" fmla="*/ 253606 h 253606"/>
                    <a:gd name="connsiteX0" fmla="*/ 195303 w 195303"/>
                    <a:gd name="connsiteY0" fmla="*/ 248622 h 248622"/>
                    <a:gd name="connsiteX1" fmla="*/ 0 w 195303"/>
                    <a:gd name="connsiteY1" fmla="*/ 0 h 248622"/>
                    <a:gd name="connsiteX2" fmla="*/ 150114 w 195303"/>
                    <a:gd name="connsiteY2" fmla="*/ 121509 h 248622"/>
                    <a:gd name="connsiteX3" fmla="*/ 195303 w 195303"/>
                    <a:gd name="connsiteY3" fmla="*/ 248622 h 248622"/>
                    <a:gd name="connsiteX0" fmla="*/ 195303 w 195303"/>
                    <a:gd name="connsiteY0" fmla="*/ 248622 h 248622"/>
                    <a:gd name="connsiteX1" fmla="*/ 0 w 195303"/>
                    <a:gd name="connsiteY1" fmla="*/ 0 h 248622"/>
                    <a:gd name="connsiteX2" fmla="*/ 152524 w 195303"/>
                    <a:gd name="connsiteY2" fmla="*/ 125870 h 248622"/>
                    <a:gd name="connsiteX3" fmla="*/ 195303 w 195303"/>
                    <a:gd name="connsiteY3" fmla="*/ 248622 h 248622"/>
                  </a:gdLst>
                  <a:ahLst/>
                  <a:cxnLst>
                    <a:cxn ang="0">
                      <a:pos x="connsiteX0" y="connsiteY0"/>
                    </a:cxn>
                    <a:cxn ang="0">
                      <a:pos x="connsiteX1" y="connsiteY1"/>
                    </a:cxn>
                    <a:cxn ang="0">
                      <a:pos x="connsiteX2" y="connsiteY2"/>
                    </a:cxn>
                    <a:cxn ang="0">
                      <a:pos x="connsiteX3" y="connsiteY3"/>
                    </a:cxn>
                  </a:cxnLst>
                  <a:rect l="l" t="t" r="r" b="b"/>
                  <a:pathLst>
                    <a:path w="195303" h="248622">
                      <a:moveTo>
                        <a:pt x="195303" y="248622"/>
                      </a:moveTo>
                      <a:lnTo>
                        <a:pt x="0" y="0"/>
                      </a:lnTo>
                      <a:lnTo>
                        <a:pt x="152524" y="125870"/>
                      </a:lnTo>
                      <a:lnTo>
                        <a:pt x="195303" y="248622"/>
                      </a:lnTo>
                      <a:close/>
                    </a:path>
                  </a:pathLst>
                </a:cu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Right Triangle 7"/>
                <p:cNvSpPr/>
                <p:nvPr/>
              </p:nvSpPr>
              <p:spPr>
                <a:xfrm rot="9064593" flipH="1">
                  <a:off x="4162290" y="1780844"/>
                  <a:ext cx="100400" cy="256875"/>
                </a:xfrm>
                <a:custGeom>
                  <a:avLst/>
                  <a:gdLst>
                    <a:gd name="connsiteX0" fmla="*/ 0 w 66004"/>
                    <a:gd name="connsiteY0" fmla="*/ 276562 h 276562"/>
                    <a:gd name="connsiteX1" fmla="*/ 0 w 66004"/>
                    <a:gd name="connsiteY1" fmla="*/ 0 h 276562"/>
                    <a:gd name="connsiteX2" fmla="*/ 66004 w 66004"/>
                    <a:gd name="connsiteY2" fmla="*/ 276562 h 276562"/>
                    <a:gd name="connsiteX3" fmla="*/ 0 w 66004"/>
                    <a:gd name="connsiteY3" fmla="*/ 276562 h 276562"/>
                    <a:gd name="connsiteX0" fmla="*/ 119595 w 185599"/>
                    <a:gd name="connsiteY0" fmla="*/ 328884 h 328884"/>
                    <a:gd name="connsiteX1" fmla="*/ 0 w 185599"/>
                    <a:gd name="connsiteY1" fmla="*/ 0 h 328884"/>
                    <a:gd name="connsiteX2" fmla="*/ 185599 w 185599"/>
                    <a:gd name="connsiteY2" fmla="*/ 328884 h 328884"/>
                    <a:gd name="connsiteX3" fmla="*/ 119595 w 18559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 name="connsiteX0" fmla="*/ 0 w 48564"/>
                    <a:gd name="connsiteY0" fmla="*/ 132097 h 132097"/>
                    <a:gd name="connsiteX1" fmla="*/ 3375 w 48564"/>
                    <a:gd name="connsiteY1" fmla="*/ 0 h 132097"/>
                    <a:gd name="connsiteX2" fmla="*/ 48564 w 48564"/>
                    <a:gd name="connsiteY2" fmla="*/ 127113 h 132097"/>
                    <a:gd name="connsiteX3" fmla="*/ 0 w 48564"/>
                    <a:gd name="connsiteY3" fmla="*/ 132097 h 132097"/>
                    <a:gd name="connsiteX0" fmla="*/ 0 w 48564"/>
                    <a:gd name="connsiteY0" fmla="*/ 132097 h 132097"/>
                    <a:gd name="connsiteX1" fmla="*/ 2631 w 48564"/>
                    <a:gd name="connsiteY1" fmla="*/ 66384 h 132097"/>
                    <a:gd name="connsiteX2" fmla="*/ 3375 w 48564"/>
                    <a:gd name="connsiteY2" fmla="*/ 0 h 132097"/>
                    <a:gd name="connsiteX3" fmla="*/ 48564 w 48564"/>
                    <a:gd name="connsiteY3" fmla="*/ 127113 h 132097"/>
                    <a:gd name="connsiteX4" fmla="*/ 0 w 48564"/>
                    <a:gd name="connsiteY4" fmla="*/ 132097 h 132097"/>
                    <a:gd name="connsiteX0" fmla="*/ 146739 w 195303"/>
                    <a:gd name="connsiteY0" fmla="*/ 253606 h 253606"/>
                    <a:gd name="connsiteX1" fmla="*/ 0 w 195303"/>
                    <a:gd name="connsiteY1" fmla="*/ 0 h 253606"/>
                    <a:gd name="connsiteX2" fmla="*/ 150114 w 195303"/>
                    <a:gd name="connsiteY2" fmla="*/ 121509 h 253606"/>
                    <a:gd name="connsiteX3" fmla="*/ 195303 w 195303"/>
                    <a:gd name="connsiteY3" fmla="*/ 248622 h 253606"/>
                    <a:gd name="connsiteX4" fmla="*/ 146739 w 195303"/>
                    <a:gd name="connsiteY4" fmla="*/ 253606 h 253606"/>
                    <a:gd name="connsiteX0" fmla="*/ 195303 w 195303"/>
                    <a:gd name="connsiteY0" fmla="*/ 248622 h 248622"/>
                    <a:gd name="connsiteX1" fmla="*/ 0 w 195303"/>
                    <a:gd name="connsiteY1" fmla="*/ 0 h 248622"/>
                    <a:gd name="connsiteX2" fmla="*/ 150114 w 195303"/>
                    <a:gd name="connsiteY2" fmla="*/ 121509 h 248622"/>
                    <a:gd name="connsiteX3" fmla="*/ 195303 w 195303"/>
                    <a:gd name="connsiteY3" fmla="*/ 248622 h 248622"/>
                    <a:gd name="connsiteX0" fmla="*/ 140496 w 140496"/>
                    <a:gd name="connsiteY0" fmla="*/ 298833 h 298833"/>
                    <a:gd name="connsiteX1" fmla="*/ 0 w 140496"/>
                    <a:gd name="connsiteY1" fmla="*/ 0 h 298833"/>
                    <a:gd name="connsiteX2" fmla="*/ 95307 w 140496"/>
                    <a:gd name="connsiteY2" fmla="*/ 171720 h 298833"/>
                    <a:gd name="connsiteX3" fmla="*/ 140496 w 140496"/>
                    <a:gd name="connsiteY3" fmla="*/ 298833 h 298833"/>
                    <a:gd name="connsiteX0" fmla="*/ 0 w 100400"/>
                    <a:gd name="connsiteY0" fmla="*/ 256875 h 256875"/>
                    <a:gd name="connsiteX1" fmla="*/ 5093 w 100400"/>
                    <a:gd name="connsiteY1" fmla="*/ 0 h 256875"/>
                    <a:gd name="connsiteX2" fmla="*/ 100400 w 100400"/>
                    <a:gd name="connsiteY2" fmla="*/ 171720 h 256875"/>
                    <a:gd name="connsiteX3" fmla="*/ 0 w 100400"/>
                    <a:gd name="connsiteY3" fmla="*/ 256875 h 256875"/>
                  </a:gdLst>
                  <a:ahLst/>
                  <a:cxnLst>
                    <a:cxn ang="0">
                      <a:pos x="connsiteX0" y="connsiteY0"/>
                    </a:cxn>
                    <a:cxn ang="0">
                      <a:pos x="connsiteX1" y="connsiteY1"/>
                    </a:cxn>
                    <a:cxn ang="0">
                      <a:pos x="connsiteX2" y="connsiteY2"/>
                    </a:cxn>
                    <a:cxn ang="0">
                      <a:pos x="connsiteX3" y="connsiteY3"/>
                    </a:cxn>
                  </a:cxnLst>
                  <a:rect l="l" t="t" r="r" b="b"/>
                  <a:pathLst>
                    <a:path w="100400" h="256875">
                      <a:moveTo>
                        <a:pt x="0" y="256875"/>
                      </a:moveTo>
                      <a:lnTo>
                        <a:pt x="5093" y="0"/>
                      </a:lnTo>
                      <a:lnTo>
                        <a:pt x="100400" y="171720"/>
                      </a:lnTo>
                      <a:lnTo>
                        <a:pt x="0" y="256875"/>
                      </a:lnTo>
                      <a:close/>
                    </a:path>
                  </a:pathLst>
                </a:cu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sp>
          <p:nvSpPr>
            <p:cNvPr id="33" name="Text Placeholder 33"/>
            <p:cNvSpPr txBox="1">
              <a:spLocks/>
            </p:cNvSpPr>
            <p:nvPr/>
          </p:nvSpPr>
          <p:spPr>
            <a:xfrm>
              <a:off x="8379370" y="3593722"/>
              <a:ext cx="882497" cy="74748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2700" b="1" dirty="0">
                  <a:solidFill>
                    <a:schemeClr val="bg1"/>
                  </a:solidFill>
                  <a:latin typeface="+mj-lt"/>
                  <a:ea typeface="Adobe Heiti Std R" panose="020B0400000000000000" pitchFamily="34" charset="-128"/>
                </a:rPr>
                <a:t>$</a:t>
              </a:r>
            </a:p>
          </p:txBody>
        </p:sp>
      </p:grpSp>
      <p:grpSp>
        <p:nvGrpSpPr>
          <p:cNvPr id="43" name="Group 62"/>
          <p:cNvGrpSpPr/>
          <p:nvPr/>
        </p:nvGrpSpPr>
        <p:grpSpPr>
          <a:xfrm>
            <a:off x="2766434" y="3513198"/>
            <a:ext cx="1022465" cy="1650094"/>
            <a:chOff x="7890331" y="1920704"/>
            <a:chExt cx="2044929" cy="3300188"/>
          </a:xfrm>
        </p:grpSpPr>
        <p:grpSp>
          <p:nvGrpSpPr>
            <p:cNvPr id="44" name="Group 63"/>
            <p:cNvGrpSpPr/>
            <p:nvPr/>
          </p:nvGrpSpPr>
          <p:grpSpPr>
            <a:xfrm>
              <a:off x="7890331" y="1920704"/>
              <a:ext cx="2044929" cy="3300188"/>
              <a:chOff x="3606014" y="1693837"/>
              <a:chExt cx="1447871" cy="2298210"/>
            </a:xfrm>
          </p:grpSpPr>
          <p:grpSp>
            <p:nvGrpSpPr>
              <p:cNvPr id="46" name="Group 65"/>
              <p:cNvGrpSpPr/>
              <p:nvPr/>
            </p:nvGrpSpPr>
            <p:grpSpPr>
              <a:xfrm>
                <a:off x="3606014" y="2288191"/>
                <a:ext cx="1447871" cy="1703856"/>
                <a:chOff x="1087898" y="4607261"/>
                <a:chExt cx="1447871" cy="1703856"/>
              </a:xfrm>
            </p:grpSpPr>
            <p:sp>
              <p:nvSpPr>
                <p:cNvPr id="53" name="Freeform 72"/>
                <p:cNvSpPr/>
                <p:nvPr/>
              </p:nvSpPr>
              <p:spPr>
                <a:xfrm>
                  <a:off x="1087898" y="4607261"/>
                  <a:ext cx="1404934" cy="1641864"/>
                </a:xfrm>
                <a:custGeom>
                  <a:avLst/>
                  <a:gdLst>
                    <a:gd name="connsiteX0" fmla="*/ 461907 w 1404934"/>
                    <a:gd name="connsiteY0" fmla="*/ 1561582 h 1641864"/>
                    <a:gd name="connsiteX1" fmla="*/ 460409 w 1404934"/>
                    <a:gd name="connsiteY1" fmla="*/ 1562298 h 1641864"/>
                    <a:gd name="connsiteX2" fmla="*/ 464264 w 1404934"/>
                    <a:gd name="connsiteY2" fmla="*/ 1564031 h 1641864"/>
                    <a:gd name="connsiteX3" fmla="*/ 633532 w 1404934"/>
                    <a:gd name="connsiteY3" fmla="*/ 0 h 1641864"/>
                    <a:gd name="connsiteX4" fmla="*/ 642264 w 1404934"/>
                    <a:gd name="connsiteY4" fmla="*/ 89 h 1641864"/>
                    <a:gd name="connsiteX5" fmla="*/ 859611 w 1404934"/>
                    <a:gd name="connsiteY5" fmla="*/ 4927 h 1641864"/>
                    <a:gd name="connsiteX6" fmla="*/ 869679 w 1404934"/>
                    <a:gd name="connsiteY6" fmla="*/ 4849 h 1641864"/>
                    <a:gd name="connsiteX7" fmla="*/ 888124 w 1404934"/>
                    <a:gd name="connsiteY7" fmla="*/ 5035 h 1641864"/>
                    <a:gd name="connsiteX8" fmla="*/ 920629 w 1404934"/>
                    <a:gd name="connsiteY8" fmla="*/ 5097 h 1641864"/>
                    <a:gd name="connsiteX9" fmla="*/ 1028230 w 1404934"/>
                    <a:gd name="connsiteY9" fmla="*/ 154932 h 1641864"/>
                    <a:gd name="connsiteX10" fmla="*/ 1403068 w 1404934"/>
                    <a:gd name="connsiteY10" fmla="*/ 1061042 h 1641864"/>
                    <a:gd name="connsiteX11" fmla="*/ 817301 w 1404934"/>
                    <a:gd name="connsiteY11" fmla="*/ 1625687 h 1641864"/>
                    <a:gd name="connsiteX12" fmla="*/ 745274 w 1404934"/>
                    <a:gd name="connsiteY12" fmla="*/ 1632820 h 1641864"/>
                    <a:gd name="connsiteX13" fmla="*/ 710413 w 1404934"/>
                    <a:gd name="connsiteY13" fmla="*/ 1629831 h 1641864"/>
                    <a:gd name="connsiteX14" fmla="*/ 665846 w 1404934"/>
                    <a:gd name="connsiteY14" fmla="*/ 1622274 h 1641864"/>
                    <a:gd name="connsiteX15" fmla="*/ 660377 w 1404934"/>
                    <a:gd name="connsiteY15" fmla="*/ 1624890 h 1641864"/>
                    <a:gd name="connsiteX16" fmla="*/ 710412 w 1404934"/>
                    <a:gd name="connsiteY16" fmla="*/ 1633702 h 1641864"/>
                    <a:gd name="connsiteX17" fmla="*/ 745275 w 1404934"/>
                    <a:gd name="connsiteY17" fmla="*/ 1636691 h 1641864"/>
                    <a:gd name="connsiteX18" fmla="*/ 693045 w 1404934"/>
                    <a:gd name="connsiteY18" fmla="*/ 1641864 h 1641864"/>
                    <a:gd name="connsiteX19" fmla="*/ 327 w 1404934"/>
                    <a:gd name="connsiteY19" fmla="*/ 987094 h 1641864"/>
                    <a:gd name="connsiteX20" fmla="*/ 470498 w 1404934"/>
                    <a:gd name="connsiteY20" fmla="*/ 4261 h 1641864"/>
                    <a:gd name="connsiteX21" fmla="*/ 578637 w 1404934"/>
                    <a:gd name="connsiteY21" fmla="*/ 3616 h 1641864"/>
                    <a:gd name="connsiteX22" fmla="*/ 580705 w 1404934"/>
                    <a:gd name="connsiteY22" fmla="*/ 3620 h 1641864"/>
                    <a:gd name="connsiteX23" fmla="*/ 583039 w 1404934"/>
                    <a:gd name="connsiteY23" fmla="*/ 390 h 164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04934" h="1641864">
                      <a:moveTo>
                        <a:pt x="461907" y="1561582"/>
                      </a:moveTo>
                      <a:lnTo>
                        <a:pt x="460409" y="1562298"/>
                      </a:lnTo>
                      <a:lnTo>
                        <a:pt x="464264" y="1564031"/>
                      </a:lnTo>
                      <a:close/>
                      <a:moveTo>
                        <a:pt x="633532" y="0"/>
                      </a:moveTo>
                      <a:lnTo>
                        <a:pt x="642264" y="89"/>
                      </a:lnTo>
                      <a:cubicBezTo>
                        <a:pt x="727181" y="1424"/>
                        <a:pt x="662491" y="6085"/>
                        <a:pt x="859611" y="4927"/>
                      </a:cubicBezTo>
                      <a:lnTo>
                        <a:pt x="869679" y="4849"/>
                      </a:lnTo>
                      <a:lnTo>
                        <a:pt x="888124" y="5035"/>
                      </a:lnTo>
                      <a:lnTo>
                        <a:pt x="920629" y="5097"/>
                      </a:lnTo>
                      <a:lnTo>
                        <a:pt x="1028230" y="154932"/>
                      </a:lnTo>
                      <a:cubicBezTo>
                        <a:pt x="1268780" y="496356"/>
                        <a:pt x="1423881" y="773581"/>
                        <a:pt x="1403068" y="1061042"/>
                      </a:cubicBezTo>
                      <a:cubicBezTo>
                        <a:pt x="1382255" y="1348502"/>
                        <a:pt x="1106847" y="1571999"/>
                        <a:pt x="817301" y="1625687"/>
                      </a:cubicBezTo>
                      <a:lnTo>
                        <a:pt x="745274" y="1632820"/>
                      </a:lnTo>
                      <a:lnTo>
                        <a:pt x="710413" y="1629831"/>
                      </a:lnTo>
                      <a:lnTo>
                        <a:pt x="665846" y="1622274"/>
                      </a:lnTo>
                      <a:lnTo>
                        <a:pt x="660377" y="1624890"/>
                      </a:lnTo>
                      <a:lnTo>
                        <a:pt x="710412" y="1633702"/>
                      </a:lnTo>
                      <a:lnTo>
                        <a:pt x="745275" y="1636691"/>
                      </a:lnTo>
                      <a:lnTo>
                        <a:pt x="693045" y="1641864"/>
                      </a:lnTo>
                      <a:cubicBezTo>
                        <a:pt x="461599" y="1631238"/>
                        <a:pt x="25694" y="1548414"/>
                        <a:pt x="327" y="987094"/>
                      </a:cubicBezTo>
                      <a:cubicBezTo>
                        <a:pt x="-10973" y="552383"/>
                        <a:pt x="272795" y="292425"/>
                        <a:pt x="470498" y="4261"/>
                      </a:cubicBezTo>
                      <a:cubicBezTo>
                        <a:pt x="515612" y="3844"/>
                        <a:pt x="550833" y="3648"/>
                        <a:pt x="578637" y="3616"/>
                      </a:cubicBezTo>
                      <a:lnTo>
                        <a:pt x="580705" y="3620"/>
                      </a:lnTo>
                      <a:lnTo>
                        <a:pt x="583039" y="39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 name="Freeform 73"/>
                <p:cNvSpPr/>
                <p:nvPr/>
              </p:nvSpPr>
              <p:spPr>
                <a:xfrm rot="17518257">
                  <a:off x="1241806" y="5017155"/>
                  <a:ext cx="1617639" cy="970286"/>
                </a:xfrm>
                <a:custGeom>
                  <a:avLst/>
                  <a:gdLst>
                    <a:gd name="connsiteX0" fmla="*/ 1617639 w 1617639"/>
                    <a:gd name="connsiteY0" fmla="*/ 103706 h 970286"/>
                    <a:gd name="connsiteX1" fmla="*/ 818462 w 1617639"/>
                    <a:gd name="connsiteY1" fmla="*/ 946838 h 970286"/>
                    <a:gd name="connsiteX2" fmla="*/ 17768 w 1617639"/>
                    <a:gd name="connsiteY2" fmla="*/ 504238 h 970286"/>
                    <a:gd name="connsiteX3" fmla="*/ 0 w 1617639"/>
                    <a:gd name="connsiteY3" fmla="*/ 446371 h 970286"/>
                    <a:gd name="connsiteX4" fmla="*/ 33562 w 1617639"/>
                    <a:gd name="connsiteY4" fmla="*/ 510498 h 970286"/>
                    <a:gd name="connsiteX5" fmla="*/ 776356 w 1617639"/>
                    <a:gd name="connsiteY5" fmla="*/ 842469 h 970286"/>
                    <a:gd name="connsiteX6" fmla="*/ 1476418 w 1617639"/>
                    <a:gd name="connsiteY6" fmla="*/ 155845 h 970286"/>
                    <a:gd name="connsiteX7" fmla="*/ 1575113 w 1617639"/>
                    <a:gd name="connsiteY7" fmla="*/ 0 h 970286"/>
                    <a:gd name="connsiteX8" fmla="*/ 1576582 w 1617639"/>
                    <a:gd name="connsiteY8" fmla="*/ 3662 h 970286"/>
                    <a:gd name="connsiteX9" fmla="*/ 1617639 w 1617639"/>
                    <a:gd name="connsiteY9" fmla="*/ 103706 h 97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7639" h="970286">
                      <a:moveTo>
                        <a:pt x="1617639" y="103706"/>
                      </a:moveTo>
                      <a:cubicBezTo>
                        <a:pt x="1347232" y="537049"/>
                        <a:pt x="1132028" y="845983"/>
                        <a:pt x="818462" y="946838"/>
                      </a:cubicBezTo>
                      <a:cubicBezTo>
                        <a:pt x="504896" y="1047693"/>
                        <a:pt x="144395" y="808907"/>
                        <a:pt x="17768" y="504238"/>
                      </a:cubicBezTo>
                      <a:lnTo>
                        <a:pt x="0" y="446371"/>
                      </a:lnTo>
                      <a:lnTo>
                        <a:pt x="33562" y="510498"/>
                      </a:lnTo>
                      <a:cubicBezTo>
                        <a:pt x="191681" y="758928"/>
                        <a:pt x="501986" y="930717"/>
                        <a:pt x="776356" y="842469"/>
                      </a:cubicBezTo>
                      <a:cubicBezTo>
                        <a:pt x="1050726" y="754221"/>
                        <a:pt x="1249788" y="506663"/>
                        <a:pt x="1476418" y="155845"/>
                      </a:cubicBezTo>
                      <a:lnTo>
                        <a:pt x="1575113" y="0"/>
                      </a:lnTo>
                      <a:lnTo>
                        <a:pt x="1576582" y="3662"/>
                      </a:lnTo>
                      <a:cubicBezTo>
                        <a:pt x="1587014" y="29435"/>
                        <a:pt x="1600374" y="62025"/>
                        <a:pt x="1617639" y="103706"/>
                      </a:cubicBezTo>
                      <a:close/>
                    </a:path>
                  </a:pathLst>
                </a:cu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47" name="Freeform 66"/>
              <p:cNvSpPr/>
              <p:nvPr/>
            </p:nvSpPr>
            <p:spPr>
              <a:xfrm>
                <a:off x="4074658" y="1987923"/>
                <a:ext cx="855945" cy="378698"/>
              </a:xfrm>
              <a:custGeom>
                <a:avLst/>
                <a:gdLst>
                  <a:gd name="connsiteX0" fmla="*/ 0 w 813575"/>
                  <a:gd name="connsiteY0" fmla="*/ 227668 h 359952"/>
                  <a:gd name="connsiteX1" fmla="*/ 0 w 813575"/>
                  <a:gd name="connsiteY1" fmla="*/ 227669 h 359952"/>
                  <a:gd name="connsiteX2" fmla="*/ 0 w 813575"/>
                  <a:gd name="connsiteY2" fmla="*/ 227669 h 359952"/>
                  <a:gd name="connsiteX3" fmla="*/ 754470 w 813575"/>
                  <a:gd name="connsiteY3" fmla="*/ 0 h 359952"/>
                  <a:gd name="connsiteX4" fmla="*/ 813575 w 813575"/>
                  <a:gd name="connsiteY4" fmla="*/ 63104 h 359952"/>
                  <a:gd name="connsiteX5" fmla="*/ 677979 w 813575"/>
                  <a:gd name="connsiteY5" fmla="*/ 134209 h 359952"/>
                  <a:gd name="connsiteX6" fmla="*/ 451952 w 813575"/>
                  <a:gd name="connsiteY6" fmla="*/ 192967 h 359952"/>
                  <a:gd name="connsiteX7" fmla="*/ 447885 w 813575"/>
                  <a:gd name="connsiteY7" fmla="*/ 194508 h 359952"/>
                  <a:gd name="connsiteX8" fmla="*/ 454205 w 813575"/>
                  <a:gd name="connsiteY8" fmla="*/ 194498 h 359952"/>
                  <a:gd name="connsiteX9" fmla="*/ 577761 w 813575"/>
                  <a:gd name="connsiteY9" fmla="*/ 201824 h 359952"/>
                  <a:gd name="connsiteX10" fmla="*/ 793638 w 813575"/>
                  <a:gd name="connsiteY10" fmla="*/ 273694 h 359952"/>
                  <a:gd name="connsiteX11" fmla="*/ 794913 w 813575"/>
                  <a:gd name="connsiteY11" fmla="*/ 359952 h 359952"/>
                  <a:gd name="connsiteX12" fmla="*/ 647385 w 813575"/>
                  <a:gd name="connsiteY12" fmla="*/ 324697 h 359952"/>
                  <a:gd name="connsiteX13" fmla="*/ 441503 w 813575"/>
                  <a:gd name="connsiteY13" fmla="*/ 220904 h 359952"/>
                  <a:gd name="connsiteX14" fmla="*/ 434139 w 813575"/>
                  <a:gd name="connsiteY14" fmla="*/ 218156 h 359952"/>
                  <a:gd name="connsiteX15" fmla="*/ 438079 w 813575"/>
                  <a:gd name="connsiteY15" fmla="*/ 227669 h 359952"/>
                  <a:gd name="connsiteX16" fmla="*/ 438078 w 813575"/>
                  <a:gd name="connsiteY16" fmla="*/ 227669 h 359952"/>
                  <a:gd name="connsiteX17" fmla="*/ 393972 w 813575"/>
                  <a:gd name="connsiteY17" fmla="*/ 271775 h 359952"/>
                  <a:gd name="connsiteX18" fmla="*/ 44106 w 813575"/>
                  <a:gd name="connsiteY18" fmla="*/ 271774 h 359952"/>
                  <a:gd name="connsiteX19" fmla="*/ 12918 w 813575"/>
                  <a:gd name="connsiteY19" fmla="*/ 258856 h 359952"/>
                  <a:gd name="connsiteX20" fmla="*/ 0 w 813575"/>
                  <a:gd name="connsiteY20" fmla="*/ 227669 h 359952"/>
                  <a:gd name="connsiteX21" fmla="*/ 12918 w 813575"/>
                  <a:gd name="connsiteY21" fmla="*/ 196482 h 359952"/>
                  <a:gd name="connsiteX22" fmla="*/ 44106 w 813575"/>
                  <a:gd name="connsiteY22" fmla="*/ 183563 h 359952"/>
                  <a:gd name="connsiteX23" fmla="*/ 393973 w 813575"/>
                  <a:gd name="connsiteY23" fmla="*/ 183563 h 359952"/>
                  <a:gd name="connsiteX24" fmla="*/ 415151 w 813575"/>
                  <a:gd name="connsiteY24" fmla="*/ 192335 h 359952"/>
                  <a:gd name="connsiteX25" fmla="*/ 413741 w 813575"/>
                  <a:gd name="connsiteY25" fmla="*/ 191225 h 359952"/>
                  <a:gd name="connsiteX26" fmla="*/ 542382 w 813575"/>
                  <a:gd name="connsiteY26" fmla="*/ 89012 h 359952"/>
                  <a:gd name="connsiteX27" fmla="*/ 754470 w 813575"/>
                  <a:gd name="connsiteY27" fmla="*/ 0 h 359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13575" h="359952">
                    <a:moveTo>
                      <a:pt x="0" y="227668"/>
                    </a:moveTo>
                    <a:lnTo>
                      <a:pt x="0" y="227669"/>
                    </a:lnTo>
                    <a:lnTo>
                      <a:pt x="0" y="227669"/>
                    </a:lnTo>
                    <a:close/>
                    <a:moveTo>
                      <a:pt x="754470" y="0"/>
                    </a:moveTo>
                    <a:lnTo>
                      <a:pt x="813575" y="63104"/>
                    </a:lnTo>
                    <a:cubicBezTo>
                      <a:pt x="768376" y="86806"/>
                      <a:pt x="754470" y="124415"/>
                      <a:pt x="677979" y="134209"/>
                    </a:cubicBezTo>
                    <a:cubicBezTo>
                      <a:pt x="477192" y="131723"/>
                      <a:pt x="497348" y="169166"/>
                      <a:pt x="451952" y="192967"/>
                    </a:cubicBezTo>
                    <a:lnTo>
                      <a:pt x="447885" y="194508"/>
                    </a:lnTo>
                    <a:lnTo>
                      <a:pt x="454205" y="194498"/>
                    </a:lnTo>
                    <a:cubicBezTo>
                      <a:pt x="493098" y="192264"/>
                      <a:pt x="530780" y="186314"/>
                      <a:pt x="577761" y="201824"/>
                    </a:cubicBezTo>
                    <a:cubicBezTo>
                      <a:pt x="666174" y="262297"/>
                      <a:pt x="707783" y="267086"/>
                      <a:pt x="793638" y="273694"/>
                    </a:cubicBezTo>
                    <a:lnTo>
                      <a:pt x="794913" y="359952"/>
                    </a:lnTo>
                    <a:cubicBezTo>
                      <a:pt x="745737" y="348200"/>
                      <a:pt x="710299" y="367425"/>
                      <a:pt x="647385" y="324697"/>
                    </a:cubicBezTo>
                    <a:cubicBezTo>
                      <a:pt x="501123" y="191298"/>
                      <a:pt x="490891" y="232710"/>
                      <a:pt x="441503" y="220904"/>
                    </a:cubicBezTo>
                    <a:lnTo>
                      <a:pt x="434139" y="218156"/>
                    </a:lnTo>
                    <a:lnTo>
                      <a:pt x="438079" y="227669"/>
                    </a:lnTo>
                    <a:lnTo>
                      <a:pt x="438078" y="227669"/>
                    </a:lnTo>
                    <a:cubicBezTo>
                      <a:pt x="438078" y="252028"/>
                      <a:pt x="418331" y="271775"/>
                      <a:pt x="393972" y="271775"/>
                    </a:cubicBezTo>
                    <a:lnTo>
                      <a:pt x="44106" y="271774"/>
                    </a:lnTo>
                    <a:cubicBezTo>
                      <a:pt x="31926" y="271774"/>
                      <a:pt x="20900" y="266837"/>
                      <a:pt x="12918" y="258856"/>
                    </a:cubicBezTo>
                    <a:lnTo>
                      <a:pt x="0" y="227669"/>
                    </a:lnTo>
                    <a:lnTo>
                      <a:pt x="12918" y="196482"/>
                    </a:lnTo>
                    <a:cubicBezTo>
                      <a:pt x="20900" y="188500"/>
                      <a:pt x="31926" y="183563"/>
                      <a:pt x="44106" y="183563"/>
                    </a:cubicBezTo>
                    <a:lnTo>
                      <a:pt x="393973" y="183563"/>
                    </a:lnTo>
                    <a:lnTo>
                      <a:pt x="415151" y="192335"/>
                    </a:lnTo>
                    <a:lnTo>
                      <a:pt x="413741" y="191225"/>
                    </a:lnTo>
                    <a:cubicBezTo>
                      <a:pt x="457780" y="158313"/>
                      <a:pt x="480959" y="114970"/>
                      <a:pt x="542382" y="89012"/>
                    </a:cubicBezTo>
                    <a:cubicBezTo>
                      <a:pt x="650164" y="75566"/>
                      <a:pt x="684933" y="51691"/>
                      <a:pt x="754470"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48" name="Group 67"/>
              <p:cNvGrpSpPr/>
              <p:nvPr/>
            </p:nvGrpSpPr>
            <p:grpSpPr>
              <a:xfrm>
                <a:off x="3966166" y="1693837"/>
                <a:ext cx="662753" cy="458447"/>
                <a:chOff x="3977399" y="1764456"/>
                <a:chExt cx="662753" cy="458447"/>
              </a:xfrm>
            </p:grpSpPr>
            <p:sp>
              <p:nvSpPr>
                <p:cNvPr id="49" name="Rectangle 3"/>
                <p:cNvSpPr/>
                <p:nvPr/>
              </p:nvSpPr>
              <p:spPr>
                <a:xfrm>
                  <a:off x="3977399" y="1764456"/>
                  <a:ext cx="662753" cy="458447"/>
                </a:xfrm>
                <a:custGeom>
                  <a:avLst/>
                  <a:gdLst>
                    <a:gd name="connsiteX0" fmla="*/ 0 w 573057"/>
                    <a:gd name="connsiteY0" fmla="*/ 0 h 313935"/>
                    <a:gd name="connsiteX1" fmla="*/ 573057 w 573057"/>
                    <a:gd name="connsiteY1" fmla="*/ 0 h 313935"/>
                    <a:gd name="connsiteX2" fmla="*/ 573057 w 573057"/>
                    <a:gd name="connsiteY2" fmla="*/ 313935 h 313935"/>
                    <a:gd name="connsiteX3" fmla="*/ 0 w 573057"/>
                    <a:gd name="connsiteY3" fmla="*/ 313935 h 313935"/>
                    <a:gd name="connsiteX4" fmla="*/ 0 w 573057"/>
                    <a:gd name="connsiteY4" fmla="*/ 0 h 313935"/>
                    <a:gd name="connsiteX0" fmla="*/ 0 w 573057"/>
                    <a:gd name="connsiteY0" fmla="*/ 0 h 316427"/>
                    <a:gd name="connsiteX1" fmla="*/ 573057 w 573057"/>
                    <a:gd name="connsiteY1" fmla="*/ 0 h 316427"/>
                    <a:gd name="connsiteX2" fmla="*/ 573057 w 573057"/>
                    <a:gd name="connsiteY2" fmla="*/ 313935 h 316427"/>
                    <a:gd name="connsiteX3" fmla="*/ 171917 w 573057"/>
                    <a:gd name="connsiteY3" fmla="*/ 316427 h 316427"/>
                    <a:gd name="connsiteX4" fmla="*/ 0 w 573057"/>
                    <a:gd name="connsiteY4" fmla="*/ 0 h 316427"/>
                    <a:gd name="connsiteX0" fmla="*/ 0 w 573057"/>
                    <a:gd name="connsiteY0" fmla="*/ 0 h 321410"/>
                    <a:gd name="connsiteX1" fmla="*/ 573057 w 573057"/>
                    <a:gd name="connsiteY1" fmla="*/ 0 h 321410"/>
                    <a:gd name="connsiteX2" fmla="*/ 558108 w 573057"/>
                    <a:gd name="connsiteY2" fmla="*/ 321410 h 321410"/>
                    <a:gd name="connsiteX3" fmla="*/ 171917 w 573057"/>
                    <a:gd name="connsiteY3" fmla="*/ 316427 h 321410"/>
                    <a:gd name="connsiteX4" fmla="*/ 0 w 573057"/>
                    <a:gd name="connsiteY4" fmla="*/ 0 h 321410"/>
                    <a:gd name="connsiteX0" fmla="*/ 0 w 680194"/>
                    <a:gd name="connsiteY0" fmla="*/ 9966 h 331376"/>
                    <a:gd name="connsiteX1" fmla="*/ 680194 w 680194"/>
                    <a:gd name="connsiteY1" fmla="*/ 0 h 331376"/>
                    <a:gd name="connsiteX2" fmla="*/ 558108 w 680194"/>
                    <a:gd name="connsiteY2" fmla="*/ 331376 h 331376"/>
                    <a:gd name="connsiteX3" fmla="*/ 171917 w 680194"/>
                    <a:gd name="connsiteY3" fmla="*/ 326393 h 331376"/>
                    <a:gd name="connsiteX4" fmla="*/ 0 w 680194"/>
                    <a:gd name="connsiteY4" fmla="*/ 9966 h 331376"/>
                    <a:gd name="connsiteX0" fmla="*/ 0 w 680194"/>
                    <a:gd name="connsiteY0" fmla="*/ 9966 h 331376"/>
                    <a:gd name="connsiteX1" fmla="*/ 680194 w 680194"/>
                    <a:gd name="connsiteY1" fmla="*/ 0 h 331376"/>
                    <a:gd name="connsiteX2" fmla="*/ 558108 w 680194"/>
                    <a:gd name="connsiteY2" fmla="*/ 331376 h 331376"/>
                    <a:gd name="connsiteX3" fmla="*/ 171917 w 680194"/>
                    <a:gd name="connsiteY3" fmla="*/ 326393 h 331376"/>
                    <a:gd name="connsiteX4" fmla="*/ 0 w 680194"/>
                    <a:gd name="connsiteY4" fmla="*/ 9966 h 331376"/>
                    <a:gd name="connsiteX0" fmla="*/ 0 w 680194"/>
                    <a:gd name="connsiteY0" fmla="*/ 9966 h 331376"/>
                    <a:gd name="connsiteX1" fmla="*/ 498309 w 680194"/>
                    <a:gd name="connsiteY1" fmla="*/ 2490 h 331376"/>
                    <a:gd name="connsiteX2" fmla="*/ 680194 w 680194"/>
                    <a:gd name="connsiteY2" fmla="*/ 0 h 331376"/>
                    <a:gd name="connsiteX3" fmla="*/ 558108 w 680194"/>
                    <a:gd name="connsiteY3" fmla="*/ 331376 h 331376"/>
                    <a:gd name="connsiteX4" fmla="*/ 171917 w 680194"/>
                    <a:gd name="connsiteY4" fmla="*/ 326393 h 331376"/>
                    <a:gd name="connsiteX5" fmla="*/ 0 w 680194"/>
                    <a:gd name="connsiteY5" fmla="*/ 9966 h 331376"/>
                    <a:gd name="connsiteX0" fmla="*/ 0 w 680194"/>
                    <a:gd name="connsiteY0" fmla="*/ 9966 h 331376"/>
                    <a:gd name="connsiteX1" fmla="*/ 306460 w 680194"/>
                    <a:gd name="connsiteY1" fmla="*/ 9965 h 331376"/>
                    <a:gd name="connsiteX2" fmla="*/ 498309 w 680194"/>
                    <a:gd name="connsiteY2" fmla="*/ 2490 h 331376"/>
                    <a:gd name="connsiteX3" fmla="*/ 680194 w 680194"/>
                    <a:gd name="connsiteY3" fmla="*/ 0 h 331376"/>
                    <a:gd name="connsiteX4" fmla="*/ 558108 w 680194"/>
                    <a:gd name="connsiteY4" fmla="*/ 331376 h 331376"/>
                    <a:gd name="connsiteX5" fmla="*/ 171917 w 680194"/>
                    <a:gd name="connsiteY5" fmla="*/ 326393 h 331376"/>
                    <a:gd name="connsiteX6" fmla="*/ 0 w 680194"/>
                    <a:gd name="connsiteY6" fmla="*/ 9966 h 331376"/>
                    <a:gd name="connsiteX0" fmla="*/ 0 w 680194"/>
                    <a:gd name="connsiteY0" fmla="*/ 134545 h 455955"/>
                    <a:gd name="connsiteX1" fmla="*/ 470902 w 680194"/>
                    <a:gd name="connsiteY1" fmla="*/ 0 h 455955"/>
                    <a:gd name="connsiteX2" fmla="*/ 498309 w 680194"/>
                    <a:gd name="connsiteY2" fmla="*/ 127069 h 455955"/>
                    <a:gd name="connsiteX3" fmla="*/ 680194 w 680194"/>
                    <a:gd name="connsiteY3" fmla="*/ 124579 h 455955"/>
                    <a:gd name="connsiteX4" fmla="*/ 558108 w 680194"/>
                    <a:gd name="connsiteY4" fmla="*/ 455955 h 455955"/>
                    <a:gd name="connsiteX5" fmla="*/ 171917 w 680194"/>
                    <a:gd name="connsiteY5" fmla="*/ 450972 h 455955"/>
                    <a:gd name="connsiteX6" fmla="*/ 0 w 680194"/>
                    <a:gd name="connsiteY6" fmla="*/ 134545 h 455955"/>
                    <a:gd name="connsiteX0" fmla="*/ 0 w 680194"/>
                    <a:gd name="connsiteY0" fmla="*/ 134545 h 455955"/>
                    <a:gd name="connsiteX1" fmla="*/ 296493 w 680194"/>
                    <a:gd name="connsiteY1" fmla="*/ 47340 h 455955"/>
                    <a:gd name="connsiteX2" fmla="*/ 470902 w 680194"/>
                    <a:gd name="connsiteY2" fmla="*/ 0 h 455955"/>
                    <a:gd name="connsiteX3" fmla="*/ 498309 w 680194"/>
                    <a:gd name="connsiteY3" fmla="*/ 127069 h 455955"/>
                    <a:gd name="connsiteX4" fmla="*/ 680194 w 680194"/>
                    <a:gd name="connsiteY4" fmla="*/ 124579 h 455955"/>
                    <a:gd name="connsiteX5" fmla="*/ 558108 w 680194"/>
                    <a:gd name="connsiteY5" fmla="*/ 455955 h 455955"/>
                    <a:gd name="connsiteX6" fmla="*/ 171917 w 680194"/>
                    <a:gd name="connsiteY6" fmla="*/ 450972 h 455955"/>
                    <a:gd name="connsiteX7" fmla="*/ 0 w 680194"/>
                    <a:gd name="connsiteY7" fmla="*/ 134545 h 455955"/>
                    <a:gd name="connsiteX0" fmla="*/ 0 w 680194"/>
                    <a:gd name="connsiteY0" fmla="*/ 134545 h 455955"/>
                    <a:gd name="connsiteX1" fmla="*/ 281544 w 680194"/>
                    <a:gd name="connsiteY1" fmla="*/ 79731 h 455955"/>
                    <a:gd name="connsiteX2" fmla="*/ 470902 w 680194"/>
                    <a:gd name="connsiteY2" fmla="*/ 0 h 455955"/>
                    <a:gd name="connsiteX3" fmla="*/ 498309 w 680194"/>
                    <a:gd name="connsiteY3" fmla="*/ 127069 h 455955"/>
                    <a:gd name="connsiteX4" fmla="*/ 680194 w 680194"/>
                    <a:gd name="connsiteY4" fmla="*/ 124579 h 455955"/>
                    <a:gd name="connsiteX5" fmla="*/ 558108 w 680194"/>
                    <a:gd name="connsiteY5" fmla="*/ 455955 h 455955"/>
                    <a:gd name="connsiteX6" fmla="*/ 171917 w 680194"/>
                    <a:gd name="connsiteY6" fmla="*/ 450972 h 455955"/>
                    <a:gd name="connsiteX7" fmla="*/ 0 w 680194"/>
                    <a:gd name="connsiteY7" fmla="*/ 134545 h 455955"/>
                    <a:gd name="connsiteX0" fmla="*/ 0 w 680194"/>
                    <a:gd name="connsiteY0" fmla="*/ 134545 h 455955"/>
                    <a:gd name="connsiteX1" fmla="*/ 154475 w 680194"/>
                    <a:gd name="connsiteY1" fmla="*/ 104646 h 455955"/>
                    <a:gd name="connsiteX2" fmla="*/ 281544 w 680194"/>
                    <a:gd name="connsiteY2" fmla="*/ 79731 h 455955"/>
                    <a:gd name="connsiteX3" fmla="*/ 470902 w 680194"/>
                    <a:gd name="connsiteY3" fmla="*/ 0 h 455955"/>
                    <a:gd name="connsiteX4" fmla="*/ 498309 w 680194"/>
                    <a:gd name="connsiteY4" fmla="*/ 127069 h 455955"/>
                    <a:gd name="connsiteX5" fmla="*/ 680194 w 680194"/>
                    <a:gd name="connsiteY5" fmla="*/ 124579 h 455955"/>
                    <a:gd name="connsiteX6" fmla="*/ 558108 w 680194"/>
                    <a:gd name="connsiteY6" fmla="*/ 455955 h 455955"/>
                    <a:gd name="connsiteX7" fmla="*/ 171917 w 680194"/>
                    <a:gd name="connsiteY7" fmla="*/ 450972 h 455955"/>
                    <a:gd name="connsiteX8" fmla="*/ 0 w 680194"/>
                    <a:gd name="connsiteY8" fmla="*/ 134545 h 455955"/>
                    <a:gd name="connsiteX0" fmla="*/ 0 w 680194"/>
                    <a:gd name="connsiteY0" fmla="*/ 134545 h 455955"/>
                    <a:gd name="connsiteX1" fmla="*/ 149492 w 680194"/>
                    <a:gd name="connsiteY1" fmla="*/ 49832 h 455955"/>
                    <a:gd name="connsiteX2" fmla="*/ 281544 w 680194"/>
                    <a:gd name="connsiteY2" fmla="*/ 79731 h 455955"/>
                    <a:gd name="connsiteX3" fmla="*/ 470902 w 680194"/>
                    <a:gd name="connsiteY3" fmla="*/ 0 h 455955"/>
                    <a:gd name="connsiteX4" fmla="*/ 498309 w 680194"/>
                    <a:gd name="connsiteY4" fmla="*/ 127069 h 455955"/>
                    <a:gd name="connsiteX5" fmla="*/ 680194 w 680194"/>
                    <a:gd name="connsiteY5" fmla="*/ 124579 h 455955"/>
                    <a:gd name="connsiteX6" fmla="*/ 558108 w 680194"/>
                    <a:gd name="connsiteY6" fmla="*/ 455955 h 455955"/>
                    <a:gd name="connsiteX7" fmla="*/ 171917 w 680194"/>
                    <a:gd name="connsiteY7" fmla="*/ 450972 h 455955"/>
                    <a:gd name="connsiteX8" fmla="*/ 0 w 680194"/>
                    <a:gd name="connsiteY8" fmla="*/ 134545 h 455955"/>
                    <a:gd name="connsiteX0" fmla="*/ 0 w 662753"/>
                    <a:gd name="connsiteY0" fmla="*/ 159460 h 455955"/>
                    <a:gd name="connsiteX1" fmla="*/ 132051 w 662753"/>
                    <a:gd name="connsiteY1" fmla="*/ 49832 h 455955"/>
                    <a:gd name="connsiteX2" fmla="*/ 264103 w 662753"/>
                    <a:gd name="connsiteY2" fmla="*/ 79731 h 455955"/>
                    <a:gd name="connsiteX3" fmla="*/ 453461 w 662753"/>
                    <a:gd name="connsiteY3" fmla="*/ 0 h 455955"/>
                    <a:gd name="connsiteX4" fmla="*/ 480868 w 662753"/>
                    <a:gd name="connsiteY4" fmla="*/ 127069 h 455955"/>
                    <a:gd name="connsiteX5" fmla="*/ 662753 w 662753"/>
                    <a:gd name="connsiteY5" fmla="*/ 124579 h 455955"/>
                    <a:gd name="connsiteX6" fmla="*/ 540667 w 662753"/>
                    <a:gd name="connsiteY6" fmla="*/ 455955 h 455955"/>
                    <a:gd name="connsiteX7" fmla="*/ 154476 w 662753"/>
                    <a:gd name="connsiteY7" fmla="*/ 450972 h 455955"/>
                    <a:gd name="connsiteX8" fmla="*/ 0 w 662753"/>
                    <a:gd name="connsiteY8" fmla="*/ 159460 h 455955"/>
                    <a:gd name="connsiteX0" fmla="*/ 0 w 662753"/>
                    <a:gd name="connsiteY0" fmla="*/ 161952 h 458447"/>
                    <a:gd name="connsiteX1" fmla="*/ 132051 w 662753"/>
                    <a:gd name="connsiteY1" fmla="*/ 52324 h 458447"/>
                    <a:gd name="connsiteX2" fmla="*/ 264103 w 662753"/>
                    <a:gd name="connsiteY2" fmla="*/ 82223 h 458447"/>
                    <a:gd name="connsiteX3" fmla="*/ 448478 w 662753"/>
                    <a:gd name="connsiteY3" fmla="*/ 0 h 458447"/>
                    <a:gd name="connsiteX4" fmla="*/ 480868 w 662753"/>
                    <a:gd name="connsiteY4" fmla="*/ 129561 h 458447"/>
                    <a:gd name="connsiteX5" fmla="*/ 662753 w 662753"/>
                    <a:gd name="connsiteY5" fmla="*/ 127071 h 458447"/>
                    <a:gd name="connsiteX6" fmla="*/ 540667 w 662753"/>
                    <a:gd name="connsiteY6" fmla="*/ 458447 h 458447"/>
                    <a:gd name="connsiteX7" fmla="*/ 154476 w 662753"/>
                    <a:gd name="connsiteY7" fmla="*/ 453464 h 458447"/>
                    <a:gd name="connsiteX8" fmla="*/ 0 w 662753"/>
                    <a:gd name="connsiteY8" fmla="*/ 161952 h 458447"/>
                    <a:gd name="connsiteX0" fmla="*/ 0 w 662753"/>
                    <a:gd name="connsiteY0" fmla="*/ 161952 h 458447"/>
                    <a:gd name="connsiteX1" fmla="*/ 132051 w 662753"/>
                    <a:gd name="connsiteY1" fmla="*/ 52324 h 458447"/>
                    <a:gd name="connsiteX2" fmla="*/ 264103 w 662753"/>
                    <a:gd name="connsiteY2" fmla="*/ 82223 h 458447"/>
                    <a:gd name="connsiteX3" fmla="*/ 448478 w 662753"/>
                    <a:gd name="connsiteY3" fmla="*/ 0 h 458447"/>
                    <a:gd name="connsiteX4" fmla="*/ 473393 w 662753"/>
                    <a:gd name="connsiteY4" fmla="*/ 132052 h 458447"/>
                    <a:gd name="connsiteX5" fmla="*/ 662753 w 662753"/>
                    <a:gd name="connsiteY5" fmla="*/ 127071 h 458447"/>
                    <a:gd name="connsiteX6" fmla="*/ 540667 w 662753"/>
                    <a:gd name="connsiteY6" fmla="*/ 458447 h 458447"/>
                    <a:gd name="connsiteX7" fmla="*/ 154476 w 662753"/>
                    <a:gd name="connsiteY7" fmla="*/ 453464 h 458447"/>
                    <a:gd name="connsiteX8" fmla="*/ 0 w 662753"/>
                    <a:gd name="connsiteY8" fmla="*/ 161952 h 45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53" h="458447">
                      <a:moveTo>
                        <a:pt x="0" y="161952"/>
                      </a:moveTo>
                      <a:lnTo>
                        <a:pt x="132051" y="52324"/>
                      </a:lnTo>
                      <a:lnTo>
                        <a:pt x="264103" y="82223"/>
                      </a:lnTo>
                      <a:lnTo>
                        <a:pt x="448478" y="0"/>
                      </a:lnTo>
                      <a:lnTo>
                        <a:pt x="473393" y="132052"/>
                      </a:lnTo>
                      <a:lnTo>
                        <a:pt x="662753" y="127071"/>
                      </a:lnTo>
                      <a:lnTo>
                        <a:pt x="540667" y="458447"/>
                      </a:lnTo>
                      <a:lnTo>
                        <a:pt x="154476" y="453464"/>
                      </a:lnTo>
                      <a:lnTo>
                        <a:pt x="0" y="161952"/>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 name="Right Triangle 7"/>
                <p:cNvSpPr/>
                <p:nvPr/>
              </p:nvSpPr>
              <p:spPr>
                <a:xfrm flipH="1">
                  <a:off x="4467009" y="1894019"/>
                  <a:ext cx="168159" cy="328884"/>
                </a:xfrm>
                <a:custGeom>
                  <a:avLst/>
                  <a:gdLst>
                    <a:gd name="connsiteX0" fmla="*/ 0 w 66004"/>
                    <a:gd name="connsiteY0" fmla="*/ 276562 h 276562"/>
                    <a:gd name="connsiteX1" fmla="*/ 0 w 66004"/>
                    <a:gd name="connsiteY1" fmla="*/ 0 h 276562"/>
                    <a:gd name="connsiteX2" fmla="*/ 66004 w 66004"/>
                    <a:gd name="connsiteY2" fmla="*/ 276562 h 276562"/>
                    <a:gd name="connsiteX3" fmla="*/ 0 w 66004"/>
                    <a:gd name="connsiteY3" fmla="*/ 276562 h 276562"/>
                    <a:gd name="connsiteX0" fmla="*/ 119595 w 185599"/>
                    <a:gd name="connsiteY0" fmla="*/ 328884 h 328884"/>
                    <a:gd name="connsiteX1" fmla="*/ 0 w 185599"/>
                    <a:gd name="connsiteY1" fmla="*/ 0 h 328884"/>
                    <a:gd name="connsiteX2" fmla="*/ 185599 w 185599"/>
                    <a:gd name="connsiteY2" fmla="*/ 328884 h 328884"/>
                    <a:gd name="connsiteX3" fmla="*/ 119595 w 18559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Lst>
                  <a:ahLst/>
                  <a:cxnLst>
                    <a:cxn ang="0">
                      <a:pos x="connsiteX0" y="connsiteY0"/>
                    </a:cxn>
                    <a:cxn ang="0">
                      <a:pos x="connsiteX1" y="connsiteY1"/>
                    </a:cxn>
                    <a:cxn ang="0">
                      <a:pos x="connsiteX2" y="connsiteY2"/>
                    </a:cxn>
                    <a:cxn ang="0">
                      <a:pos x="connsiteX3" y="connsiteY3"/>
                    </a:cxn>
                  </a:cxnLst>
                  <a:rect l="l" t="t" r="r" b="b"/>
                  <a:pathLst>
                    <a:path w="168159" h="328884">
                      <a:moveTo>
                        <a:pt x="119595" y="328884"/>
                      </a:moveTo>
                      <a:lnTo>
                        <a:pt x="0" y="0"/>
                      </a:lnTo>
                      <a:lnTo>
                        <a:pt x="168159" y="323900"/>
                      </a:lnTo>
                      <a:lnTo>
                        <a:pt x="119595" y="328884"/>
                      </a:lnTo>
                      <a:close/>
                    </a:path>
                  </a:pathLst>
                </a:cu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1" name="Right Triangle 7"/>
                <p:cNvSpPr/>
                <p:nvPr/>
              </p:nvSpPr>
              <p:spPr>
                <a:xfrm rot="9064593" flipH="1">
                  <a:off x="4301250" y="1800541"/>
                  <a:ext cx="195303" cy="248622"/>
                </a:xfrm>
                <a:custGeom>
                  <a:avLst/>
                  <a:gdLst>
                    <a:gd name="connsiteX0" fmla="*/ 0 w 66004"/>
                    <a:gd name="connsiteY0" fmla="*/ 276562 h 276562"/>
                    <a:gd name="connsiteX1" fmla="*/ 0 w 66004"/>
                    <a:gd name="connsiteY1" fmla="*/ 0 h 276562"/>
                    <a:gd name="connsiteX2" fmla="*/ 66004 w 66004"/>
                    <a:gd name="connsiteY2" fmla="*/ 276562 h 276562"/>
                    <a:gd name="connsiteX3" fmla="*/ 0 w 66004"/>
                    <a:gd name="connsiteY3" fmla="*/ 276562 h 276562"/>
                    <a:gd name="connsiteX0" fmla="*/ 119595 w 185599"/>
                    <a:gd name="connsiteY0" fmla="*/ 328884 h 328884"/>
                    <a:gd name="connsiteX1" fmla="*/ 0 w 185599"/>
                    <a:gd name="connsiteY1" fmla="*/ 0 h 328884"/>
                    <a:gd name="connsiteX2" fmla="*/ 185599 w 185599"/>
                    <a:gd name="connsiteY2" fmla="*/ 328884 h 328884"/>
                    <a:gd name="connsiteX3" fmla="*/ 119595 w 18559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 name="connsiteX0" fmla="*/ 0 w 48564"/>
                    <a:gd name="connsiteY0" fmla="*/ 132097 h 132097"/>
                    <a:gd name="connsiteX1" fmla="*/ 3375 w 48564"/>
                    <a:gd name="connsiteY1" fmla="*/ 0 h 132097"/>
                    <a:gd name="connsiteX2" fmla="*/ 48564 w 48564"/>
                    <a:gd name="connsiteY2" fmla="*/ 127113 h 132097"/>
                    <a:gd name="connsiteX3" fmla="*/ 0 w 48564"/>
                    <a:gd name="connsiteY3" fmla="*/ 132097 h 132097"/>
                    <a:gd name="connsiteX0" fmla="*/ 0 w 48564"/>
                    <a:gd name="connsiteY0" fmla="*/ 132097 h 132097"/>
                    <a:gd name="connsiteX1" fmla="*/ 2631 w 48564"/>
                    <a:gd name="connsiteY1" fmla="*/ 66384 h 132097"/>
                    <a:gd name="connsiteX2" fmla="*/ 3375 w 48564"/>
                    <a:gd name="connsiteY2" fmla="*/ 0 h 132097"/>
                    <a:gd name="connsiteX3" fmla="*/ 48564 w 48564"/>
                    <a:gd name="connsiteY3" fmla="*/ 127113 h 132097"/>
                    <a:gd name="connsiteX4" fmla="*/ 0 w 48564"/>
                    <a:gd name="connsiteY4" fmla="*/ 132097 h 132097"/>
                    <a:gd name="connsiteX0" fmla="*/ 146739 w 195303"/>
                    <a:gd name="connsiteY0" fmla="*/ 253606 h 253606"/>
                    <a:gd name="connsiteX1" fmla="*/ 0 w 195303"/>
                    <a:gd name="connsiteY1" fmla="*/ 0 h 253606"/>
                    <a:gd name="connsiteX2" fmla="*/ 150114 w 195303"/>
                    <a:gd name="connsiteY2" fmla="*/ 121509 h 253606"/>
                    <a:gd name="connsiteX3" fmla="*/ 195303 w 195303"/>
                    <a:gd name="connsiteY3" fmla="*/ 248622 h 253606"/>
                    <a:gd name="connsiteX4" fmla="*/ 146739 w 195303"/>
                    <a:gd name="connsiteY4" fmla="*/ 253606 h 253606"/>
                    <a:gd name="connsiteX0" fmla="*/ 195303 w 195303"/>
                    <a:gd name="connsiteY0" fmla="*/ 248622 h 248622"/>
                    <a:gd name="connsiteX1" fmla="*/ 0 w 195303"/>
                    <a:gd name="connsiteY1" fmla="*/ 0 h 248622"/>
                    <a:gd name="connsiteX2" fmla="*/ 150114 w 195303"/>
                    <a:gd name="connsiteY2" fmla="*/ 121509 h 248622"/>
                    <a:gd name="connsiteX3" fmla="*/ 195303 w 195303"/>
                    <a:gd name="connsiteY3" fmla="*/ 248622 h 248622"/>
                    <a:gd name="connsiteX0" fmla="*/ 195303 w 195303"/>
                    <a:gd name="connsiteY0" fmla="*/ 248622 h 248622"/>
                    <a:gd name="connsiteX1" fmla="*/ 0 w 195303"/>
                    <a:gd name="connsiteY1" fmla="*/ 0 h 248622"/>
                    <a:gd name="connsiteX2" fmla="*/ 152524 w 195303"/>
                    <a:gd name="connsiteY2" fmla="*/ 125870 h 248622"/>
                    <a:gd name="connsiteX3" fmla="*/ 195303 w 195303"/>
                    <a:gd name="connsiteY3" fmla="*/ 248622 h 248622"/>
                  </a:gdLst>
                  <a:ahLst/>
                  <a:cxnLst>
                    <a:cxn ang="0">
                      <a:pos x="connsiteX0" y="connsiteY0"/>
                    </a:cxn>
                    <a:cxn ang="0">
                      <a:pos x="connsiteX1" y="connsiteY1"/>
                    </a:cxn>
                    <a:cxn ang="0">
                      <a:pos x="connsiteX2" y="connsiteY2"/>
                    </a:cxn>
                    <a:cxn ang="0">
                      <a:pos x="connsiteX3" y="connsiteY3"/>
                    </a:cxn>
                  </a:cxnLst>
                  <a:rect l="l" t="t" r="r" b="b"/>
                  <a:pathLst>
                    <a:path w="195303" h="248622">
                      <a:moveTo>
                        <a:pt x="195303" y="248622"/>
                      </a:moveTo>
                      <a:lnTo>
                        <a:pt x="0" y="0"/>
                      </a:lnTo>
                      <a:lnTo>
                        <a:pt x="152524" y="125870"/>
                      </a:lnTo>
                      <a:lnTo>
                        <a:pt x="195303" y="248622"/>
                      </a:lnTo>
                      <a:close/>
                    </a:path>
                  </a:pathLst>
                </a:cu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2" name="Right Triangle 7"/>
                <p:cNvSpPr/>
                <p:nvPr/>
              </p:nvSpPr>
              <p:spPr>
                <a:xfrm rot="9064593" flipH="1">
                  <a:off x="4162290" y="1780844"/>
                  <a:ext cx="100400" cy="256875"/>
                </a:xfrm>
                <a:custGeom>
                  <a:avLst/>
                  <a:gdLst>
                    <a:gd name="connsiteX0" fmla="*/ 0 w 66004"/>
                    <a:gd name="connsiteY0" fmla="*/ 276562 h 276562"/>
                    <a:gd name="connsiteX1" fmla="*/ 0 w 66004"/>
                    <a:gd name="connsiteY1" fmla="*/ 0 h 276562"/>
                    <a:gd name="connsiteX2" fmla="*/ 66004 w 66004"/>
                    <a:gd name="connsiteY2" fmla="*/ 276562 h 276562"/>
                    <a:gd name="connsiteX3" fmla="*/ 0 w 66004"/>
                    <a:gd name="connsiteY3" fmla="*/ 276562 h 276562"/>
                    <a:gd name="connsiteX0" fmla="*/ 119595 w 185599"/>
                    <a:gd name="connsiteY0" fmla="*/ 328884 h 328884"/>
                    <a:gd name="connsiteX1" fmla="*/ 0 w 185599"/>
                    <a:gd name="connsiteY1" fmla="*/ 0 h 328884"/>
                    <a:gd name="connsiteX2" fmla="*/ 185599 w 185599"/>
                    <a:gd name="connsiteY2" fmla="*/ 328884 h 328884"/>
                    <a:gd name="connsiteX3" fmla="*/ 119595 w 18559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 name="connsiteX0" fmla="*/ 119595 w 168159"/>
                    <a:gd name="connsiteY0" fmla="*/ 328884 h 328884"/>
                    <a:gd name="connsiteX1" fmla="*/ 0 w 168159"/>
                    <a:gd name="connsiteY1" fmla="*/ 0 h 328884"/>
                    <a:gd name="connsiteX2" fmla="*/ 168159 w 168159"/>
                    <a:gd name="connsiteY2" fmla="*/ 323900 h 328884"/>
                    <a:gd name="connsiteX3" fmla="*/ 119595 w 168159"/>
                    <a:gd name="connsiteY3" fmla="*/ 328884 h 328884"/>
                    <a:gd name="connsiteX0" fmla="*/ 0 w 48564"/>
                    <a:gd name="connsiteY0" fmla="*/ 132097 h 132097"/>
                    <a:gd name="connsiteX1" fmla="*/ 3375 w 48564"/>
                    <a:gd name="connsiteY1" fmla="*/ 0 h 132097"/>
                    <a:gd name="connsiteX2" fmla="*/ 48564 w 48564"/>
                    <a:gd name="connsiteY2" fmla="*/ 127113 h 132097"/>
                    <a:gd name="connsiteX3" fmla="*/ 0 w 48564"/>
                    <a:gd name="connsiteY3" fmla="*/ 132097 h 132097"/>
                    <a:gd name="connsiteX0" fmla="*/ 0 w 48564"/>
                    <a:gd name="connsiteY0" fmla="*/ 132097 h 132097"/>
                    <a:gd name="connsiteX1" fmla="*/ 2631 w 48564"/>
                    <a:gd name="connsiteY1" fmla="*/ 66384 h 132097"/>
                    <a:gd name="connsiteX2" fmla="*/ 3375 w 48564"/>
                    <a:gd name="connsiteY2" fmla="*/ 0 h 132097"/>
                    <a:gd name="connsiteX3" fmla="*/ 48564 w 48564"/>
                    <a:gd name="connsiteY3" fmla="*/ 127113 h 132097"/>
                    <a:gd name="connsiteX4" fmla="*/ 0 w 48564"/>
                    <a:gd name="connsiteY4" fmla="*/ 132097 h 132097"/>
                    <a:gd name="connsiteX0" fmla="*/ 146739 w 195303"/>
                    <a:gd name="connsiteY0" fmla="*/ 253606 h 253606"/>
                    <a:gd name="connsiteX1" fmla="*/ 0 w 195303"/>
                    <a:gd name="connsiteY1" fmla="*/ 0 h 253606"/>
                    <a:gd name="connsiteX2" fmla="*/ 150114 w 195303"/>
                    <a:gd name="connsiteY2" fmla="*/ 121509 h 253606"/>
                    <a:gd name="connsiteX3" fmla="*/ 195303 w 195303"/>
                    <a:gd name="connsiteY3" fmla="*/ 248622 h 253606"/>
                    <a:gd name="connsiteX4" fmla="*/ 146739 w 195303"/>
                    <a:gd name="connsiteY4" fmla="*/ 253606 h 253606"/>
                    <a:gd name="connsiteX0" fmla="*/ 195303 w 195303"/>
                    <a:gd name="connsiteY0" fmla="*/ 248622 h 248622"/>
                    <a:gd name="connsiteX1" fmla="*/ 0 w 195303"/>
                    <a:gd name="connsiteY1" fmla="*/ 0 h 248622"/>
                    <a:gd name="connsiteX2" fmla="*/ 150114 w 195303"/>
                    <a:gd name="connsiteY2" fmla="*/ 121509 h 248622"/>
                    <a:gd name="connsiteX3" fmla="*/ 195303 w 195303"/>
                    <a:gd name="connsiteY3" fmla="*/ 248622 h 248622"/>
                    <a:gd name="connsiteX0" fmla="*/ 140496 w 140496"/>
                    <a:gd name="connsiteY0" fmla="*/ 298833 h 298833"/>
                    <a:gd name="connsiteX1" fmla="*/ 0 w 140496"/>
                    <a:gd name="connsiteY1" fmla="*/ 0 h 298833"/>
                    <a:gd name="connsiteX2" fmla="*/ 95307 w 140496"/>
                    <a:gd name="connsiteY2" fmla="*/ 171720 h 298833"/>
                    <a:gd name="connsiteX3" fmla="*/ 140496 w 140496"/>
                    <a:gd name="connsiteY3" fmla="*/ 298833 h 298833"/>
                    <a:gd name="connsiteX0" fmla="*/ 0 w 100400"/>
                    <a:gd name="connsiteY0" fmla="*/ 256875 h 256875"/>
                    <a:gd name="connsiteX1" fmla="*/ 5093 w 100400"/>
                    <a:gd name="connsiteY1" fmla="*/ 0 h 256875"/>
                    <a:gd name="connsiteX2" fmla="*/ 100400 w 100400"/>
                    <a:gd name="connsiteY2" fmla="*/ 171720 h 256875"/>
                    <a:gd name="connsiteX3" fmla="*/ 0 w 100400"/>
                    <a:gd name="connsiteY3" fmla="*/ 256875 h 256875"/>
                  </a:gdLst>
                  <a:ahLst/>
                  <a:cxnLst>
                    <a:cxn ang="0">
                      <a:pos x="connsiteX0" y="connsiteY0"/>
                    </a:cxn>
                    <a:cxn ang="0">
                      <a:pos x="connsiteX1" y="connsiteY1"/>
                    </a:cxn>
                    <a:cxn ang="0">
                      <a:pos x="connsiteX2" y="connsiteY2"/>
                    </a:cxn>
                    <a:cxn ang="0">
                      <a:pos x="connsiteX3" y="connsiteY3"/>
                    </a:cxn>
                  </a:cxnLst>
                  <a:rect l="l" t="t" r="r" b="b"/>
                  <a:pathLst>
                    <a:path w="100400" h="256875">
                      <a:moveTo>
                        <a:pt x="0" y="256875"/>
                      </a:moveTo>
                      <a:lnTo>
                        <a:pt x="5093" y="0"/>
                      </a:lnTo>
                      <a:lnTo>
                        <a:pt x="100400" y="171720"/>
                      </a:lnTo>
                      <a:lnTo>
                        <a:pt x="0" y="256875"/>
                      </a:lnTo>
                      <a:close/>
                    </a:path>
                  </a:pathLst>
                </a:cu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sp>
          <p:nvSpPr>
            <p:cNvPr id="45" name="Text Placeholder 33"/>
            <p:cNvSpPr txBox="1">
              <a:spLocks/>
            </p:cNvSpPr>
            <p:nvPr/>
          </p:nvSpPr>
          <p:spPr>
            <a:xfrm>
              <a:off x="8379370" y="3593722"/>
              <a:ext cx="882497" cy="74748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2700" b="1" dirty="0">
                  <a:solidFill>
                    <a:schemeClr val="bg1"/>
                  </a:solidFill>
                  <a:latin typeface="+mj-lt"/>
                  <a:ea typeface="Adobe Heiti Std R" panose="020B0400000000000000" pitchFamily="34" charset="-128"/>
                </a:rPr>
                <a:t>$</a:t>
              </a:r>
            </a:p>
          </p:txBody>
        </p:sp>
      </p:grpSp>
      <p:sp>
        <p:nvSpPr>
          <p:cNvPr id="2" name="矩形 1"/>
          <p:cNvSpPr/>
          <p:nvPr/>
        </p:nvSpPr>
        <p:spPr>
          <a:xfrm>
            <a:off x="9762218" y="4359909"/>
            <a:ext cx="1428596" cy="461665"/>
          </a:xfrm>
          <a:prstGeom prst="rect">
            <a:avLst/>
          </a:prstGeom>
          <a:solidFill>
            <a:srgbClr val="FF9886"/>
          </a:solidFill>
        </p:spPr>
        <p:txBody>
          <a:bodyPr wrap="none">
            <a:spAutoFit/>
          </a:bodyPr>
          <a:lstStyle/>
          <a:p>
            <a:r>
              <a:rPr lang="en-US" altLang="zh-TW" sz="2400" dirty="0">
                <a:solidFill>
                  <a:schemeClr val="bg1"/>
                </a:solidFill>
                <a:latin typeface="華康黑體 Std W7" panose="020B0700000000000000" pitchFamily="34" charset="-120"/>
                <a:ea typeface="華康黑體 Std W7" panose="020B0700000000000000" pitchFamily="34" charset="-120"/>
              </a:rPr>
              <a:t>2500</a:t>
            </a:r>
            <a:r>
              <a:rPr lang="zh-TW" altLang="en-US" sz="2400" dirty="0">
                <a:solidFill>
                  <a:schemeClr val="bg1"/>
                </a:solidFill>
                <a:latin typeface="華康黑體 Std W7" panose="020B0700000000000000" pitchFamily="34" charset="-120"/>
                <a:ea typeface="華康黑體 Std W7" panose="020B0700000000000000" pitchFamily="34" charset="-120"/>
              </a:rPr>
              <a:t>億元</a:t>
            </a:r>
            <a:endParaRPr lang="zh-TW" altLang="en-US" sz="2200" dirty="0">
              <a:solidFill>
                <a:schemeClr val="bg1"/>
              </a:solidFill>
            </a:endParaRPr>
          </a:p>
        </p:txBody>
      </p:sp>
      <p:grpSp>
        <p:nvGrpSpPr>
          <p:cNvPr id="56" name="Group 3"/>
          <p:cNvGrpSpPr/>
          <p:nvPr/>
        </p:nvGrpSpPr>
        <p:grpSpPr>
          <a:xfrm flipH="1">
            <a:off x="-23827" y="0"/>
            <a:ext cx="3266952" cy="3228916"/>
            <a:chOff x="-8724900" y="2214563"/>
            <a:chExt cx="6845300" cy="6546850"/>
          </a:xfrm>
        </p:grpSpPr>
        <p:sp>
          <p:nvSpPr>
            <p:cNvPr id="57" name="Freeform 375"/>
            <p:cNvSpPr>
              <a:spLocks/>
            </p:cNvSpPr>
            <p:nvPr/>
          </p:nvSpPr>
          <p:spPr bwMode="auto">
            <a:xfrm>
              <a:off x="-6216650" y="4522788"/>
              <a:ext cx="2746375" cy="2413000"/>
            </a:xfrm>
            <a:custGeom>
              <a:avLst/>
              <a:gdLst>
                <a:gd name="T0" fmla="*/ 0 w 1730"/>
                <a:gd name="T1" fmla="*/ 1052 h 1520"/>
                <a:gd name="T2" fmla="*/ 776 w 1730"/>
                <a:gd name="T3" fmla="*/ 84 h 1520"/>
                <a:gd name="T4" fmla="*/ 1564 w 1730"/>
                <a:gd name="T5" fmla="*/ 0 h 1520"/>
                <a:gd name="T6" fmla="*/ 1722 w 1730"/>
                <a:gd name="T7" fmla="*/ 146 h 1520"/>
                <a:gd name="T8" fmla="*/ 1730 w 1730"/>
                <a:gd name="T9" fmla="*/ 316 h 1520"/>
                <a:gd name="T10" fmla="*/ 762 w 1730"/>
                <a:gd name="T11" fmla="*/ 1520 h 1520"/>
                <a:gd name="T12" fmla="*/ 0 w 1730"/>
                <a:gd name="T13" fmla="*/ 1052 h 1520"/>
              </a:gdLst>
              <a:ahLst/>
              <a:cxnLst>
                <a:cxn ang="0">
                  <a:pos x="T0" y="T1"/>
                </a:cxn>
                <a:cxn ang="0">
                  <a:pos x="T2" y="T3"/>
                </a:cxn>
                <a:cxn ang="0">
                  <a:pos x="T4" y="T5"/>
                </a:cxn>
                <a:cxn ang="0">
                  <a:pos x="T6" y="T7"/>
                </a:cxn>
                <a:cxn ang="0">
                  <a:pos x="T8" y="T9"/>
                </a:cxn>
                <a:cxn ang="0">
                  <a:pos x="T10" y="T11"/>
                </a:cxn>
                <a:cxn ang="0">
                  <a:pos x="T12" y="T13"/>
                </a:cxn>
              </a:cxnLst>
              <a:rect l="0" t="0" r="r" b="b"/>
              <a:pathLst>
                <a:path w="1730" h="1520">
                  <a:moveTo>
                    <a:pt x="0" y="1052"/>
                  </a:moveTo>
                  <a:lnTo>
                    <a:pt x="776" y="84"/>
                  </a:lnTo>
                  <a:lnTo>
                    <a:pt x="1564" y="0"/>
                  </a:lnTo>
                  <a:lnTo>
                    <a:pt x="1722" y="146"/>
                  </a:lnTo>
                  <a:lnTo>
                    <a:pt x="1730" y="316"/>
                  </a:lnTo>
                  <a:lnTo>
                    <a:pt x="762" y="1520"/>
                  </a:lnTo>
                  <a:lnTo>
                    <a:pt x="0" y="1052"/>
                  </a:lnTo>
                  <a:close/>
                </a:path>
              </a:pathLst>
            </a:custGeom>
            <a:solidFill>
              <a:srgbClr val="E8D2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58" name="Freeform 376"/>
            <p:cNvSpPr>
              <a:spLocks/>
            </p:cNvSpPr>
            <p:nvPr/>
          </p:nvSpPr>
          <p:spPr bwMode="auto">
            <a:xfrm>
              <a:off x="-6216650" y="4522788"/>
              <a:ext cx="2746375" cy="2413000"/>
            </a:xfrm>
            <a:custGeom>
              <a:avLst/>
              <a:gdLst>
                <a:gd name="T0" fmla="*/ 0 w 1730"/>
                <a:gd name="T1" fmla="*/ 1052 h 1520"/>
                <a:gd name="T2" fmla="*/ 776 w 1730"/>
                <a:gd name="T3" fmla="*/ 84 h 1520"/>
                <a:gd name="T4" fmla="*/ 1564 w 1730"/>
                <a:gd name="T5" fmla="*/ 0 h 1520"/>
                <a:gd name="T6" fmla="*/ 1722 w 1730"/>
                <a:gd name="T7" fmla="*/ 146 h 1520"/>
                <a:gd name="T8" fmla="*/ 1730 w 1730"/>
                <a:gd name="T9" fmla="*/ 316 h 1520"/>
                <a:gd name="T10" fmla="*/ 762 w 1730"/>
                <a:gd name="T11" fmla="*/ 1520 h 1520"/>
                <a:gd name="T12" fmla="*/ 0 w 1730"/>
                <a:gd name="T13" fmla="*/ 1052 h 1520"/>
              </a:gdLst>
              <a:ahLst/>
              <a:cxnLst>
                <a:cxn ang="0">
                  <a:pos x="T0" y="T1"/>
                </a:cxn>
                <a:cxn ang="0">
                  <a:pos x="T2" y="T3"/>
                </a:cxn>
                <a:cxn ang="0">
                  <a:pos x="T4" y="T5"/>
                </a:cxn>
                <a:cxn ang="0">
                  <a:pos x="T6" y="T7"/>
                </a:cxn>
                <a:cxn ang="0">
                  <a:pos x="T8" y="T9"/>
                </a:cxn>
                <a:cxn ang="0">
                  <a:pos x="T10" y="T11"/>
                </a:cxn>
                <a:cxn ang="0">
                  <a:pos x="T12" y="T13"/>
                </a:cxn>
              </a:cxnLst>
              <a:rect l="0" t="0" r="r" b="b"/>
              <a:pathLst>
                <a:path w="1730" h="1520">
                  <a:moveTo>
                    <a:pt x="0" y="1052"/>
                  </a:moveTo>
                  <a:lnTo>
                    <a:pt x="776" y="84"/>
                  </a:lnTo>
                  <a:lnTo>
                    <a:pt x="1564" y="0"/>
                  </a:lnTo>
                  <a:lnTo>
                    <a:pt x="1722" y="146"/>
                  </a:lnTo>
                  <a:lnTo>
                    <a:pt x="1730" y="316"/>
                  </a:lnTo>
                  <a:lnTo>
                    <a:pt x="762" y="1520"/>
                  </a:lnTo>
                  <a:lnTo>
                    <a:pt x="0" y="10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59" name="Freeform 377"/>
            <p:cNvSpPr>
              <a:spLocks/>
            </p:cNvSpPr>
            <p:nvPr/>
          </p:nvSpPr>
          <p:spPr bwMode="auto">
            <a:xfrm>
              <a:off x="-5861050" y="4538663"/>
              <a:ext cx="2609850" cy="2219325"/>
            </a:xfrm>
            <a:custGeom>
              <a:avLst/>
              <a:gdLst>
                <a:gd name="T0" fmla="*/ 604 w 1644"/>
                <a:gd name="T1" fmla="*/ 1398 h 1398"/>
                <a:gd name="T2" fmla="*/ 1644 w 1644"/>
                <a:gd name="T3" fmla="*/ 272 h 1398"/>
                <a:gd name="T4" fmla="*/ 1350 w 1644"/>
                <a:gd name="T5" fmla="*/ 0 h 1398"/>
                <a:gd name="T6" fmla="*/ 610 w 1644"/>
                <a:gd name="T7" fmla="*/ 76 h 1398"/>
                <a:gd name="T8" fmla="*/ 0 w 1644"/>
                <a:gd name="T9" fmla="*/ 736 h 1398"/>
                <a:gd name="T10" fmla="*/ 604 w 1644"/>
                <a:gd name="T11" fmla="*/ 1398 h 1398"/>
              </a:gdLst>
              <a:ahLst/>
              <a:cxnLst>
                <a:cxn ang="0">
                  <a:pos x="T0" y="T1"/>
                </a:cxn>
                <a:cxn ang="0">
                  <a:pos x="T2" y="T3"/>
                </a:cxn>
                <a:cxn ang="0">
                  <a:pos x="T4" y="T5"/>
                </a:cxn>
                <a:cxn ang="0">
                  <a:pos x="T6" y="T7"/>
                </a:cxn>
                <a:cxn ang="0">
                  <a:pos x="T8" y="T9"/>
                </a:cxn>
                <a:cxn ang="0">
                  <a:pos x="T10" y="T11"/>
                </a:cxn>
              </a:cxnLst>
              <a:rect l="0" t="0" r="r" b="b"/>
              <a:pathLst>
                <a:path w="1644" h="1398">
                  <a:moveTo>
                    <a:pt x="604" y="1398"/>
                  </a:moveTo>
                  <a:lnTo>
                    <a:pt x="1644" y="272"/>
                  </a:lnTo>
                  <a:lnTo>
                    <a:pt x="1350" y="0"/>
                  </a:lnTo>
                  <a:lnTo>
                    <a:pt x="610" y="76"/>
                  </a:lnTo>
                  <a:lnTo>
                    <a:pt x="0" y="736"/>
                  </a:lnTo>
                  <a:lnTo>
                    <a:pt x="604" y="1398"/>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60" name="Freeform 378"/>
            <p:cNvSpPr>
              <a:spLocks/>
            </p:cNvSpPr>
            <p:nvPr/>
          </p:nvSpPr>
          <p:spPr bwMode="auto">
            <a:xfrm>
              <a:off x="-5861050" y="4538663"/>
              <a:ext cx="2609850" cy="2219325"/>
            </a:xfrm>
            <a:custGeom>
              <a:avLst/>
              <a:gdLst>
                <a:gd name="T0" fmla="*/ 604 w 1644"/>
                <a:gd name="T1" fmla="*/ 1398 h 1398"/>
                <a:gd name="T2" fmla="*/ 1644 w 1644"/>
                <a:gd name="T3" fmla="*/ 272 h 1398"/>
                <a:gd name="T4" fmla="*/ 1350 w 1644"/>
                <a:gd name="T5" fmla="*/ 0 h 1398"/>
                <a:gd name="T6" fmla="*/ 610 w 1644"/>
                <a:gd name="T7" fmla="*/ 76 h 1398"/>
                <a:gd name="T8" fmla="*/ 0 w 1644"/>
                <a:gd name="T9" fmla="*/ 736 h 1398"/>
                <a:gd name="T10" fmla="*/ 604 w 1644"/>
                <a:gd name="T11" fmla="*/ 1398 h 1398"/>
              </a:gdLst>
              <a:ahLst/>
              <a:cxnLst>
                <a:cxn ang="0">
                  <a:pos x="T0" y="T1"/>
                </a:cxn>
                <a:cxn ang="0">
                  <a:pos x="T2" y="T3"/>
                </a:cxn>
                <a:cxn ang="0">
                  <a:pos x="T4" y="T5"/>
                </a:cxn>
                <a:cxn ang="0">
                  <a:pos x="T6" y="T7"/>
                </a:cxn>
                <a:cxn ang="0">
                  <a:pos x="T8" y="T9"/>
                </a:cxn>
                <a:cxn ang="0">
                  <a:pos x="T10" y="T11"/>
                </a:cxn>
              </a:cxnLst>
              <a:rect l="0" t="0" r="r" b="b"/>
              <a:pathLst>
                <a:path w="1644" h="1398">
                  <a:moveTo>
                    <a:pt x="604" y="1398"/>
                  </a:moveTo>
                  <a:lnTo>
                    <a:pt x="1644" y="272"/>
                  </a:lnTo>
                  <a:lnTo>
                    <a:pt x="1350" y="0"/>
                  </a:lnTo>
                  <a:lnTo>
                    <a:pt x="610" y="76"/>
                  </a:lnTo>
                  <a:lnTo>
                    <a:pt x="0" y="736"/>
                  </a:lnTo>
                  <a:lnTo>
                    <a:pt x="604" y="13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61" name="Freeform 379"/>
            <p:cNvSpPr>
              <a:spLocks/>
            </p:cNvSpPr>
            <p:nvPr/>
          </p:nvSpPr>
          <p:spPr bwMode="auto">
            <a:xfrm>
              <a:off x="-5540375" y="4522788"/>
              <a:ext cx="2232025" cy="1812925"/>
            </a:xfrm>
            <a:custGeom>
              <a:avLst/>
              <a:gdLst>
                <a:gd name="T0" fmla="*/ 758 w 1406"/>
                <a:gd name="T1" fmla="*/ 1142 h 1142"/>
                <a:gd name="T2" fmla="*/ 1396 w 1406"/>
                <a:gd name="T3" fmla="*/ 438 h 1142"/>
                <a:gd name="T4" fmla="*/ 1406 w 1406"/>
                <a:gd name="T5" fmla="*/ 248 h 1142"/>
                <a:gd name="T6" fmla="*/ 1138 w 1406"/>
                <a:gd name="T7" fmla="*/ 0 h 1142"/>
                <a:gd name="T8" fmla="*/ 322 w 1406"/>
                <a:gd name="T9" fmla="*/ 88 h 1142"/>
                <a:gd name="T10" fmla="*/ 0 w 1406"/>
                <a:gd name="T11" fmla="*/ 444 h 1142"/>
                <a:gd name="T12" fmla="*/ 758 w 1406"/>
                <a:gd name="T13" fmla="*/ 1142 h 1142"/>
              </a:gdLst>
              <a:ahLst/>
              <a:cxnLst>
                <a:cxn ang="0">
                  <a:pos x="T0" y="T1"/>
                </a:cxn>
                <a:cxn ang="0">
                  <a:pos x="T2" y="T3"/>
                </a:cxn>
                <a:cxn ang="0">
                  <a:pos x="T4" y="T5"/>
                </a:cxn>
                <a:cxn ang="0">
                  <a:pos x="T6" y="T7"/>
                </a:cxn>
                <a:cxn ang="0">
                  <a:pos x="T8" y="T9"/>
                </a:cxn>
                <a:cxn ang="0">
                  <a:pos x="T10" y="T11"/>
                </a:cxn>
                <a:cxn ang="0">
                  <a:pos x="T12" y="T13"/>
                </a:cxn>
              </a:cxnLst>
              <a:rect l="0" t="0" r="r" b="b"/>
              <a:pathLst>
                <a:path w="1406" h="1142">
                  <a:moveTo>
                    <a:pt x="758" y="1142"/>
                  </a:moveTo>
                  <a:lnTo>
                    <a:pt x="1396" y="438"/>
                  </a:lnTo>
                  <a:lnTo>
                    <a:pt x="1406" y="248"/>
                  </a:lnTo>
                  <a:lnTo>
                    <a:pt x="1138" y="0"/>
                  </a:lnTo>
                  <a:lnTo>
                    <a:pt x="322" y="88"/>
                  </a:lnTo>
                  <a:lnTo>
                    <a:pt x="0" y="444"/>
                  </a:lnTo>
                  <a:lnTo>
                    <a:pt x="758" y="1142"/>
                  </a:lnTo>
                  <a:close/>
                </a:path>
              </a:pathLst>
            </a:custGeom>
            <a:solidFill>
              <a:schemeClr val="bg1">
                <a:lumMod val="95000"/>
              </a:schemeClr>
            </a:solidFill>
            <a:ln>
              <a:noFill/>
            </a:ln>
          </p:spPr>
          <p:txBody>
            <a:bodyPr vert="horz" wrap="square" lIns="45720" tIns="22860" rIns="45720" bIns="22860" numCol="1" anchor="t" anchorCtr="0" compatLnSpc="1">
              <a:prstTxWarp prst="textNoShape">
                <a:avLst/>
              </a:prstTxWarp>
            </a:bodyPr>
            <a:lstStyle/>
            <a:p>
              <a:endParaRPr lang="en-AU" sz="900"/>
            </a:p>
          </p:txBody>
        </p:sp>
        <p:sp>
          <p:nvSpPr>
            <p:cNvPr id="62" name="Freeform 380"/>
            <p:cNvSpPr>
              <a:spLocks/>
            </p:cNvSpPr>
            <p:nvPr/>
          </p:nvSpPr>
          <p:spPr bwMode="auto">
            <a:xfrm>
              <a:off x="-5540375" y="4522788"/>
              <a:ext cx="2232025" cy="1812925"/>
            </a:xfrm>
            <a:custGeom>
              <a:avLst/>
              <a:gdLst>
                <a:gd name="T0" fmla="*/ 758 w 1406"/>
                <a:gd name="T1" fmla="*/ 1142 h 1142"/>
                <a:gd name="T2" fmla="*/ 1396 w 1406"/>
                <a:gd name="T3" fmla="*/ 438 h 1142"/>
                <a:gd name="T4" fmla="*/ 1406 w 1406"/>
                <a:gd name="T5" fmla="*/ 248 h 1142"/>
                <a:gd name="T6" fmla="*/ 1138 w 1406"/>
                <a:gd name="T7" fmla="*/ 0 h 1142"/>
                <a:gd name="T8" fmla="*/ 322 w 1406"/>
                <a:gd name="T9" fmla="*/ 88 h 1142"/>
                <a:gd name="T10" fmla="*/ 0 w 1406"/>
                <a:gd name="T11" fmla="*/ 444 h 1142"/>
                <a:gd name="T12" fmla="*/ 758 w 1406"/>
                <a:gd name="T13" fmla="*/ 1142 h 1142"/>
              </a:gdLst>
              <a:ahLst/>
              <a:cxnLst>
                <a:cxn ang="0">
                  <a:pos x="T0" y="T1"/>
                </a:cxn>
                <a:cxn ang="0">
                  <a:pos x="T2" y="T3"/>
                </a:cxn>
                <a:cxn ang="0">
                  <a:pos x="T4" y="T5"/>
                </a:cxn>
                <a:cxn ang="0">
                  <a:pos x="T6" y="T7"/>
                </a:cxn>
                <a:cxn ang="0">
                  <a:pos x="T8" y="T9"/>
                </a:cxn>
                <a:cxn ang="0">
                  <a:pos x="T10" y="T11"/>
                </a:cxn>
                <a:cxn ang="0">
                  <a:pos x="T12" y="T13"/>
                </a:cxn>
              </a:cxnLst>
              <a:rect l="0" t="0" r="r" b="b"/>
              <a:pathLst>
                <a:path w="1406" h="1142">
                  <a:moveTo>
                    <a:pt x="758" y="1142"/>
                  </a:moveTo>
                  <a:lnTo>
                    <a:pt x="1396" y="438"/>
                  </a:lnTo>
                  <a:lnTo>
                    <a:pt x="1406" y="248"/>
                  </a:lnTo>
                  <a:lnTo>
                    <a:pt x="1138" y="0"/>
                  </a:lnTo>
                  <a:lnTo>
                    <a:pt x="322" y="88"/>
                  </a:lnTo>
                  <a:lnTo>
                    <a:pt x="0" y="444"/>
                  </a:lnTo>
                  <a:lnTo>
                    <a:pt x="758" y="1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63" name="Freeform 381"/>
            <p:cNvSpPr>
              <a:spLocks/>
            </p:cNvSpPr>
            <p:nvPr/>
          </p:nvSpPr>
          <p:spPr bwMode="auto">
            <a:xfrm>
              <a:off x="-5121275" y="2214563"/>
              <a:ext cx="3241675" cy="3673475"/>
            </a:xfrm>
            <a:custGeom>
              <a:avLst/>
              <a:gdLst>
                <a:gd name="T0" fmla="*/ 1432 w 2042"/>
                <a:gd name="T1" fmla="*/ 0 h 2314"/>
                <a:gd name="T2" fmla="*/ 0 w 2042"/>
                <a:gd name="T3" fmla="*/ 1586 h 2314"/>
                <a:gd name="T4" fmla="*/ 796 w 2042"/>
                <a:gd name="T5" fmla="*/ 2314 h 2314"/>
                <a:gd name="T6" fmla="*/ 2042 w 2042"/>
                <a:gd name="T7" fmla="*/ 934 h 2314"/>
                <a:gd name="T8" fmla="*/ 2042 w 2042"/>
                <a:gd name="T9" fmla="*/ 0 h 2314"/>
                <a:gd name="T10" fmla="*/ 1432 w 2042"/>
                <a:gd name="T11" fmla="*/ 0 h 2314"/>
              </a:gdLst>
              <a:ahLst/>
              <a:cxnLst>
                <a:cxn ang="0">
                  <a:pos x="T0" y="T1"/>
                </a:cxn>
                <a:cxn ang="0">
                  <a:pos x="T2" y="T3"/>
                </a:cxn>
                <a:cxn ang="0">
                  <a:pos x="T4" y="T5"/>
                </a:cxn>
                <a:cxn ang="0">
                  <a:pos x="T6" y="T7"/>
                </a:cxn>
                <a:cxn ang="0">
                  <a:pos x="T8" y="T9"/>
                </a:cxn>
                <a:cxn ang="0">
                  <a:pos x="T10" y="T11"/>
                </a:cxn>
              </a:cxnLst>
              <a:rect l="0" t="0" r="r" b="b"/>
              <a:pathLst>
                <a:path w="2042" h="2314">
                  <a:moveTo>
                    <a:pt x="1432" y="0"/>
                  </a:moveTo>
                  <a:lnTo>
                    <a:pt x="0" y="1586"/>
                  </a:lnTo>
                  <a:lnTo>
                    <a:pt x="796" y="2314"/>
                  </a:lnTo>
                  <a:lnTo>
                    <a:pt x="2042" y="934"/>
                  </a:lnTo>
                  <a:lnTo>
                    <a:pt x="2042" y="0"/>
                  </a:lnTo>
                  <a:lnTo>
                    <a:pt x="1432" y="0"/>
                  </a:lnTo>
                  <a:close/>
                </a:path>
              </a:pathLst>
            </a:custGeom>
            <a:solidFill>
              <a:srgbClr val="4F4D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64" name="Freeform 382"/>
            <p:cNvSpPr>
              <a:spLocks/>
            </p:cNvSpPr>
            <p:nvPr/>
          </p:nvSpPr>
          <p:spPr bwMode="auto">
            <a:xfrm>
              <a:off x="-5121275" y="2214563"/>
              <a:ext cx="3241675" cy="3673475"/>
            </a:xfrm>
            <a:custGeom>
              <a:avLst/>
              <a:gdLst>
                <a:gd name="T0" fmla="*/ 1432 w 2042"/>
                <a:gd name="T1" fmla="*/ 0 h 2314"/>
                <a:gd name="T2" fmla="*/ 0 w 2042"/>
                <a:gd name="T3" fmla="*/ 1586 h 2314"/>
                <a:gd name="T4" fmla="*/ 796 w 2042"/>
                <a:gd name="T5" fmla="*/ 2314 h 2314"/>
                <a:gd name="T6" fmla="*/ 2042 w 2042"/>
                <a:gd name="T7" fmla="*/ 934 h 2314"/>
                <a:gd name="T8" fmla="*/ 2042 w 2042"/>
                <a:gd name="T9" fmla="*/ 0 h 2314"/>
                <a:gd name="T10" fmla="*/ 1432 w 2042"/>
                <a:gd name="T11" fmla="*/ 0 h 2314"/>
              </a:gdLst>
              <a:ahLst/>
              <a:cxnLst>
                <a:cxn ang="0">
                  <a:pos x="T0" y="T1"/>
                </a:cxn>
                <a:cxn ang="0">
                  <a:pos x="T2" y="T3"/>
                </a:cxn>
                <a:cxn ang="0">
                  <a:pos x="T4" y="T5"/>
                </a:cxn>
                <a:cxn ang="0">
                  <a:pos x="T6" y="T7"/>
                </a:cxn>
                <a:cxn ang="0">
                  <a:pos x="T8" y="T9"/>
                </a:cxn>
                <a:cxn ang="0">
                  <a:pos x="T10" y="T11"/>
                </a:cxn>
              </a:cxnLst>
              <a:rect l="0" t="0" r="r" b="b"/>
              <a:pathLst>
                <a:path w="2042" h="2314">
                  <a:moveTo>
                    <a:pt x="1432" y="0"/>
                  </a:moveTo>
                  <a:lnTo>
                    <a:pt x="0" y="1586"/>
                  </a:lnTo>
                  <a:lnTo>
                    <a:pt x="796" y="2314"/>
                  </a:lnTo>
                  <a:lnTo>
                    <a:pt x="2042" y="934"/>
                  </a:lnTo>
                  <a:lnTo>
                    <a:pt x="2042" y="0"/>
                  </a:lnTo>
                  <a:lnTo>
                    <a:pt x="14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65" name="Freeform 384"/>
            <p:cNvSpPr>
              <a:spLocks/>
            </p:cNvSpPr>
            <p:nvPr/>
          </p:nvSpPr>
          <p:spPr bwMode="auto">
            <a:xfrm>
              <a:off x="-7724775" y="5846763"/>
              <a:ext cx="1641475" cy="1155700"/>
            </a:xfrm>
            <a:custGeom>
              <a:avLst/>
              <a:gdLst>
                <a:gd name="T0" fmla="*/ 84 w 1034"/>
                <a:gd name="T1" fmla="*/ 716 h 728"/>
                <a:gd name="T2" fmla="*/ 84 w 1034"/>
                <a:gd name="T3" fmla="*/ 716 h 728"/>
                <a:gd name="T4" fmla="*/ 66 w 1034"/>
                <a:gd name="T5" fmla="*/ 708 h 728"/>
                <a:gd name="T6" fmla="*/ 52 w 1034"/>
                <a:gd name="T7" fmla="*/ 700 h 728"/>
                <a:gd name="T8" fmla="*/ 38 w 1034"/>
                <a:gd name="T9" fmla="*/ 688 h 728"/>
                <a:gd name="T10" fmla="*/ 28 w 1034"/>
                <a:gd name="T11" fmla="*/ 676 h 728"/>
                <a:gd name="T12" fmla="*/ 18 w 1034"/>
                <a:gd name="T13" fmla="*/ 664 h 728"/>
                <a:gd name="T14" fmla="*/ 10 w 1034"/>
                <a:gd name="T15" fmla="*/ 648 h 728"/>
                <a:gd name="T16" fmla="*/ 4 w 1034"/>
                <a:gd name="T17" fmla="*/ 634 h 728"/>
                <a:gd name="T18" fmla="*/ 2 w 1034"/>
                <a:gd name="T19" fmla="*/ 618 h 728"/>
                <a:gd name="T20" fmla="*/ 0 w 1034"/>
                <a:gd name="T21" fmla="*/ 600 h 728"/>
                <a:gd name="T22" fmla="*/ 0 w 1034"/>
                <a:gd name="T23" fmla="*/ 584 h 728"/>
                <a:gd name="T24" fmla="*/ 4 w 1034"/>
                <a:gd name="T25" fmla="*/ 568 h 728"/>
                <a:gd name="T26" fmla="*/ 8 w 1034"/>
                <a:gd name="T27" fmla="*/ 552 h 728"/>
                <a:gd name="T28" fmla="*/ 16 w 1034"/>
                <a:gd name="T29" fmla="*/ 538 h 728"/>
                <a:gd name="T30" fmla="*/ 24 w 1034"/>
                <a:gd name="T31" fmla="*/ 524 h 728"/>
                <a:gd name="T32" fmla="*/ 36 w 1034"/>
                <a:gd name="T33" fmla="*/ 510 h 728"/>
                <a:gd name="T34" fmla="*/ 50 w 1034"/>
                <a:gd name="T35" fmla="*/ 498 h 728"/>
                <a:gd name="T36" fmla="*/ 532 w 1034"/>
                <a:gd name="T37" fmla="*/ 144 h 728"/>
                <a:gd name="T38" fmla="*/ 532 w 1034"/>
                <a:gd name="T39" fmla="*/ 144 h 728"/>
                <a:gd name="T40" fmla="*/ 550 w 1034"/>
                <a:gd name="T41" fmla="*/ 132 h 728"/>
                <a:gd name="T42" fmla="*/ 574 w 1034"/>
                <a:gd name="T43" fmla="*/ 120 h 728"/>
                <a:gd name="T44" fmla="*/ 632 w 1034"/>
                <a:gd name="T45" fmla="*/ 90 h 728"/>
                <a:gd name="T46" fmla="*/ 704 w 1034"/>
                <a:gd name="T47" fmla="*/ 62 h 728"/>
                <a:gd name="T48" fmla="*/ 744 w 1034"/>
                <a:gd name="T49" fmla="*/ 48 h 728"/>
                <a:gd name="T50" fmla="*/ 782 w 1034"/>
                <a:gd name="T51" fmla="*/ 34 h 728"/>
                <a:gd name="T52" fmla="*/ 822 w 1034"/>
                <a:gd name="T53" fmla="*/ 22 h 728"/>
                <a:gd name="T54" fmla="*/ 860 w 1034"/>
                <a:gd name="T55" fmla="*/ 14 h 728"/>
                <a:gd name="T56" fmla="*/ 896 w 1034"/>
                <a:gd name="T57" fmla="*/ 6 h 728"/>
                <a:gd name="T58" fmla="*/ 930 w 1034"/>
                <a:gd name="T59" fmla="*/ 2 h 728"/>
                <a:gd name="T60" fmla="*/ 960 w 1034"/>
                <a:gd name="T61" fmla="*/ 0 h 728"/>
                <a:gd name="T62" fmla="*/ 986 w 1034"/>
                <a:gd name="T63" fmla="*/ 4 h 728"/>
                <a:gd name="T64" fmla="*/ 998 w 1034"/>
                <a:gd name="T65" fmla="*/ 6 h 728"/>
                <a:gd name="T66" fmla="*/ 1008 w 1034"/>
                <a:gd name="T67" fmla="*/ 10 h 728"/>
                <a:gd name="T68" fmla="*/ 1016 w 1034"/>
                <a:gd name="T69" fmla="*/ 14 h 728"/>
                <a:gd name="T70" fmla="*/ 1022 w 1034"/>
                <a:gd name="T71" fmla="*/ 22 h 728"/>
                <a:gd name="T72" fmla="*/ 1022 w 1034"/>
                <a:gd name="T73" fmla="*/ 22 h 728"/>
                <a:gd name="T74" fmla="*/ 1028 w 1034"/>
                <a:gd name="T75" fmla="*/ 28 h 728"/>
                <a:gd name="T76" fmla="*/ 1032 w 1034"/>
                <a:gd name="T77" fmla="*/ 36 h 728"/>
                <a:gd name="T78" fmla="*/ 1034 w 1034"/>
                <a:gd name="T79" fmla="*/ 46 h 728"/>
                <a:gd name="T80" fmla="*/ 1034 w 1034"/>
                <a:gd name="T81" fmla="*/ 54 h 728"/>
                <a:gd name="T82" fmla="*/ 1034 w 1034"/>
                <a:gd name="T83" fmla="*/ 76 h 728"/>
                <a:gd name="T84" fmla="*/ 1028 w 1034"/>
                <a:gd name="T85" fmla="*/ 98 h 728"/>
                <a:gd name="T86" fmla="*/ 1018 w 1034"/>
                <a:gd name="T87" fmla="*/ 122 h 728"/>
                <a:gd name="T88" fmla="*/ 1004 w 1034"/>
                <a:gd name="T89" fmla="*/ 148 h 728"/>
                <a:gd name="T90" fmla="*/ 988 w 1034"/>
                <a:gd name="T91" fmla="*/ 174 h 728"/>
                <a:gd name="T92" fmla="*/ 970 w 1034"/>
                <a:gd name="T93" fmla="*/ 200 h 728"/>
                <a:gd name="T94" fmla="*/ 950 w 1034"/>
                <a:gd name="T95" fmla="*/ 226 h 728"/>
                <a:gd name="T96" fmla="*/ 928 w 1034"/>
                <a:gd name="T97" fmla="*/ 252 h 728"/>
                <a:gd name="T98" fmla="*/ 886 w 1034"/>
                <a:gd name="T99" fmla="*/ 300 h 728"/>
                <a:gd name="T100" fmla="*/ 844 w 1034"/>
                <a:gd name="T101" fmla="*/ 338 h 728"/>
                <a:gd name="T102" fmla="*/ 826 w 1034"/>
                <a:gd name="T103" fmla="*/ 354 h 728"/>
                <a:gd name="T104" fmla="*/ 810 w 1034"/>
                <a:gd name="T105" fmla="*/ 366 h 728"/>
                <a:gd name="T106" fmla="*/ 368 w 1034"/>
                <a:gd name="T107" fmla="*/ 652 h 728"/>
                <a:gd name="T108" fmla="*/ 368 w 1034"/>
                <a:gd name="T109" fmla="*/ 652 h 728"/>
                <a:gd name="T110" fmla="*/ 322 w 1034"/>
                <a:gd name="T111" fmla="*/ 680 h 728"/>
                <a:gd name="T112" fmla="*/ 280 w 1034"/>
                <a:gd name="T113" fmla="*/ 700 h 728"/>
                <a:gd name="T114" fmla="*/ 242 w 1034"/>
                <a:gd name="T115" fmla="*/ 714 h 728"/>
                <a:gd name="T116" fmla="*/ 206 w 1034"/>
                <a:gd name="T117" fmla="*/ 722 h 728"/>
                <a:gd name="T118" fmla="*/ 172 w 1034"/>
                <a:gd name="T119" fmla="*/ 728 h 728"/>
                <a:gd name="T120" fmla="*/ 140 w 1034"/>
                <a:gd name="T121" fmla="*/ 728 h 728"/>
                <a:gd name="T122" fmla="*/ 110 w 1034"/>
                <a:gd name="T123" fmla="*/ 724 h 728"/>
                <a:gd name="T124" fmla="*/ 84 w 1034"/>
                <a:gd name="T125" fmla="*/ 716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34" h="728">
                  <a:moveTo>
                    <a:pt x="84" y="716"/>
                  </a:moveTo>
                  <a:lnTo>
                    <a:pt x="84" y="716"/>
                  </a:lnTo>
                  <a:lnTo>
                    <a:pt x="66" y="708"/>
                  </a:lnTo>
                  <a:lnTo>
                    <a:pt x="52" y="700"/>
                  </a:lnTo>
                  <a:lnTo>
                    <a:pt x="38" y="688"/>
                  </a:lnTo>
                  <a:lnTo>
                    <a:pt x="28" y="676"/>
                  </a:lnTo>
                  <a:lnTo>
                    <a:pt x="18" y="664"/>
                  </a:lnTo>
                  <a:lnTo>
                    <a:pt x="10" y="648"/>
                  </a:lnTo>
                  <a:lnTo>
                    <a:pt x="4" y="634"/>
                  </a:lnTo>
                  <a:lnTo>
                    <a:pt x="2" y="618"/>
                  </a:lnTo>
                  <a:lnTo>
                    <a:pt x="0" y="600"/>
                  </a:lnTo>
                  <a:lnTo>
                    <a:pt x="0" y="584"/>
                  </a:lnTo>
                  <a:lnTo>
                    <a:pt x="4" y="568"/>
                  </a:lnTo>
                  <a:lnTo>
                    <a:pt x="8" y="552"/>
                  </a:lnTo>
                  <a:lnTo>
                    <a:pt x="16" y="538"/>
                  </a:lnTo>
                  <a:lnTo>
                    <a:pt x="24" y="524"/>
                  </a:lnTo>
                  <a:lnTo>
                    <a:pt x="36" y="510"/>
                  </a:lnTo>
                  <a:lnTo>
                    <a:pt x="50" y="498"/>
                  </a:lnTo>
                  <a:lnTo>
                    <a:pt x="532" y="144"/>
                  </a:lnTo>
                  <a:lnTo>
                    <a:pt x="532" y="144"/>
                  </a:lnTo>
                  <a:lnTo>
                    <a:pt x="550" y="132"/>
                  </a:lnTo>
                  <a:lnTo>
                    <a:pt x="574" y="120"/>
                  </a:lnTo>
                  <a:lnTo>
                    <a:pt x="632" y="90"/>
                  </a:lnTo>
                  <a:lnTo>
                    <a:pt x="704" y="62"/>
                  </a:lnTo>
                  <a:lnTo>
                    <a:pt x="744" y="48"/>
                  </a:lnTo>
                  <a:lnTo>
                    <a:pt x="782" y="34"/>
                  </a:lnTo>
                  <a:lnTo>
                    <a:pt x="822" y="22"/>
                  </a:lnTo>
                  <a:lnTo>
                    <a:pt x="860" y="14"/>
                  </a:lnTo>
                  <a:lnTo>
                    <a:pt x="896" y="6"/>
                  </a:lnTo>
                  <a:lnTo>
                    <a:pt x="930" y="2"/>
                  </a:lnTo>
                  <a:lnTo>
                    <a:pt x="960" y="0"/>
                  </a:lnTo>
                  <a:lnTo>
                    <a:pt x="986" y="4"/>
                  </a:lnTo>
                  <a:lnTo>
                    <a:pt x="998" y="6"/>
                  </a:lnTo>
                  <a:lnTo>
                    <a:pt x="1008" y="10"/>
                  </a:lnTo>
                  <a:lnTo>
                    <a:pt x="1016" y="14"/>
                  </a:lnTo>
                  <a:lnTo>
                    <a:pt x="1022" y="22"/>
                  </a:lnTo>
                  <a:lnTo>
                    <a:pt x="1022" y="22"/>
                  </a:lnTo>
                  <a:lnTo>
                    <a:pt x="1028" y="28"/>
                  </a:lnTo>
                  <a:lnTo>
                    <a:pt x="1032" y="36"/>
                  </a:lnTo>
                  <a:lnTo>
                    <a:pt x="1034" y="46"/>
                  </a:lnTo>
                  <a:lnTo>
                    <a:pt x="1034" y="54"/>
                  </a:lnTo>
                  <a:lnTo>
                    <a:pt x="1034" y="76"/>
                  </a:lnTo>
                  <a:lnTo>
                    <a:pt x="1028" y="98"/>
                  </a:lnTo>
                  <a:lnTo>
                    <a:pt x="1018" y="122"/>
                  </a:lnTo>
                  <a:lnTo>
                    <a:pt x="1004" y="148"/>
                  </a:lnTo>
                  <a:lnTo>
                    <a:pt x="988" y="174"/>
                  </a:lnTo>
                  <a:lnTo>
                    <a:pt x="970" y="200"/>
                  </a:lnTo>
                  <a:lnTo>
                    <a:pt x="950" y="226"/>
                  </a:lnTo>
                  <a:lnTo>
                    <a:pt x="928" y="252"/>
                  </a:lnTo>
                  <a:lnTo>
                    <a:pt x="886" y="300"/>
                  </a:lnTo>
                  <a:lnTo>
                    <a:pt x="844" y="338"/>
                  </a:lnTo>
                  <a:lnTo>
                    <a:pt x="826" y="354"/>
                  </a:lnTo>
                  <a:lnTo>
                    <a:pt x="810" y="366"/>
                  </a:lnTo>
                  <a:lnTo>
                    <a:pt x="368" y="652"/>
                  </a:lnTo>
                  <a:lnTo>
                    <a:pt x="368" y="652"/>
                  </a:lnTo>
                  <a:lnTo>
                    <a:pt x="322" y="680"/>
                  </a:lnTo>
                  <a:lnTo>
                    <a:pt x="280" y="700"/>
                  </a:lnTo>
                  <a:lnTo>
                    <a:pt x="242" y="714"/>
                  </a:lnTo>
                  <a:lnTo>
                    <a:pt x="206" y="722"/>
                  </a:lnTo>
                  <a:lnTo>
                    <a:pt x="172" y="728"/>
                  </a:lnTo>
                  <a:lnTo>
                    <a:pt x="140" y="728"/>
                  </a:lnTo>
                  <a:lnTo>
                    <a:pt x="110" y="724"/>
                  </a:lnTo>
                  <a:lnTo>
                    <a:pt x="84" y="716"/>
                  </a:lnTo>
                  <a:close/>
                </a:path>
              </a:pathLst>
            </a:custGeom>
            <a:solidFill>
              <a:srgbClr val="E5C4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66" name="Freeform 385"/>
            <p:cNvSpPr>
              <a:spLocks/>
            </p:cNvSpPr>
            <p:nvPr/>
          </p:nvSpPr>
          <p:spPr bwMode="auto">
            <a:xfrm>
              <a:off x="-7724775" y="5846763"/>
              <a:ext cx="1641475" cy="1155700"/>
            </a:xfrm>
            <a:custGeom>
              <a:avLst/>
              <a:gdLst>
                <a:gd name="T0" fmla="*/ 84 w 1034"/>
                <a:gd name="T1" fmla="*/ 716 h 728"/>
                <a:gd name="T2" fmla="*/ 84 w 1034"/>
                <a:gd name="T3" fmla="*/ 716 h 728"/>
                <a:gd name="T4" fmla="*/ 66 w 1034"/>
                <a:gd name="T5" fmla="*/ 708 h 728"/>
                <a:gd name="T6" fmla="*/ 52 w 1034"/>
                <a:gd name="T7" fmla="*/ 700 h 728"/>
                <a:gd name="T8" fmla="*/ 38 w 1034"/>
                <a:gd name="T9" fmla="*/ 688 h 728"/>
                <a:gd name="T10" fmla="*/ 28 w 1034"/>
                <a:gd name="T11" fmla="*/ 676 h 728"/>
                <a:gd name="T12" fmla="*/ 18 w 1034"/>
                <a:gd name="T13" fmla="*/ 664 h 728"/>
                <a:gd name="T14" fmla="*/ 10 w 1034"/>
                <a:gd name="T15" fmla="*/ 648 h 728"/>
                <a:gd name="T16" fmla="*/ 4 w 1034"/>
                <a:gd name="T17" fmla="*/ 634 h 728"/>
                <a:gd name="T18" fmla="*/ 2 w 1034"/>
                <a:gd name="T19" fmla="*/ 618 h 728"/>
                <a:gd name="T20" fmla="*/ 0 w 1034"/>
                <a:gd name="T21" fmla="*/ 600 h 728"/>
                <a:gd name="T22" fmla="*/ 0 w 1034"/>
                <a:gd name="T23" fmla="*/ 584 h 728"/>
                <a:gd name="T24" fmla="*/ 4 w 1034"/>
                <a:gd name="T25" fmla="*/ 568 h 728"/>
                <a:gd name="T26" fmla="*/ 8 w 1034"/>
                <a:gd name="T27" fmla="*/ 552 h 728"/>
                <a:gd name="T28" fmla="*/ 16 w 1034"/>
                <a:gd name="T29" fmla="*/ 538 h 728"/>
                <a:gd name="T30" fmla="*/ 24 w 1034"/>
                <a:gd name="T31" fmla="*/ 524 h 728"/>
                <a:gd name="T32" fmla="*/ 36 w 1034"/>
                <a:gd name="T33" fmla="*/ 510 h 728"/>
                <a:gd name="T34" fmla="*/ 50 w 1034"/>
                <a:gd name="T35" fmla="*/ 498 h 728"/>
                <a:gd name="T36" fmla="*/ 532 w 1034"/>
                <a:gd name="T37" fmla="*/ 144 h 728"/>
                <a:gd name="T38" fmla="*/ 532 w 1034"/>
                <a:gd name="T39" fmla="*/ 144 h 728"/>
                <a:gd name="T40" fmla="*/ 550 w 1034"/>
                <a:gd name="T41" fmla="*/ 132 h 728"/>
                <a:gd name="T42" fmla="*/ 574 w 1034"/>
                <a:gd name="T43" fmla="*/ 120 h 728"/>
                <a:gd name="T44" fmla="*/ 632 w 1034"/>
                <a:gd name="T45" fmla="*/ 90 h 728"/>
                <a:gd name="T46" fmla="*/ 704 w 1034"/>
                <a:gd name="T47" fmla="*/ 62 h 728"/>
                <a:gd name="T48" fmla="*/ 744 w 1034"/>
                <a:gd name="T49" fmla="*/ 48 h 728"/>
                <a:gd name="T50" fmla="*/ 782 w 1034"/>
                <a:gd name="T51" fmla="*/ 34 h 728"/>
                <a:gd name="T52" fmla="*/ 822 w 1034"/>
                <a:gd name="T53" fmla="*/ 22 h 728"/>
                <a:gd name="T54" fmla="*/ 860 w 1034"/>
                <a:gd name="T55" fmla="*/ 14 h 728"/>
                <a:gd name="T56" fmla="*/ 896 w 1034"/>
                <a:gd name="T57" fmla="*/ 6 h 728"/>
                <a:gd name="T58" fmla="*/ 930 w 1034"/>
                <a:gd name="T59" fmla="*/ 2 h 728"/>
                <a:gd name="T60" fmla="*/ 960 w 1034"/>
                <a:gd name="T61" fmla="*/ 0 h 728"/>
                <a:gd name="T62" fmla="*/ 986 w 1034"/>
                <a:gd name="T63" fmla="*/ 4 h 728"/>
                <a:gd name="T64" fmla="*/ 998 w 1034"/>
                <a:gd name="T65" fmla="*/ 6 h 728"/>
                <a:gd name="T66" fmla="*/ 1008 w 1034"/>
                <a:gd name="T67" fmla="*/ 10 h 728"/>
                <a:gd name="T68" fmla="*/ 1016 w 1034"/>
                <a:gd name="T69" fmla="*/ 14 h 728"/>
                <a:gd name="T70" fmla="*/ 1022 w 1034"/>
                <a:gd name="T71" fmla="*/ 22 h 728"/>
                <a:gd name="T72" fmla="*/ 1022 w 1034"/>
                <a:gd name="T73" fmla="*/ 22 h 728"/>
                <a:gd name="T74" fmla="*/ 1028 w 1034"/>
                <a:gd name="T75" fmla="*/ 28 h 728"/>
                <a:gd name="T76" fmla="*/ 1032 w 1034"/>
                <a:gd name="T77" fmla="*/ 36 h 728"/>
                <a:gd name="T78" fmla="*/ 1034 w 1034"/>
                <a:gd name="T79" fmla="*/ 46 h 728"/>
                <a:gd name="T80" fmla="*/ 1034 w 1034"/>
                <a:gd name="T81" fmla="*/ 54 h 728"/>
                <a:gd name="T82" fmla="*/ 1034 w 1034"/>
                <a:gd name="T83" fmla="*/ 76 h 728"/>
                <a:gd name="T84" fmla="*/ 1028 w 1034"/>
                <a:gd name="T85" fmla="*/ 98 h 728"/>
                <a:gd name="T86" fmla="*/ 1018 w 1034"/>
                <a:gd name="T87" fmla="*/ 122 h 728"/>
                <a:gd name="T88" fmla="*/ 1004 w 1034"/>
                <a:gd name="T89" fmla="*/ 148 h 728"/>
                <a:gd name="T90" fmla="*/ 988 w 1034"/>
                <a:gd name="T91" fmla="*/ 174 h 728"/>
                <a:gd name="T92" fmla="*/ 970 w 1034"/>
                <a:gd name="T93" fmla="*/ 200 h 728"/>
                <a:gd name="T94" fmla="*/ 950 w 1034"/>
                <a:gd name="T95" fmla="*/ 226 h 728"/>
                <a:gd name="T96" fmla="*/ 928 w 1034"/>
                <a:gd name="T97" fmla="*/ 252 h 728"/>
                <a:gd name="T98" fmla="*/ 886 w 1034"/>
                <a:gd name="T99" fmla="*/ 300 h 728"/>
                <a:gd name="T100" fmla="*/ 844 w 1034"/>
                <a:gd name="T101" fmla="*/ 338 h 728"/>
                <a:gd name="T102" fmla="*/ 826 w 1034"/>
                <a:gd name="T103" fmla="*/ 354 h 728"/>
                <a:gd name="T104" fmla="*/ 810 w 1034"/>
                <a:gd name="T105" fmla="*/ 366 h 728"/>
                <a:gd name="T106" fmla="*/ 368 w 1034"/>
                <a:gd name="T107" fmla="*/ 652 h 728"/>
                <a:gd name="T108" fmla="*/ 368 w 1034"/>
                <a:gd name="T109" fmla="*/ 652 h 728"/>
                <a:gd name="T110" fmla="*/ 322 w 1034"/>
                <a:gd name="T111" fmla="*/ 680 h 728"/>
                <a:gd name="T112" fmla="*/ 280 w 1034"/>
                <a:gd name="T113" fmla="*/ 700 h 728"/>
                <a:gd name="T114" fmla="*/ 242 w 1034"/>
                <a:gd name="T115" fmla="*/ 714 h 728"/>
                <a:gd name="T116" fmla="*/ 206 w 1034"/>
                <a:gd name="T117" fmla="*/ 722 h 728"/>
                <a:gd name="T118" fmla="*/ 172 w 1034"/>
                <a:gd name="T119" fmla="*/ 728 h 728"/>
                <a:gd name="T120" fmla="*/ 140 w 1034"/>
                <a:gd name="T121" fmla="*/ 728 h 728"/>
                <a:gd name="T122" fmla="*/ 110 w 1034"/>
                <a:gd name="T123" fmla="*/ 724 h 728"/>
                <a:gd name="T124" fmla="*/ 84 w 1034"/>
                <a:gd name="T125" fmla="*/ 716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34" h="728">
                  <a:moveTo>
                    <a:pt x="84" y="716"/>
                  </a:moveTo>
                  <a:lnTo>
                    <a:pt x="84" y="716"/>
                  </a:lnTo>
                  <a:lnTo>
                    <a:pt x="66" y="708"/>
                  </a:lnTo>
                  <a:lnTo>
                    <a:pt x="52" y="700"/>
                  </a:lnTo>
                  <a:lnTo>
                    <a:pt x="38" y="688"/>
                  </a:lnTo>
                  <a:lnTo>
                    <a:pt x="28" y="676"/>
                  </a:lnTo>
                  <a:lnTo>
                    <a:pt x="18" y="664"/>
                  </a:lnTo>
                  <a:lnTo>
                    <a:pt x="10" y="648"/>
                  </a:lnTo>
                  <a:lnTo>
                    <a:pt x="4" y="634"/>
                  </a:lnTo>
                  <a:lnTo>
                    <a:pt x="2" y="618"/>
                  </a:lnTo>
                  <a:lnTo>
                    <a:pt x="0" y="600"/>
                  </a:lnTo>
                  <a:lnTo>
                    <a:pt x="0" y="584"/>
                  </a:lnTo>
                  <a:lnTo>
                    <a:pt x="4" y="568"/>
                  </a:lnTo>
                  <a:lnTo>
                    <a:pt x="8" y="552"/>
                  </a:lnTo>
                  <a:lnTo>
                    <a:pt x="16" y="538"/>
                  </a:lnTo>
                  <a:lnTo>
                    <a:pt x="24" y="524"/>
                  </a:lnTo>
                  <a:lnTo>
                    <a:pt x="36" y="510"/>
                  </a:lnTo>
                  <a:lnTo>
                    <a:pt x="50" y="498"/>
                  </a:lnTo>
                  <a:lnTo>
                    <a:pt x="532" y="144"/>
                  </a:lnTo>
                  <a:lnTo>
                    <a:pt x="532" y="144"/>
                  </a:lnTo>
                  <a:lnTo>
                    <a:pt x="550" y="132"/>
                  </a:lnTo>
                  <a:lnTo>
                    <a:pt x="574" y="120"/>
                  </a:lnTo>
                  <a:lnTo>
                    <a:pt x="632" y="90"/>
                  </a:lnTo>
                  <a:lnTo>
                    <a:pt x="704" y="62"/>
                  </a:lnTo>
                  <a:lnTo>
                    <a:pt x="744" y="48"/>
                  </a:lnTo>
                  <a:lnTo>
                    <a:pt x="782" y="34"/>
                  </a:lnTo>
                  <a:lnTo>
                    <a:pt x="822" y="22"/>
                  </a:lnTo>
                  <a:lnTo>
                    <a:pt x="860" y="14"/>
                  </a:lnTo>
                  <a:lnTo>
                    <a:pt x="896" y="6"/>
                  </a:lnTo>
                  <a:lnTo>
                    <a:pt x="930" y="2"/>
                  </a:lnTo>
                  <a:lnTo>
                    <a:pt x="960" y="0"/>
                  </a:lnTo>
                  <a:lnTo>
                    <a:pt x="986" y="4"/>
                  </a:lnTo>
                  <a:lnTo>
                    <a:pt x="998" y="6"/>
                  </a:lnTo>
                  <a:lnTo>
                    <a:pt x="1008" y="10"/>
                  </a:lnTo>
                  <a:lnTo>
                    <a:pt x="1016" y="14"/>
                  </a:lnTo>
                  <a:lnTo>
                    <a:pt x="1022" y="22"/>
                  </a:lnTo>
                  <a:lnTo>
                    <a:pt x="1022" y="22"/>
                  </a:lnTo>
                  <a:lnTo>
                    <a:pt x="1028" y="28"/>
                  </a:lnTo>
                  <a:lnTo>
                    <a:pt x="1032" y="36"/>
                  </a:lnTo>
                  <a:lnTo>
                    <a:pt x="1034" y="46"/>
                  </a:lnTo>
                  <a:lnTo>
                    <a:pt x="1034" y="54"/>
                  </a:lnTo>
                  <a:lnTo>
                    <a:pt x="1034" y="76"/>
                  </a:lnTo>
                  <a:lnTo>
                    <a:pt x="1028" y="98"/>
                  </a:lnTo>
                  <a:lnTo>
                    <a:pt x="1018" y="122"/>
                  </a:lnTo>
                  <a:lnTo>
                    <a:pt x="1004" y="148"/>
                  </a:lnTo>
                  <a:lnTo>
                    <a:pt x="988" y="174"/>
                  </a:lnTo>
                  <a:lnTo>
                    <a:pt x="970" y="200"/>
                  </a:lnTo>
                  <a:lnTo>
                    <a:pt x="950" y="226"/>
                  </a:lnTo>
                  <a:lnTo>
                    <a:pt x="928" y="252"/>
                  </a:lnTo>
                  <a:lnTo>
                    <a:pt x="886" y="300"/>
                  </a:lnTo>
                  <a:lnTo>
                    <a:pt x="844" y="338"/>
                  </a:lnTo>
                  <a:lnTo>
                    <a:pt x="826" y="354"/>
                  </a:lnTo>
                  <a:lnTo>
                    <a:pt x="810" y="366"/>
                  </a:lnTo>
                  <a:lnTo>
                    <a:pt x="368" y="652"/>
                  </a:lnTo>
                  <a:lnTo>
                    <a:pt x="368" y="652"/>
                  </a:lnTo>
                  <a:lnTo>
                    <a:pt x="322" y="680"/>
                  </a:lnTo>
                  <a:lnTo>
                    <a:pt x="280" y="700"/>
                  </a:lnTo>
                  <a:lnTo>
                    <a:pt x="242" y="714"/>
                  </a:lnTo>
                  <a:lnTo>
                    <a:pt x="206" y="722"/>
                  </a:lnTo>
                  <a:lnTo>
                    <a:pt x="172" y="728"/>
                  </a:lnTo>
                  <a:lnTo>
                    <a:pt x="140" y="728"/>
                  </a:lnTo>
                  <a:lnTo>
                    <a:pt x="110" y="724"/>
                  </a:lnTo>
                  <a:lnTo>
                    <a:pt x="84" y="7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67" name="Freeform 386"/>
            <p:cNvSpPr>
              <a:spLocks/>
            </p:cNvSpPr>
            <p:nvPr/>
          </p:nvSpPr>
          <p:spPr bwMode="auto">
            <a:xfrm>
              <a:off x="-7661275" y="5821363"/>
              <a:ext cx="1670050" cy="1155700"/>
            </a:xfrm>
            <a:custGeom>
              <a:avLst/>
              <a:gdLst>
                <a:gd name="T0" fmla="*/ 46 w 1052"/>
                <a:gd name="T1" fmla="*/ 688 h 728"/>
                <a:gd name="T2" fmla="*/ 26 w 1052"/>
                <a:gd name="T3" fmla="*/ 670 h 728"/>
                <a:gd name="T4" fmla="*/ 12 w 1052"/>
                <a:gd name="T5" fmla="*/ 650 h 728"/>
                <a:gd name="T6" fmla="*/ 2 w 1052"/>
                <a:gd name="T7" fmla="*/ 628 h 728"/>
                <a:gd name="T8" fmla="*/ 0 w 1052"/>
                <a:gd name="T9" fmla="*/ 604 h 728"/>
                <a:gd name="T10" fmla="*/ 2 w 1052"/>
                <a:gd name="T11" fmla="*/ 580 h 728"/>
                <a:gd name="T12" fmla="*/ 10 w 1052"/>
                <a:gd name="T13" fmla="*/ 556 h 728"/>
                <a:gd name="T14" fmla="*/ 22 w 1052"/>
                <a:gd name="T15" fmla="*/ 536 h 728"/>
                <a:gd name="T16" fmla="*/ 42 w 1052"/>
                <a:gd name="T17" fmla="*/ 518 h 728"/>
                <a:gd name="T18" fmla="*/ 550 w 1052"/>
                <a:gd name="T19" fmla="*/ 144 h 728"/>
                <a:gd name="T20" fmla="*/ 590 w 1052"/>
                <a:gd name="T21" fmla="*/ 120 h 728"/>
                <a:gd name="T22" fmla="*/ 722 w 1052"/>
                <a:gd name="T23" fmla="*/ 62 h 728"/>
                <a:gd name="T24" fmla="*/ 800 w 1052"/>
                <a:gd name="T25" fmla="*/ 34 h 728"/>
                <a:gd name="T26" fmla="*/ 878 w 1052"/>
                <a:gd name="T27" fmla="*/ 14 h 728"/>
                <a:gd name="T28" fmla="*/ 948 w 1052"/>
                <a:gd name="T29" fmla="*/ 2 h 728"/>
                <a:gd name="T30" fmla="*/ 1004 w 1052"/>
                <a:gd name="T31" fmla="*/ 4 h 728"/>
                <a:gd name="T32" fmla="*/ 1024 w 1052"/>
                <a:gd name="T33" fmla="*/ 10 h 728"/>
                <a:gd name="T34" fmla="*/ 1040 w 1052"/>
                <a:gd name="T35" fmla="*/ 22 h 728"/>
                <a:gd name="T36" fmla="*/ 1046 w 1052"/>
                <a:gd name="T37" fmla="*/ 28 h 728"/>
                <a:gd name="T38" fmla="*/ 1052 w 1052"/>
                <a:gd name="T39" fmla="*/ 46 h 728"/>
                <a:gd name="T40" fmla="*/ 1050 w 1052"/>
                <a:gd name="T41" fmla="*/ 76 h 728"/>
                <a:gd name="T42" fmla="*/ 1034 w 1052"/>
                <a:gd name="T43" fmla="*/ 122 h 728"/>
                <a:gd name="T44" fmla="*/ 1006 w 1052"/>
                <a:gd name="T45" fmla="*/ 174 h 728"/>
                <a:gd name="T46" fmla="*/ 968 w 1052"/>
                <a:gd name="T47" fmla="*/ 226 h 728"/>
                <a:gd name="T48" fmla="*/ 904 w 1052"/>
                <a:gd name="T49" fmla="*/ 300 h 728"/>
                <a:gd name="T50" fmla="*/ 844 w 1052"/>
                <a:gd name="T51" fmla="*/ 354 h 728"/>
                <a:gd name="T52" fmla="*/ 384 w 1052"/>
                <a:gd name="T53" fmla="*/ 652 h 728"/>
                <a:gd name="T54" fmla="*/ 356 w 1052"/>
                <a:gd name="T55" fmla="*/ 670 h 728"/>
                <a:gd name="T56" fmla="*/ 300 w 1052"/>
                <a:gd name="T57" fmla="*/ 698 h 728"/>
                <a:gd name="T58" fmla="*/ 250 w 1052"/>
                <a:gd name="T59" fmla="*/ 716 h 728"/>
                <a:gd name="T60" fmla="*/ 204 w 1052"/>
                <a:gd name="T61" fmla="*/ 726 h 728"/>
                <a:gd name="T62" fmla="*/ 162 w 1052"/>
                <a:gd name="T63" fmla="*/ 728 h 728"/>
                <a:gd name="T64" fmla="*/ 124 w 1052"/>
                <a:gd name="T65" fmla="*/ 722 h 728"/>
                <a:gd name="T66" fmla="*/ 90 w 1052"/>
                <a:gd name="T67" fmla="*/ 712 h 728"/>
                <a:gd name="T68" fmla="*/ 60 w 1052"/>
                <a:gd name="T69" fmla="*/ 696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2" h="728">
                  <a:moveTo>
                    <a:pt x="46" y="688"/>
                  </a:moveTo>
                  <a:lnTo>
                    <a:pt x="46" y="688"/>
                  </a:lnTo>
                  <a:lnTo>
                    <a:pt x="34" y="680"/>
                  </a:lnTo>
                  <a:lnTo>
                    <a:pt x="26" y="670"/>
                  </a:lnTo>
                  <a:lnTo>
                    <a:pt x="18" y="660"/>
                  </a:lnTo>
                  <a:lnTo>
                    <a:pt x="12" y="650"/>
                  </a:lnTo>
                  <a:lnTo>
                    <a:pt x="6" y="640"/>
                  </a:lnTo>
                  <a:lnTo>
                    <a:pt x="2" y="628"/>
                  </a:lnTo>
                  <a:lnTo>
                    <a:pt x="0" y="616"/>
                  </a:lnTo>
                  <a:lnTo>
                    <a:pt x="0" y="604"/>
                  </a:lnTo>
                  <a:lnTo>
                    <a:pt x="0" y="592"/>
                  </a:lnTo>
                  <a:lnTo>
                    <a:pt x="2" y="580"/>
                  </a:lnTo>
                  <a:lnTo>
                    <a:pt x="4" y="568"/>
                  </a:lnTo>
                  <a:lnTo>
                    <a:pt x="10" y="556"/>
                  </a:lnTo>
                  <a:lnTo>
                    <a:pt x="16" y="546"/>
                  </a:lnTo>
                  <a:lnTo>
                    <a:pt x="22" y="536"/>
                  </a:lnTo>
                  <a:lnTo>
                    <a:pt x="32" y="526"/>
                  </a:lnTo>
                  <a:lnTo>
                    <a:pt x="42" y="518"/>
                  </a:lnTo>
                  <a:lnTo>
                    <a:pt x="550" y="144"/>
                  </a:lnTo>
                  <a:lnTo>
                    <a:pt x="550" y="144"/>
                  </a:lnTo>
                  <a:lnTo>
                    <a:pt x="568" y="132"/>
                  </a:lnTo>
                  <a:lnTo>
                    <a:pt x="590" y="120"/>
                  </a:lnTo>
                  <a:lnTo>
                    <a:pt x="650" y="90"/>
                  </a:lnTo>
                  <a:lnTo>
                    <a:pt x="722" y="62"/>
                  </a:lnTo>
                  <a:lnTo>
                    <a:pt x="760" y="48"/>
                  </a:lnTo>
                  <a:lnTo>
                    <a:pt x="800" y="34"/>
                  </a:lnTo>
                  <a:lnTo>
                    <a:pt x="840" y="22"/>
                  </a:lnTo>
                  <a:lnTo>
                    <a:pt x="878" y="14"/>
                  </a:lnTo>
                  <a:lnTo>
                    <a:pt x="914" y="6"/>
                  </a:lnTo>
                  <a:lnTo>
                    <a:pt x="948" y="2"/>
                  </a:lnTo>
                  <a:lnTo>
                    <a:pt x="978" y="0"/>
                  </a:lnTo>
                  <a:lnTo>
                    <a:pt x="1004" y="4"/>
                  </a:lnTo>
                  <a:lnTo>
                    <a:pt x="1016" y="6"/>
                  </a:lnTo>
                  <a:lnTo>
                    <a:pt x="1024" y="10"/>
                  </a:lnTo>
                  <a:lnTo>
                    <a:pt x="1034" y="16"/>
                  </a:lnTo>
                  <a:lnTo>
                    <a:pt x="1040" y="22"/>
                  </a:lnTo>
                  <a:lnTo>
                    <a:pt x="1040" y="22"/>
                  </a:lnTo>
                  <a:lnTo>
                    <a:pt x="1046" y="28"/>
                  </a:lnTo>
                  <a:lnTo>
                    <a:pt x="1048" y="36"/>
                  </a:lnTo>
                  <a:lnTo>
                    <a:pt x="1052" y="46"/>
                  </a:lnTo>
                  <a:lnTo>
                    <a:pt x="1052" y="54"/>
                  </a:lnTo>
                  <a:lnTo>
                    <a:pt x="1050" y="76"/>
                  </a:lnTo>
                  <a:lnTo>
                    <a:pt x="1044" y="98"/>
                  </a:lnTo>
                  <a:lnTo>
                    <a:pt x="1034" y="122"/>
                  </a:lnTo>
                  <a:lnTo>
                    <a:pt x="1022" y="148"/>
                  </a:lnTo>
                  <a:lnTo>
                    <a:pt x="1006" y="174"/>
                  </a:lnTo>
                  <a:lnTo>
                    <a:pt x="988" y="200"/>
                  </a:lnTo>
                  <a:lnTo>
                    <a:pt x="968" y="226"/>
                  </a:lnTo>
                  <a:lnTo>
                    <a:pt x="946" y="252"/>
                  </a:lnTo>
                  <a:lnTo>
                    <a:pt x="904" y="300"/>
                  </a:lnTo>
                  <a:lnTo>
                    <a:pt x="862" y="338"/>
                  </a:lnTo>
                  <a:lnTo>
                    <a:pt x="844" y="354"/>
                  </a:lnTo>
                  <a:lnTo>
                    <a:pt x="828" y="366"/>
                  </a:lnTo>
                  <a:lnTo>
                    <a:pt x="384" y="652"/>
                  </a:lnTo>
                  <a:lnTo>
                    <a:pt x="384" y="652"/>
                  </a:lnTo>
                  <a:lnTo>
                    <a:pt x="356" y="670"/>
                  </a:lnTo>
                  <a:lnTo>
                    <a:pt x="328" y="686"/>
                  </a:lnTo>
                  <a:lnTo>
                    <a:pt x="300" y="698"/>
                  </a:lnTo>
                  <a:lnTo>
                    <a:pt x="274" y="708"/>
                  </a:lnTo>
                  <a:lnTo>
                    <a:pt x="250" y="716"/>
                  </a:lnTo>
                  <a:lnTo>
                    <a:pt x="226" y="722"/>
                  </a:lnTo>
                  <a:lnTo>
                    <a:pt x="204" y="726"/>
                  </a:lnTo>
                  <a:lnTo>
                    <a:pt x="182" y="728"/>
                  </a:lnTo>
                  <a:lnTo>
                    <a:pt x="162" y="728"/>
                  </a:lnTo>
                  <a:lnTo>
                    <a:pt x="142" y="726"/>
                  </a:lnTo>
                  <a:lnTo>
                    <a:pt x="124" y="722"/>
                  </a:lnTo>
                  <a:lnTo>
                    <a:pt x="106" y="718"/>
                  </a:lnTo>
                  <a:lnTo>
                    <a:pt x="90" y="712"/>
                  </a:lnTo>
                  <a:lnTo>
                    <a:pt x="74" y="704"/>
                  </a:lnTo>
                  <a:lnTo>
                    <a:pt x="60" y="696"/>
                  </a:lnTo>
                  <a:lnTo>
                    <a:pt x="46" y="688"/>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68" name="Freeform 387"/>
            <p:cNvSpPr>
              <a:spLocks/>
            </p:cNvSpPr>
            <p:nvPr/>
          </p:nvSpPr>
          <p:spPr bwMode="auto">
            <a:xfrm>
              <a:off x="-7661275" y="5821363"/>
              <a:ext cx="1670050" cy="1155700"/>
            </a:xfrm>
            <a:custGeom>
              <a:avLst/>
              <a:gdLst>
                <a:gd name="T0" fmla="*/ 46 w 1052"/>
                <a:gd name="T1" fmla="*/ 688 h 728"/>
                <a:gd name="T2" fmla="*/ 26 w 1052"/>
                <a:gd name="T3" fmla="*/ 670 h 728"/>
                <a:gd name="T4" fmla="*/ 12 w 1052"/>
                <a:gd name="T5" fmla="*/ 650 h 728"/>
                <a:gd name="T6" fmla="*/ 2 w 1052"/>
                <a:gd name="T7" fmla="*/ 628 h 728"/>
                <a:gd name="T8" fmla="*/ 0 w 1052"/>
                <a:gd name="T9" fmla="*/ 604 h 728"/>
                <a:gd name="T10" fmla="*/ 2 w 1052"/>
                <a:gd name="T11" fmla="*/ 580 h 728"/>
                <a:gd name="T12" fmla="*/ 10 w 1052"/>
                <a:gd name="T13" fmla="*/ 556 h 728"/>
                <a:gd name="T14" fmla="*/ 22 w 1052"/>
                <a:gd name="T15" fmla="*/ 536 h 728"/>
                <a:gd name="T16" fmla="*/ 42 w 1052"/>
                <a:gd name="T17" fmla="*/ 518 h 728"/>
                <a:gd name="T18" fmla="*/ 550 w 1052"/>
                <a:gd name="T19" fmla="*/ 144 h 728"/>
                <a:gd name="T20" fmla="*/ 590 w 1052"/>
                <a:gd name="T21" fmla="*/ 120 h 728"/>
                <a:gd name="T22" fmla="*/ 722 w 1052"/>
                <a:gd name="T23" fmla="*/ 62 h 728"/>
                <a:gd name="T24" fmla="*/ 800 w 1052"/>
                <a:gd name="T25" fmla="*/ 34 h 728"/>
                <a:gd name="T26" fmla="*/ 878 w 1052"/>
                <a:gd name="T27" fmla="*/ 14 h 728"/>
                <a:gd name="T28" fmla="*/ 948 w 1052"/>
                <a:gd name="T29" fmla="*/ 2 h 728"/>
                <a:gd name="T30" fmla="*/ 1004 w 1052"/>
                <a:gd name="T31" fmla="*/ 4 h 728"/>
                <a:gd name="T32" fmla="*/ 1024 w 1052"/>
                <a:gd name="T33" fmla="*/ 10 h 728"/>
                <a:gd name="T34" fmla="*/ 1040 w 1052"/>
                <a:gd name="T35" fmla="*/ 22 h 728"/>
                <a:gd name="T36" fmla="*/ 1046 w 1052"/>
                <a:gd name="T37" fmla="*/ 28 h 728"/>
                <a:gd name="T38" fmla="*/ 1052 w 1052"/>
                <a:gd name="T39" fmla="*/ 46 h 728"/>
                <a:gd name="T40" fmla="*/ 1050 w 1052"/>
                <a:gd name="T41" fmla="*/ 76 h 728"/>
                <a:gd name="T42" fmla="*/ 1034 w 1052"/>
                <a:gd name="T43" fmla="*/ 122 h 728"/>
                <a:gd name="T44" fmla="*/ 1006 w 1052"/>
                <a:gd name="T45" fmla="*/ 174 h 728"/>
                <a:gd name="T46" fmla="*/ 968 w 1052"/>
                <a:gd name="T47" fmla="*/ 226 h 728"/>
                <a:gd name="T48" fmla="*/ 904 w 1052"/>
                <a:gd name="T49" fmla="*/ 300 h 728"/>
                <a:gd name="T50" fmla="*/ 844 w 1052"/>
                <a:gd name="T51" fmla="*/ 354 h 728"/>
                <a:gd name="T52" fmla="*/ 384 w 1052"/>
                <a:gd name="T53" fmla="*/ 652 h 728"/>
                <a:gd name="T54" fmla="*/ 356 w 1052"/>
                <a:gd name="T55" fmla="*/ 670 h 728"/>
                <a:gd name="T56" fmla="*/ 300 w 1052"/>
                <a:gd name="T57" fmla="*/ 698 h 728"/>
                <a:gd name="T58" fmla="*/ 250 w 1052"/>
                <a:gd name="T59" fmla="*/ 716 h 728"/>
                <a:gd name="T60" fmla="*/ 204 w 1052"/>
                <a:gd name="T61" fmla="*/ 726 h 728"/>
                <a:gd name="T62" fmla="*/ 162 w 1052"/>
                <a:gd name="T63" fmla="*/ 728 h 728"/>
                <a:gd name="T64" fmla="*/ 124 w 1052"/>
                <a:gd name="T65" fmla="*/ 722 h 728"/>
                <a:gd name="T66" fmla="*/ 90 w 1052"/>
                <a:gd name="T67" fmla="*/ 712 h 728"/>
                <a:gd name="T68" fmla="*/ 60 w 1052"/>
                <a:gd name="T69" fmla="*/ 696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2" h="728">
                  <a:moveTo>
                    <a:pt x="46" y="688"/>
                  </a:moveTo>
                  <a:lnTo>
                    <a:pt x="46" y="688"/>
                  </a:lnTo>
                  <a:lnTo>
                    <a:pt x="34" y="680"/>
                  </a:lnTo>
                  <a:lnTo>
                    <a:pt x="26" y="670"/>
                  </a:lnTo>
                  <a:lnTo>
                    <a:pt x="18" y="660"/>
                  </a:lnTo>
                  <a:lnTo>
                    <a:pt x="12" y="650"/>
                  </a:lnTo>
                  <a:lnTo>
                    <a:pt x="6" y="640"/>
                  </a:lnTo>
                  <a:lnTo>
                    <a:pt x="2" y="628"/>
                  </a:lnTo>
                  <a:lnTo>
                    <a:pt x="0" y="616"/>
                  </a:lnTo>
                  <a:lnTo>
                    <a:pt x="0" y="604"/>
                  </a:lnTo>
                  <a:lnTo>
                    <a:pt x="0" y="592"/>
                  </a:lnTo>
                  <a:lnTo>
                    <a:pt x="2" y="580"/>
                  </a:lnTo>
                  <a:lnTo>
                    <a:pt x="4" y="568"/>
                  </a:lnTo>
                  <a:lnTo>
                    <a:pt x="10" y="556"/>
                  </a:lnTo>
                  <a:lnTo>
                    <a:pt x="16" y="546"/>
                  </a:lnTo>
                  <a:lnTo>
                    <a:pt x="22" y="536"/>
                  </a:lnTo>
                  <a:lnTo>
                    <a:pt x="32" y="526"/>
                  </a:lnTo>
                  <a:lnTo>
                    <a:pt x="42" y="518"/>
                  </a:lnTo>
                  <a:lnTo>
                    <a:pt x="550" y="144"/>
                  </a:lnTo>
                  <a:lnTo>
                    <a:pt x="550" y="144"/>
                  </a:lnTo>
                  <a:lnTo>
                    <a:pt x="568" y="132"/>
                  </a:lnTo>
                  <a:lnTo>
                    <a:pt x="590" y="120"/>
                  </a:lnTo>
                  <a:lnTo>
                    <a:pt x="650" y="90"/>
                  </a:lnTo>
                  <a:lnTo>
                    <a:pt x="722" y="62"/>
                  </a:lnTo>
                  <a:lnTo>
                    <a:pt x="760" y="48"/>
                  </a:lnTo>
                  <a:lnTo>
                    <a:pt x="800" y="34"/>
                  </a:lnTo>
                  <a:lnTo>
                    <a:pt x="840" y="22"/>
                  </a:lnTo>
                  <a:lnTo>
                    <a:pt x="878" y="14"/>
                  </a:lnTo>
                  <a:lnTo>
                    <a:pt x="914" y="6"/>
                  </a:lnTo>
                  <a:lnTo>
                    <a:pt x="948" y="2"/>
                  </a:lnTo>
                  <a:lnTo>
                    <a:pt x="978" y="0"/>
                  </a:lnTo>
                  <a:lnTo>
                    <a:pt x="1004" y="4"/>
                  </a:lnTo>
                  <a:lnTo>
                    <a:pt x="1016" y="6"/>
                  </a:lnTo>
                  <a:lnTo>
                    <a:pt x="1024" y="10"/>
                  </a:lnTo>
                  <a:lnTo>
                    <a:pt x="1034" y="16"/>
                  </a:lnTo>
                  <a:lnTo>
                    <a:pt x="1040" y="22"/>
                  </a:lnTo>
                  <a:lnTo>
                    <a:pt x="1040" y="22"/>
                  </a:lnTo>
                  <a:lnTo>
                    <a:pt x="1046" y="28"/>
                  </a:lnTo>
                  <a:lnTo>
                    <a:pt x="1048" y="36"/>
                  </a:lnTo>
                  <a:lnTo>
                    <a:pt x="1052" y="46"/>
                  </a:lnTo>
                  <a:lnTo>
                    <a:pt x="1052" y="54"/>
                  </a:lnTo>
                  <a:lnTo>
                    <a:pt x="1050" y="76"/>
                  </a:lnTo>
                  <a:lnTo>
                    <a:pt x="1044" y="98"/>
                  </a:lnTo>
                  <a:lnTo>
                    <a:pt x="1034" y="122"/>
                  </a:lnTo>
                  <a:lnTo>
                    <a:pt x="1022" y="148"/>
                  </a:lnTo>
                  <a:lnTo>
                    <a:pt x="1006" y="174"/>
                  </a:lnTo>
                  <a:lnTo>
                    <a:pt x="988" y="200"/>
                  </a:lnTo>
                  <a:lnTo>
                    <a:pt x="968" y="226"/>
                  </a:lnTo>
                  <a:lnTo>
                    <a:pt x="946" y="252"/>
                  </a:lnTo>
                  <a:lnTo>
                    <a:pt x="904" y="300"/>
                  </a:lnTo>
                  <a:lnTo>
                    <a:pt x="862" y="338"/>
                  </a:lnTo>
                  <a:lnTo>
                    <a:pt x="844" y="354"/>
                  </a:lnTo>
                  <a:lnTo>
                    <a:pt x="828" y="366"/>
                  </a:lnTo>
                  <a:lnTo>
                    <a:pt x="384" y="652"/>
                  </a:lnTo>
                  <a:lnTo>
                    <a:pt x="384" y="652"/>
                  </a:lnTo>
                  <a:lnTo>
                    <a:pt x="356" y="670"/>
                  </a:lnTo>
                  <a:lnTo>
                    <a:pt x="328" y="686"/>
                  </a:lnTo>
                  <a:lnTo>
                    <a:pt x="300" y="698"/>
                  </a:lnTo>
                  <a:lnTo>
                    <a:pt x="274" y="708"/>
                  </a:lnTo>
                  <a:lnTo>
                    <a:pt x="250" y="716"/>
                  </a:lnTo>
                  <a:lnTo>
                    <a:pt x="226" y="722"/>
                  </a:lnTo>
                  <a:lnTo>
                    <a:pt x="204" y="726"/>
                  </a:lnTo>
                  <a:lnTo>
                    <a:pt x="182" y="728"/>
                  </a:lnTo>
                  <a:lnTo>
                    <a:pt x="162" y="728"/>
                  </a:lnTo>
                  <a:lnTo>
                    <a:pt x="142" y="726"/>
                  </a:lnTo>
                  <a:lnTo>
                    <a:pt x="124" y="722"/>
                  </a:lnTo>
                  <a:lnTo>
                    <a:pt x="106" y="718"/>
                  </a:lnTo>
                  <a:lnTo>
                    <a:pt x="90" y="712"/>
                  </a:lnTo>
                  <a:lnTo>
                    <a:pt x="74" y="704"/>
                  </a:lnTo>
                  <a:lnTo>
                    <a:pt x="60" y="696"/>
                  </a:lnTo>
                  <a:lnTo>
                    <a:pt x="46" y="6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69" name="Freeform 388"/>
            <p:cNvSpPr>
              <a:spLocks/>
            </p:cNvSpPr>
            <p:nvPr/>
          </p:nvSpPr>
          <p:spPr bwMode="auto">
            <a:xfrm>
              <a:off x="-8724900" y="5707063"/>
              <a:ext cx="3933825" cy="3054350"/>
            </a:xfrm>
            <a:custGeom>
              <a:avLst/>
              <a:gdLst>
                <a:gd name="T0" fmla="*/ 882 w 2478"/>
                <a:gd name="T1" fmla="*/ 1226 h 1924"/>
                <a:gd name="T2" fmla="*/ 884 w 2478"/>
                <a:gd name="T3" fmla="*/ 1276 h 1924"/>
                <a:gd name="T4" fmla="*/ 918 w 2478"/>
                <a:gd name="T5" fmla="*/ 1340 h 1924"/>
                <a:gd name="T6" fmla="*/ 980 w 2478"/>
                <a:gd name="T7" fmla="*/ 1384 h 1924"/>
                <a:gd name="T8" fmla="*/ 1054 w 2478"/>
                <a:gd name="T9" fmla="*/ 1402 h 1924"/>
                <a:gd name="T10" fmla="*/ 1132 w 2478"/>
                <a:gd name="T11" fmla="*/ 1388 h 1924"/>
                <a:gd name="T12" fmla="*/ 1180 w 2478"/>
                <a:gd name="T13" fmla="*/ 1358 h 1924"/>
                <a:gd name="T14" fmla="*/ 1178 w 2478"/>
                <a:gd name="T15" fmla="*/ 1434 h 1924"/>
                <a:gd name="T16" fmla="*/ 1214 w 2478"/>
                <a:gd name="T17" fmla="*/ 1496 h 1924"/>
                <a:gd name="T18" fmla="*/ 1272 w 2478"/>
                <a:gd name="T19" fmla="*/ 1538 h 1924"/>
                <a:gd name="T20" fmla="*/ 1346 w 2478"/>
                <a:gd name="T21" fmla="*/ 1554 h 1924"/>
                <a:gd name="T22" fmla="*/ 1422 w 2478"/>
                <a:gd name="T23" fmla="*/ 1542 h 1924"/>
                <a:gd name="T24" fmla="*/ 1446 w 2478"/>
                <a:gd name="T25" fmla="*/ 1544 h 1924"/>
                <a:gd name="T26" fmla="*/ 1458 w 2478"/>
                <a:gd name="T27" fmla="*/ 1602 h 1924"/>
                <a:gd name="T28" fmla="*/ 1504 w 2478"/>
                <a:gd name="T29" fmla="*/ 1656 h 1924"/>
                <a:gd name="T30" fmla="*/ 1572 w 2478"/>
                <a:gd name="T31" fmla="*/ 1686 h 1924"/>
                <a:gd name="T32" fmla="*/ 1648 w 2478"/>
                <a:gd name="T33" fmla="*/ 1688 h 1924"/>
                <a:gd name="T34" fmla="*/ 1720 w 2478"/>
                <a:gd name="T35" fmla="*/ 1654 h 1924"/>
                <a:gd name="T36" fmla="*/ 2236 w 2478"/>
                <a:gd name="T37" fmla="*/ 1094 h 1924"/>
                <a:gd name="T38" fmla="*/ 2286 w 2478"/>
                <a:gd name="T39" fmla="*/ 1032 h 1924"/>
                <a:gd name="T40" fmla="*/ 2352 w 2478"/>
                <a:gd name="T41" fmla="*/ 924 h 1924"/>
                <a:gd name="T42" fmla="*/ 2406 w 2478"/>
                <a:gd name="T43" fmla="*/ 808 h 1924"/>
                <a:gd name="T44" fmla="*/ 2446 w 2478"/>
                <a:gd name="T45" fmla="*/ 694 h 1924"/>
                <a:gd name="T46" fmla="*/ 2472 w 2478"/>
                <a:gd name="T47" fmla="*/ 592 h 1924"/>
                <a:gd name="T48" fmla="*/ 2478 w 2478"/>
                <a:gd name="T49" fmla="*/ 534 h 1924"/>
                <a:gd name="T50" fmla="*/ 2470 w 2478"/>
                <a:gd name="T51" fmla="*/ 426 h 1924"/>
                <a:gd name="T52" fmla="*/ 2440 w 2478"/>
                <a:gd name="T53" fmla="*/ 330 h 1924"/>
                <a:gd name="T54" fmla="*/ 2390 w 2478"/>
                <a:gd name="T55" fmla="*/ 248 h 1924"/>
                <a:gd name="T56" fmla="*/ 2326 w 2478"/>
                <a:gd name="T57" fmla="*/ 176 h 1924"/>
                <a:gd name="T58" fmla="*/ 2252 w 2478"/>
                <a:gd name="T59" fmla="*/ 116 h 1924"/>
                <a:gd name="T60" fmla="*/ 2168 w 2478"/>
                <a:gd name="T61" fmla="*/ 68 h 1924"/>
                <a:gd name="T62" fmla="*/ 2082 w 2478"/>
                <a:gd name="T63" fmla="*/ 34 h 1924"/>
                <a:gd name="T64" fmla="*/ 1998 w 2478"/>
                <a:gd name="T65" fmla="*/ 10 h 1924"/>
                <a:gd name="T66" fmla="*/ 1916 w 2478"/>
                <a:gd name="T67" fmla="*/ 0 h 1924"/>
                <a:gd name="T68" fmla="*/ 1842 w 2478"/>
                <a:gd name="T69" fmla="*/ 2 h 1924"/>
                <a:gd name="T70" fmla="*/ 1800 w 2478"/>
                <a:gd name="T71" fmla="*/ 10 h 1924"/>
                <a:gd name="T72" fmla="*/ 1586 w 2478"/>
                <a:gd name="T73" fmla="*/ 64 h 1924"/>
                <a:gd name="T74" fmla="*/ 1504 w 2478"/>
                <a:gd name="T75" fmla="*/ 98 h 1924"/>
                <a:gd name="T76" fmla="*/ 1454 w 2478"/>
                <a:gd name="T77" fmla="*/ 132 h 1924"/>
                <a:gd name="T78" fmla="*/ 58 w 2478"/>
                <a:gd name="T79" fmla="*/ 1642 h 1924"/>
                <a:gd name="T80" fmla="*/ 20 w 2478"/>
                <a:gd name="T81" fmla="*/ 1696 h 1924"/>
                <a:gd name="T82" fmla="*/ 2 w 2478"/>
                <a:gd name="T83" fmla="*/ 1746 h 1924"/>
                <a:gd name="T84" fmla="*/ 2 w 2478"/>
                <a:gd name="T85" fmla="*/ 1794 h 1924"/>
                <a:gd name="T86" fmla="*/ 18 w 2478"/>
                <a:gd name="T87" fmla="*/ 1838 h 1924"/>
                <a:gd name="T88" fmla="*/ 46 w 2478"/>
                <a:gd name="T89" fmla="*/ 1874 h 1924"/>
                <a:gd name="T90" fmla="*/ 82 w 2478"/>
                <a:gd name="T91" fmla="*/ 1902 h 1924"/>
                <a:gd name="T92" fmla="*/ 126 w 2478"/>
                <a:gd name="T93" fmla="*/ 1918 h 1924"/>
                <a:gd name="T94" fmla="*/ 174 w 2478"/>
                <a:gd name="T95" fmla="*/ 1924 h 1924"/>
                <a:gd name="T96" fmla="*/ 220 w 2478"/>
                <a:gd name="T97" fmla="*/ 1916 h 1924"/>
                <a:gd name="T98" fmla="*/ 266 w 2478"/>
                <a:gd name="T99" fmla="*/ 189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78" h="1924">
                  <a:moveTo>
                    <a:pt x="294" y="1866"/>
                  </a:moveTo>
                  <a:lnTo>
                    <a:pt x="882" y="1226"/>
                  </a:lnTo>
                  <a:lnTo>
                    <a:pt x="882" y="1226"/>
                  </a:lnTo>
                  <a:lnTo>
                    <a:pt x="880" y="1238"/>
                  </a:lnTo>
                  <a:lnTo>
                    <a:pt x="880" y="1252"/>
                  </a:lnTo>
                  <a:lnTo>
                    <a:pt x="884" y="1276"/>
                  </a:lnTo>
                  <a:lnTo>
                    <a:pt x="892" y="1300"/>
                  </a:lnTo>
                  <a:lnTo>
                    <a:pt x="904" y="1322"/>
                  </a:lnTo>
                  <a:lnTo>
                    <a:pt x="918" y="1340"/>
                  </a:lnTo>
                  <a:lnTo>
                    <a:pt x="936" y="1358"/>
                  </a:lnTo>
                  <a:lnTo>
                    <a:pt x="956" y="1372"/>
                  </a:lnTo>
                  <a:lnTo>
                    <a:pt x="980" y="1384"/>
                  </a:lnTo>
                  <a:lnTo>
                    <a:pt x="1004" y="1394"/>
                  </a:lnTo>
                  <a:lnTo>
                    <a:pt x="1028" y="1398"/>
                  </a:lnTo>
                  <a:lnTo>
                    <a:pt x="1054" y="1402"/>
                  </a:lnTo>
                  <a:lnTo>
                    <a:pt x="1080" y="1400"/>
                  </a:lnTo>
                  <a:lnTo>
                    <a:pt x="1106" y="1396"/>
                  </a:lnTo>
                  <a:lnTo>
                    <a:pt x="1132" y="1388"/>
                  </a:lnTo>
                  <a:lnTo>
                    <a:pt x="1156" y="1374"/>
                  </a:lnTo>
                  <a:lnTo>
                    <a:pt x="1180" y="1358"/>
                  </a:lnTo>
                  <a:lnTo>
                    <a:pt x="1180" y="1358"/>
                  </a:lnTo>
                  <a:lnTo>
                    <a:pt x="1174" y="1384"/>
                  </a:lnTo>
                  <a:lnTo>
                    <a:pt x="1174" y="1410"/>
                  </a:lnTo>
                  <a:lnTo>
                    <a:pt x="1178" y="1434"/>
                  </a:lnTo>
                  <a:lnTo>
                    <a:pt x="1186" y="1456"/>
                  </a:lnTo>
                  <a:lnTo>
                    <a:pt x="1198" y="1476"/>
                  </a:lnTo>
                  <a:lnTo>
                    <a:pt x="1214" y="1496"/>
                  </a:lnTo>
                  <a:lnTo>
                    <a:pt x="1230" y="1512"/>
                  </a:lnTo>
                  <a:lnTo>
                    <a:pt x="1250" y="1526"/>
                  </a:lnTo>
                  <a:lnTo>
                    <a:pt x="1272" y="1538"/>
                  </a:lnTo>
                  <a:lnTo>
                    <a:pt x="1296" y="1546"/>
                  </a:lnTo>
                  <a:lnTo>
                    <a:pt x="1320" y="1552"/>
                  </a:lnTo>
                  <a:lnTo>
                    <a:pt x="1346" y="1554"/>
                  </a:lnTo>
                  <a:lnTo>
                    <a:pt x="1372" y="1554"/>
                  </a:lnTo>
                  <a:lnTo>
                    <a:pt x="1396" y="1550"/>
                  </a:lnTo>
                  <a:lnTo>
                    <a:pt x="1422" y="1542"/>
                  </a:lnTo>
                  <a:lnTo>
                    <a:pt x="1446" y="1530"/>
                  </a:lnTo>
                  <a:lnTo>
                    <a:pt x="1446" y="1530"/>
                  </a:lnTo>
                  <a:lnTo>
                    <a:pt x="1446" y="1544"/>
                  </a:lnTo>
                  <a:lnTo>
                    <a:pt x="1446" y="1556"/>
                  </a:lnTo>
                  <a:lnTo>
                    <a:pt x="1450" y="1580"/>
                  </a:lnTo>
                  <a:lnTo>
                    <a:pt x="1458" y="1602"/>
                  </a:lnTo>
                  <a:lnTo>
                    <a:pt x="1470" y="1622"/>
                  </a:lnTo>
                  <a:lnTo>
                    <a:pt x="1486" y="1640"/>
                  </a:lnTo>
                  <a:lnTo>
                    <a:pt x="1504" y="1656"/>
                  </a:lnTo>
                  <a:lnTo>
                    <a:pt x="1526" y="1670"/>
                  </a:lnTo>
                  <a:lnTo>
                    <a:pt x="1548" y="1680"/>
                  </a:lnTo>
                  <a:lnTo>
                    <a:pt x="1572" y="1686"/>
                  </a:lnTo>
                  <a:lnTo>
                    <a:pt x="1598" y="1690"/>
                  </a:lnTo>
                  <a:lnTo>
                    <a:pt x="1622" y="1692"/>
                  </a:lnTo>
                  <a:lnTo>
                    <a:pt x="1648" y="1688"/>
                  </a:lnTo>
                  <a:lnTo>
                    <a:pt x="1674" y="1682"/>
                  </a:lnTo>
                  <a:lnTo>
                    <a:pt x="1698" y="1670"/>
                  </a:lnTo>
                  <a:lnTo>
                    <a:pt x="1720" y="1654"/>
                  </a:lnTo>
                  <a:lnTo>
                    <a:pt x="1732" y="1646"/>
                  </a:lnTo>
                  <a:lnTo>
                    <a:pt x="1742" y="1634"/>
                  </a:lnTo>
                  <a:lnTo>
                    <a:pt x="2236" y="1094"/>
                  </a:lnTo>
                  <a:lnTo>
                    <a:pt x="2236" y="1094"/>
                  </a:lnTo>
                  <a:lnTo>
                    <a:pt x="2262" y="1064"/>
                  </a:lnTo>
                  <a:lnTo>
                    <a:pt x="2286" y="1032"/>
                  </a:lnTo>
                  <a:lnTo>
                    <a:pt x="2310" y="998"/>
                  </a:lnTo>
                  <a:lnTo>
                    <a:pt x="2332" y="962"/>
                  </a:lnTo>
                  <a:lnTo>
                    <a:pt x="2352" y="924"/>
                  </a:lnTo>
                  <a:lnTo>
                    <a:pt x="2372" y="886"/>
                  </a:lnTo>
                  <a:lnTo>
                    <a:pt x="2390" y="848"/>
                  </a:lnTo>
                  <a:lnTo>
                    <a:pt x="2406" y="808"/>
                  </a:lnTo>
                  <a:lnTo>
                    <a:pt x="2422" y="770"/>
                  </a:lnTo>
                  <a:lnTo>
                    <a:pt x="2436" y="732"/>
                  </a:lnTo>
                  <a:lnTo>
                    <a:pt x="2446" y="694"/>
                  </a:lnTo>
                  <a:lnTo>
                    <a:pt x="2456" y="658"/>
                  </a:lnTo>
                  <a:lnTo>
                    <a:pt x="2464" y="624"/>
                  </a:lnTo>
                  <a:lnTo>
                    <a:pt x="2472" y="592"/>
                  </a:lnTo>
                  <a:lnTo>
                    <a:pt x="2476" y="562"/>
                  </a:lnTo>
                  <a:lnTo>
                    <a:pt x="2478" y="534"/>
                  </a:lnTo>
                  <a:lnTo>
                    <a:pt x="2478" y="534"/>
                  </a:lnTo>
                  <a:lnTo>
                    <a:pt x="2478" y="498"/>
                  </a:lnTo>
                  <a:lnTo>
                    <a:pt x="2476" y="462"/>
                  </a:lnTo>
                  <a:lnTo>
                    <a:pt x="2470" y="426"/>
                  </a:lnTo>
                  <a:lnTo>
                    <a:pt x="2462" y="394"/>
                  </a:lnTo>
                  <a:lnTo>
                    <a:pt x="2452" y="362"/>
                  </a:lnTo>
                  <a:lnTo>
                    <a:pt x="2440" y="330"/>
                  </a:lnTo>
                  <a:lnTo>
                    <a:pt x="2426" y="302"/>
                  </a:lnTo>
                  <a:lnTo>
                    <a:pt x="2408" y="274"/>
                  </a:lnTo>
                  <a:lnTo>
                    <a:pt x="2390" y="248"/>
                  </a:lnTo>
                  <a:lnTo>
                    <a:pt x="2370" y="222"/>
                  </a:lnTo>
                  <a:lnTo>
                    <a:pt x="2350" y="198"/>
                  </a:lnTo>
                  <a:lnTo>
                    <a:pt x="2326" y="176"/>
                  </a:lnTo>
                  <a:lnTo>
                    <a:pt x="2302" y="154"/>
                  </a:lnTo>
                  <a:lnTo>
                    <a:pt x="2278" y="134"/>
                  </a:lnTo>
                  <a:lnTo>
                    <a:pt x="2252" y="116"/>
                  </a:lnTo>
                  <a:lnTo>
                    <a:pt x="2224" y="100"/>
                  </a:lnTo>
                  <a:lnTo>
                    <a:pt x="2196" y="84"/>
                  </a:lnTo>
                  <a:lnTo>
                    <a:pt x="2168" y="68"/>
                  </a:lnTo>
                  <a:lnTo>
                    <a:pt x="2140" y="56"/>
                  </a:lnTo>
                  <a:lnTo>
                    <a:pt x="2112" y="44"/>
                  </a:lnTo>
                  <a:lnTo>
                    <a:pt x="2082" y="34"/>
                  </a:lnTo>
                  <a:lnTo>
                    <a:pt x="2054" y="24"/>
                  </a:lnTo>
                  <a:lnTo>
                    <a:pt x="2026" y="18"/>
                  </a:lnTo>
                  <a:lnTo>
                    <a:pt x="1998" y="10"/>
                  </a:lnTo>
                  <a:lnTo>
                    <a:pt x="1970" y="6"/>
                  </a:lnTo>
                  <a:lnTo>
                    <a:pt x="1942" y="2"/>
                  </a:lnTo>
                  <a:lnTo>
                    <a:pt x="1916" y="0"/>
                  </a:lnTo>
                  <a:lnTo>
                    <a:pt x="1890" y="0"/>
                  </a:lnTo>
                  <a:lnTo>
                    <a:pt x="1866" y="0"/>
                  </a:lnTo>
                  <a:lnTo>
                    <a:pt x="1842" y="2"/>
                  </a:lnTo>
                  <a:lnTo>
                    <a:pt x="1822" y="4"/>
                  </a:lnTo>
                  <a:lnTo>
                    <a:pt x="1800" y="10"/>
                  </a:lnTo>
                  <a:lnTo>
                    <a:pt x="1800" y="10"/>
                  </a:lnTo>
                  <a:lnTo>
                    <a:pt x="1686" y="38"/>
                  </a:lnTo>
                  <a:lnTo>
                    <a:pt x="1634" y="50"/>
                  </a:lnTo>
                  <a:lnTo>
                    <a:pt x="1586" y="64"/>
                  </a:lnTo>
                  <a:lnTo>
                    <a:pt x="1544" y="80"/>
                  </a:lnTo>
                  <a:lnTo>
                    <a:pt x="1524" y="88"/>
                  </a:lnTo>
                  <a:lnTo>
                    <a:pt x="1504" y="98"/>
                  </a:lnTo>
                  <a:lnTo>
                    <a:pt x="1486" y="108"/>
                  </a:lnTo>
                  <a:lnTo>
                    <a:pt x="1470" y="120"/>
                  </a:lnTo>
                  <a:lnTo>
                    <a:pt x="1454" y="132"/>
                  </a:lnTo>
                  <a:lnTo>
                    <a:pt x="1440" y="146"/>
                  </a:lnTo>
                  <a:lnTo>
                    <a:pt x="58" y="1642"/>
                  </a:lnTo>
                  <a:lnTo>
                    <a:pt x="58" y="1642"/>
                  </a:lnTo>
                  <a:lnTo>
                    <a:pt x="44" y="1660"/>
                  </a:lnTo>
                  <a:lnTo>
                    <a:pt x="30" y="1678"/>
                  </a:lnTo>
                  <a:lnTo>
                    <a:pt x="20" y="1696"/>
                  </a:lnTo>
                  <a:lnTo>
                    <a:pt x="12" y="1712"/>
                  </a:lnTo>
                  <a:lnTo>
                    <a:pt x="6" y="1730"/>
                  </a:lnTo>
                  <a:lnTo>
                    <a:pt x="2" y="1746"/>
                  </a:lnTo>
                  <a:lnTo>
                    <a:pt x="0" y="1762"/>
                  </a:lnTo>
                  <a:lnTo>
                    <a:pt x="0" y="1778"/>
                  </a:lnTo>
                  <a:lnTo>
                    <a:pt x="2" y="1794"/>
                  </a:lnTo>
                  <a:lnTo>
                    <a:pt x="6" y="1810"/>
                  </a:lnTo>
                  <a:lnTo>
                    <a:pt x="12" y="1824"/>
                  </a:lnTo>
                  <a:lnTo>
                    <a:pt x="18" y="1838"/>
                  </a:lnTo>
                  <a:lnTo>
                    <a:pt x="26" y="1850"/>
                  </a:lnTo>
                  <a:lnTo>
                    <a:pt x="36" y="1862"/>
                  </a:lnTo>
                  <a:lnTo>
                    <a:pt x="46" y="1874"/>
                  </a:lnTo>
                  <a:lnTo>
                    <a:pt x="58" y="1884"/>
                  </a:lnTo>
                  <a:lnTo>
                    <a:pt x="70" y="1894"/>
                  </a:lnTo>
                  <a:lnTo>
                    <a:pt x="82" y="1902"/>
                  </a:lnTo>
                  <a:lnTo>
                    <a:pt x="96" y="1908"/>
                  </a:lnTo>
                  <a:lnTo>
                    <a:pt x="112" y="1914"/>
                  </a:lnTo>
                  <a:lnTo>
                    <a:pt x="126" y="1918"/>
                  </a:lnTo>
                  <a:lnTo>
                    <a:pt x="142" y="1922"/>
                  </a:lnTo>
                  <a:lnTo>
                    <a:pt x="158" y="1924"/>
                  </a:lnTo>
                  <a:lnTo>
                    <a:pt x="174" y="1924"/>
                  </a:lnTo>
                  <a:lnTo>
                    <a:pt x="190" y="1922"/>
                  </a:lnTo>
                  <a:lnTo>
                    <a:pt x="206" y="1920"/>
                  </a:lnTo>
                  <a:lnTo>
                    <a:pt x="220" y="1916"/>
                  </a:lnTo>
                  <a:lnTo>
                    <a:pt x="236" y="1908"/>
                  </a:lnTo>
                  <a:lnTo>
                    <a:pt x="252" y="1900"/>
                  </a:lnTo>
                  <a:lnTo>
                    <a:pt x="266" y="1890"/>
                  </a:lnTo>
                  <a:lnTo>
                    <a:pt x="280" y="1880"/>
                  </a:lnTo>
                  <a:lnTo>
                    <a:pt x="294" y="1866"/>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70" name="Freeform 389"/>
            <p:cNvSpPr>
              <a:spLocks/>
            </p:cNvSpPr>
            <p:nvPr/>
          </p:nvSpPr>
          <p:spPr bwMode="auto">
            <a:xfrm>
              <a:off x="-8724900" y="5707063"/>
              <a:ext cx="3933825" cy="3054350"/>
            </a:xfrm>
            <a:custGeom>
              <a:avLst/>
              <a:gdLst>
                <a:gd name="T0" fmla="*/ 882 w 2478"/>
                <a:gd name="T1" fmla="*/ 1226 h 1924"/>
                <a:gd name="T2" fmla="*/ 884 w 2478"/>
                <a:gd name="T3" fmla="*/ 1276 h 1924"/>
                <a:gd name="T4" fmla="*/ 918 w 2478"/>
                <a:gd name="T5" fmla="*/ 1340 h 1924"/>
                <a:gd name="T6" fmla="*/ 980 w 2478"/>
                <a:gd name="T7" fmla="*/ 1384 h 1924"/>
                <a:gd name="T8" fmla="*/ 1054 w 2478"/>
                <a:gd name="T9" fmla="*/ 1402 h 1924"/>
                <a:gd name="T10" fmla="*/ 1132 w 2478"/>
                <a:gd name="T11" fmla="*/ 1388 h 1924"/>
                <a:gd name="T12" fmla="*/ 1180 w 2478"/>
                <a:gd name="T13" fmla="*/ 1358 h 1924"/>
                <a:gd name="T14" fmla="*/ 1178 w 2478"/>
                <a:gd name="T15" fmla="*/ 1434 h 1924"/>
                <a:gd name="T16" fmla="*/ 1214 w 2478"/>
                <a:gd name="T17" fmla="*/ 1496 h 1924"/>
                <a:gd name="T18" fmla="*/ 1272 w 2478"/>
                <a:gd name="T19" fmla="*/ 1538 h 1924"/>
                <a:gd name="T20" fmla="*/ 1346 w 2478"/>
                <a:gd name="T21" fmla="*/ 1554 h 1924"/>
                <a:gd name="T22" fmla="*/ 1422 w 2478"/>
                <a:gd name="T23" fmla="*/ 1542 h 1924"/>
                <a:gd name="T24" fmla="*/ 1446 w 2478"/>
                <a:gd name="T25" fmla="*/ 1544 h 1924"/>
                <a:gd name="T26" fmla="*/ 1458 w 2478"/>
                <a:gd name="T27" fmla="*/ 1602 h 1924"/>
                <a:gd name="T28" fmla="*/ 1504 w 2478"/>
                <a:gd name="T29" fmla="*/ 1656 h 1924"/>
                <a:gd name="T30" fmla="*/ 1572 w 2478"/>
                <a:gd name="T31" fmla="*/ 1686 h 1924"/>
                <a:gd name="T32" fmla="*/ 1648 w 2478"/>
                <a:gd name="T33" fmla="*/ 1688 h 1924"/>
                <a:gd name="T34" fmla="*/ 1720 w 2478"/>
                <a:gd name="T35" fmla="*/ 1654 h 1924"/>
                <a:gd name="T36" fmla="*/ 2236 w 2478"/>
                <a:gd name="T37" fmla="*/ 1094 h 1924"/>
                <a:gd name="T38" fmla="*/ 2286 w 2478"/>
                <a:gd name="T39" fmla="*/ 1032 h 1924"/>
                <a:gd name="T40" fmla="*/ 2352 w 2478"/>
                <a:gd name="T41" fmla="*/ 924 h 1924"/>
                <a:gd name="T42" fmla="*/ 2406 w 2478"/>
                <a:gd name="T43" fmla="*/ 808 h 1924"/>
                <a:gd name="T44" fmla="*/ 2446 w 2478"/>
                <a:gd name="T45" fmla="*/ 694 h 1924"/>
                <a:gd name="T46" fmla="*/ 2472 w 2478"/>
                <a:gd name="T47" fmla="*/ 592 h 1924"/>
                <a:gd name="T48" fmla="*/ 2478 w 2478"/>
                <a:gd name="T49" fmla="*/ 534 h 1924"/>
                <a:gd name="T50" fmla="*/ 2470 w 2478"/>
                <a:gd name="T51" fmla="*/ 426 h 1924"/>
                <a:gd name="T52" fmla="*/ 2440 w 2478"/>
                <a:gd name="T53" fmla="*/ 330 h 1924"/>
                <a:gd name="T54" fmla="*/ 2390 w 2478"/>
                <a:gd name="T55" fmla="*/ 248 h 1924"/>
                <a:gd name="T56" fmla="*/ 2326 w 2478"/>
                <a:gd name="T57" fmla="*/ 176 h 1924"/>
                <a:gd name="T58" fmla="*/ 2252 w 2478"/>
                <a:gd name="T59" fmla="*/ 116 h 1924"/>
                <a:gd name="T60" fmla="*/ 2168 w 2478"/>
                <a:gd name="T61" fmla="*/ 68 h 1924"/>
                <a:gd name="T62" fmla="*/ 2082 w 2478"/>
                <a:gd name="T63" fmla="*/ 34 h 1924"/>
                <a:gd name="T64" fmla="*/ 1998 w 2478"/>
                <a:gd name="T65" fmla="*/ 10 h 1924"/>
                <a:gd name="T66" fmla="*/ 1916 w 2478"/>
                <a:gd name="T67" fmla="*/ 0 h 1924"/>
                <a:gd name="T68" fmla="*/ 1842 w 2478"/>
                <a:gd name="T69" fmla="*/ 2 h 1924"/>
                <a:gd name="T70" fmla="*/ 1800 w 2478"/>
                <a:gd name="T71" fmla="*/ 10 h 1924"/>
                <a:gd name="T72" fmla="*/ 1586 w 2478"/>
                <a:gd name="T73" fmla="*/ 64 h 1924"/>
                <a:gd name="T74" fmla="*/ 1504 w 2478"/>
                <a:gd name="T75" fmla="*/ 98 h 1924"/>
                <a:gd name="T76" fmla="*/ 1454 w 2478"/>
                <a:gd name="T77" fmla="*/ 132 h 1924"/>
                <a:gd name="T78" fmla="*/ 58 w 2478"/>
                <a:gd name="T79" fmla="*/ 1642 h 1924"/>
                <a:gd name="T80" fmla="*/ 20 w 2478"/>
                <a:gd name="T81" fmla="*/ 1696 h 1924"/>
                <a:gd name="T82" fmla="*/ 2 w 2478"/>
                <a:gd name="T83" fmla="*/ 1746 h 1924"/>
                <a:gd name="T84" fmla="*/ 2 w 2478"/>
                <a:gd name="T85" fmla="*/ 1794 h 1924"/>
                <a:gd name="T86" fmla="*/ 18 w 2478"/>
                <a:gd name="T87" fmla="*/ 1838 h 1924"/>
                <a:gd name="T88" fmla="*/ 46 w 2478"/>
                <a:gd name="T89" fmla="*/ 1874 h 1924"/>
                <a:gd name="T90" fmla="*/ 82 w 2478"/>
                <a:gd name="T91" fmla="*/ 1902 h 1924"/>
                <a:gd name="T92" fmla="*/ 126 w 2478"/>
                <a:gd name="T93" fmla="*/ 1918 h 1924"/>
                <a:gd name="T94" fmla="*/ 174 w 2478"/>
                <a:gd name="T95" fmla="*/ 1924 h 1924"/>
                <a:gd name="T96" fmla="*/ 220 w 2478"/>
                <a:gd name="T97" fmla="*/ 1916 h 1924"/>
                <a:gd name="T98" fmla="*/ 266 w 2478"/>
                <a:gd name="T99" fmla="*/ 1890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78" h="1924">
                  <a:moveTo>
                    <a:pt x="294" y="1866"/>
                  </a:moveTo>
                  <a:lnTo>
                    <a:pt x="882" y="1226"/>
                  </a:lnTo>
                  <a:lnTo>
                    <a:pt x="882" y="1226"/>
                  </a:lnTo>
                  <a:lnTo>
                    <a:pt x="880" y="1238"/>
                  </a:lnTo>
                  <a:lnTo>
                    <a:pt x="880" y="1252"/>
                  </a:lnTo>
                  <a:lnTo>
                    <a:pt x="884" y="1276"/>
                  </a:lnTo>
                  <a:lnTo>
                    <a:pt x="892" y="1300"/>
                  </a:lnTo>
                  <a:lnTo>
                    <a:pt x="904" y="1322"/>
                  </a:lnTo>
                  <a:lnTo>
                    <a:pt x="918" y="1340"/>
                  </a:lnTo>
                  <a:lnTo>
                    <a:pt x="936" y="1358"/>
                  </a:lnTo>
                  <a:lnTo>
                    <a:pt x="956" y="1372"/>
                  </a:lnTo>
                  <a:lnTo>
                    <a:pt x="980" y="1384"/>
                  </a:lnTo>
                  <a:lnTo>
                    <a:pt x="1004" y="1394"/>
                  </a:lnTo>
                  <a:lnTo>
                    <a:pt x="1028" y="1398"/>
                  </a:lnTo>
                  <a:lnTo>
                    <a:pt x="1054" y="1402"/>
                  </a:lnTo>
                  <a:lnTo>
                    <a:pt x="1080" y="1400"/>
                  </a:lnTo>
                  <a:lnTo>
                    <a:pt x="1106" y="1396"/>
                  </a:lnTo>
                  <a:lnTo>
                    <a:pt x="1132" y="1388"/>
                  </a:lnTo>
                  <a:lnTo>
                    <a:pt x="1156" y="1374"/>
                  </a:lnTo>
                  <a:lnTo>
                    <a:pt x="1180" y="1358"/>
                  </a:lnTo>
                  <a:lnTo>
                    <a:pt x="1180" y="1358"/>
                  </a:lnTo>
                  <a:lnTo>
                    <a:pt x="1174" y="1384"/>
                  </a:lnTo>
                  <a:lnTo>
                    <a:pt x="1174" y="1410"/>
                  </a:lnTo>
                  <a:lnTo>
                    <a:pt x="1178" y="1434"/>
                  </a:lnTo>
                  <a:lnTo>
                    <a:pt x="1186" y="1456"/>
                  </a:lnTo>
                  <a:lnTo>
                    <a:pt x="1198" y="1476"/>
                  </a:lnTo>
                  <a:lnTo>
                    <a:pt x="1214" y="1496"/>
                  </a:lnTo>
                  <a:lnTo>
                    <a:pt x="1230" y="1512"/>
                  </a:lnTo>
                  <a:lnTo>
                    <a:pt x="1250" y="1526"/>
                  </a:lnTo>
                  <a:lnTo>
                    <a:pt x="1272" y="1538"/>
                  </a:lnTo>
                  <a:lnTo>
                    <a:pt x="1296" y="1546"/>
                  </a:lnTo>
                  <a:lnTo>
                    <a:pt x="1320" y="1552"/>
                  </a:lnTo>
                  <a:lnTo>
                    <a:pt x="1346" y="1554"/>
                  </a:lnTo>
                  <a:lnTo>
                    <a:pt x="1372" y="1554"/>
                  </a:lnTo>
                  <a:lnTo>
                    <a:pt x="1396" y="1550"/>
                  </a:lnTo>
                  <a:lnTo>
                    <a:pt x="1422" y="1542"/>
                  </a:lnTo>
                  <a:lnTo>
                    <a:pt x="1446" y="1530"/>
                  </a:lnTo>
                  <a:lnTo>
                    <a:pt x="1446" y="1530"/>
                  </a:lnTo>
                  <a:lnTo>
                    <a:pt x="1446" y="1544"/>
                  </a:lnTo>
                  <a:lnTo>
                    <a:pt x="1446" y="1556"/>
                  </a:lnTo>
                  <a:lnTo>
                    <a:pt x="1450" y="1580"/>
                  </a:lnTo>
                  <a:lnTo>
                    <a:pt x="1458" y="1602"/>
                  </a:lnTo>
                  <a:lnTo>
                    <a:pt x="1470" y="1622"/>
                  </a:lnTo>
                  <a:lnTo>
                    <a:pt x="1486" y="1640"/>
                  </a:lnTo>
                  <a:lnTo>
                    <a:pt x="1504" y="1656"/>
                  </a:lnTo>
                  <a:lnTo>
                    <a:pt x="1526" y="1670"/>
                  </a:lnTo>
                  <a:lnTo>
                    <a:pt x="1548" y="1680"/>
                  </a:lnTo>
                  <a:lnTo>
                    <a:pt x="1572" y="1686"/>
                  </a:lnTo>
                  <a:lnTo>
                    <a:pt x="1598" y="1690"/>
                  </a:lnTo>
                  <a:lnTo>
                    <a:pt x="1622" y="1692"/>
                  </a:lnTo>
                  <a:lnTo>
                    <a:pt x="1648" y="1688"/>
                  </a:lnTo>
                  <a:lnTo>
                    <a:pt x="1674" y="1682"/>
                  </a:lnTo>
                  <a:lnTo>
                    <a:pt x="1698" y="1670"/>
                  </a:lnTo>
                  <a:lnTo>
                    <a:pt x="1720" y="1654"/>
                  </a:lnTo>
                  <a:lnTo>
                    <a:pt x="1732" y="1646"/>
                  </a:lnTo>
                  <a:lnTo>
                    <a:pt x="1742" y="1634"/>
                  </a:lnTo>
                  <a:lnTo>
                    <a:pt x="2236" y="1094"/>
                  </a:lnTo>
                  <a:lnTo>
                    <a:pt x="2236" y="1094"/>
                  </a:lnTo>
                  <a:lnTo>
                    <a:pt x="2262" y="1064"/>
                  </a:lnTo>
                  <a:lnTo>
                    <a:pt x="2286" y="1032"/>
                  </a:lnTo>
                  <a:lnTo>
                    <a:pt x="2310" y="998"/>
                  </a:lnTo>
                  <a:lnTo>
                    <a:pt x="2332" y="962"/>
                  </a:lnTo>
                  <a:lnTo>
                    <a:pt x="2352" y="924"/>
                  </a:lnTo>
                  <a:lnTo>
                    <a:pt x="2372" y="886"/>
                  </a:lnTo>
                  <a:lnTo>
                    <a:pt x="2390" y="848"/>
                  </a:lnTo>
                  <a:lnTo>
                    <a:pt x="2406" y="808"/>
                  </a:lnTo>
                  <a:lnTo>
                    <a:pt x="2422" y="770"/>
                  </a:lnTo>
                  <a:lnTo>
                    <a:pt x="2436" y="732"/>
                  </a:lnTo>
                  <a:lnTo>
                    <a:pt x="2446" y="694"/>
                  </a:lnTo>
                  <a:lnTo>
                    <a:pt x="2456" y="658"/>
                  </a:lnTo>
                  <a:lnTo>
                    <a:pt x="2464" y="624"/>
                  </a:lnTo>
                  <a:lnTo>
                    <a:pt x="2472" y="592"/>
                  </a:lnTo>
                  <a:lnTo>
                    <a:pt x="2476" y="562"/>
                  </a:lnTo>
                  <a:lnTo>
                    <a:pt x="2478" y="534"/>
                  </a:lnTo>
                  <a:lnTo>
                    <a:pt x="2478" y="534"/>
                  </a:lnTo>
                  <a:lnTo>
                    <a:pt x="2478" y="498"/>
                  </a:lnTo>
                  <a:lnTo>
                    <a:pt x="2476" y="462"/>
                  </a:lnTo>
                  <a:lnTo>
                    <a:pt x="2470" y="426"/>
                  </a:lnTo>
                  <a:lnTo>
                    <a:pt x="2462" y="394"/>
                  </a:lnTo>
                  <a:lnTo>
                    <a:pt x="2452" y="362"/>
                  </a:lnTo>
                  <a:lnTo>
                    <a:pt x="2440" y="330"/>
                  </a:lnTo>
                  <a:lnTo>
                    <a:pt x="2426" y="302"/>
                  </a:lnTo>
                  <a:lnTo>
                    <a:pt x="2408" y="274"/>
                  </a:lnTo>
                  <a:lnTo>
                    <a:pt x="2390" y="248"/>
                  </a:lnTo>
                  <a:lnTo>
                    <a:pt x="2370" y="222"/>
                  </a:lnTo>
                  <a:lnTo>
                    <a:pt x="2350" y="198"/>
                  </a:lnTo>
                  <a:lnTo>
                    <a:pt x="2326" y="176"/>
                  </a:lnTo>
                  <a:lnTo>
                    <a:pt x="2302" y="154"/>
                  </a:lnTo>
                  <a:lnTo>
                    <a:pt x="2278" y="134"/>
                  </a:lnTo>
                  <a:lnTo>
                    <a:pt x="2252" y="116"/>
                  </a:lnTo>
                  <a:lnTo>
                    <a:pt x="2224" y="100"/>
                  </a:lnTo>
                  <a:lnTo>
                    <a:pt x="2196" y="84"/>
                  </a:lnTo>
                  <a:lnTo>
                    <a:pt x="2168" y="68"/>
                  </a:lnTo>
                  <a:lnTo>
                    <a:pt x="2140" y="56"/>
                  </a:lnTo>
                  <a:lnTo>
                    <a:pt x="2112" y="44"/>
                  </a:lnTo>
                  <a:lnTo>
                    <a:pt x="2082" y="34"/>
                  </a:lnTo>
                  <a:lnTo>
                    <a:pt x="2054" y="24"/>
                  </a:lnTo>
                  <a:lnTo>
                    <a:pt x="2026" y="18"/>
                  </a:lnTo>
                  <a:lnTo>
                    <a:pt x="1998" y="10"/>
                  </a:lnTo>
                  <a:lnTo>
                    <a:pt x="1970" y="6"/>
                  </a:lnTo>
                  <a:lnTo>
                    <a:pt x="1942" y="2"/>
                  </a:lnTo>
                  <a:lnTo>
                    <a:pt x="1916" y="0"/>
                  </a:lnTo>
                  <a:lnTo>
                    <a:pt x="1890" y="0"/>
                  </a:lnTo>
                  <a:lnTo>
                    <a:pt x="1866" y="0"/>
                  </a:lnTo>
                  <a:lnTo>
                    <a:pt x="1842" y="2"/>
                  </a:lnTo>
                  <a:lnTo>
                    <a:pt x="1822" y="4"/>
                  </a:lnTo>
                  <a:lnTo>
                    <a:pt x="1800" y="10"/>
                  </a:lnTo>
                  <a:lnTo>
                    <a:pt x="1800" y="10"/>
                  </a:lnTo>
                  <a:lnTo>
                    <a:pt x="1686" y="38"/>
                  </a:lnTo>
                  <a:lnTo>
                    <a:pt x="1634" y="50"/>
                  </a:lnTo>
                  <a:lnTo>
                    <a:pt x="1586" y="64"/>
                  </a:lnTo>
                  <a:lnTo>
                    <a:pt x="1544" y="80"/>
                  </a:lnTo>
                  <a:lnTo>
                    <a:pt x="1524" y="88"/>
                  </a:lnTo>
                  <a:lnTo>
                    <a:pt x="1504" y="98"/>
                  </a:lnTo>
                  <a:lnTo>
                    <a:pt x="1486" y="108"/>
                  </a:lnTo>
                  <a:lnTo>
                    <a:pt x="1470" y="120"/>
                  </a:lnTo>
                  <a:lnTo>
                    <a:pt x="1454" y="132"/>
                  </a:lnTo>
                  <a:lnTo>
                    <a:pt x="1440" y="146"/>
                  </a:lnTo>
                  <a:lnTo>
                    <a:pt x="58" y="1642"/>
                  </a:lnTo>
                  <a:lnTo>
                    <a:pt x="58" y="1642"/>
                  </a:lnTo>
                  <a:lnTo>
                    <a:pt x="44" y="1660"/>
                  </a:lnTo>
                  <a:lnTo>
                    <a:pt x="30" y="1678"/>
                  </a:lnTo>
                  <a:lnTo>
                    <a:pt x="20" y="1696"/>
                  </a:lnTo>
                  <a:lnTo>
                    <a:pt x="12" y="1712"/>
                  </a:lnTo>
                  <a:lnTo>
                    <a:pt x="6" y="1730"/>
                  </a:lnTo>
                  <a:lnTo>
                    <a:pt x="2" y="1746"/>
                  </a:lnTo>
                  <a:lnTo>
                    <a:pt x="0" y="1762"/>
                  </a:lnTo>
                  <a:lnTo>
                    <a:pt x="0" y="1778"/>
                  </a:lnTo>
                  <a:lnTo>
                    <a:pt x="2" y="1794"/>
                  </a:lnTo>
                  <a:lnTo>
                    <a:pt x="6" y="1810"/>
                  </a:lnTo>
                  <a:lnTo>
                    <a:pt x="12" y="1824"/>
                  </a:lnTo>
                  <a:lnTo>
                    <a:pt x="18" y="1838"/>
                  </a:lnTo>
                  <a:lnTo>
                    <a:pt x="26" y="1850"/>
                  </a:lnTo>
                  <a:lnTo>
                    <a:pt x="36" y="1862"/>
                  </a:lnTo>
                  <a:lnTo>
                    <a:pt x="46" y="1874"/>
                  </a:lnTo>
                  <a:lnTo>
                    <a:pt x="58" y="1884"/>
                  </a:lnTo>
                  <a:lnTo>
                    <a:pt x="70" y="1894"/>
                  </a:lnTo>
                  <a:lnTo>
                    <a:pt x="82" y="1902"/>
                  </a:lnTo>
                  <a:lnTo>
                    <a:pt x="96" y="1908"/>
                  </a:lnTo>
                  <a:lnTo>
                    <a:pt x="112" y="1914"/>
                  </a:lnTo>
                  <a:lnTo>
                    <a:pt x="126" y="1918"/>
                  </a:lnTo>
                  <a:lnTo>
                    <a:pt x="142" y="1922"/>
                  </a:lnTo>
                  <a:lnTo>
                    <a:pt x="158" y="1924"/>
                  </a:lnTo>
                  <a:lnTo>
                    <a:pt x="174" y="1924"/>
                  </a:lnTo>
                  <a:lnTo>
                    <a:pt x="190" y="1922"/>
                  </a:lnTo>
                  <a:lnTo>
                    <a:pt x="206" y="1920"/>
                  </a:lnTo>
                  <a:lnTo>
                    <a:pt x="220" y="1916"/>
                  </a:lnTo>
                  <a:lnTo>
                    <a:pt x="236" y="1908"/>
                  </a:lnTo>
                  <a:lnTo>
                    <a:pt x="252" y="1900"/>
                  </a:lnTo>
                  <a:lnTo>
                    <a:pt x="266" y="1890"/>
                  </a:lnTo>
                  <a:lnTo>
                    <a:pt x="280" y="1880"/>
                  </a:lnTo>
                  <a:lnTo>
                    <a:pt x="294" y="18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71" name="Freeform 390"/>
            <p:cNvSpPr>
              <a:spLocks noEditPoints="1"/>
            </p:cNvSpPr>
            <p:nvPr/>
          </p:nvSpPr>
          <p:spPr bwMode="auto">
            <a:xfrm>
              <a:off x="-7327900" y="7243763"/>
              <a:ext cx="1184275" cy="930275"/>
            </a:xfrm>
            <a:custGeom>
              <a:avLst/>
              <a:gdLst>
                <a:gd name="T0" fmla="*/ 746 w 746"/>
                <a:gd name="T1" fmla="*/ 380 h 586"/>
                <a:gd name="T2" fmla="*/ 746 w 746"/>
                <a:gd name="T3" fmla="*/ 380 h 586"/>
                <a:gd name="T4" fmla="*/ 566 w 746"/>
                <a:gd name="T5" fmla="*/ 586 h 586"/>
                <a:gd name="T6" fmla="*/ 566 w 746"/>
                <a:gd name="T7" fmla="*/ 586 h 586"/>
                <a:gd name="T8" fmla="*/ 566 w 746"/>
                <a:gd name="T9" fmla="*/ 562 h 586"/>
                <a:gd name="T10" fmla="*/ 566 w 746"/>
                <a:gd name="T11" fmla="*/ 562 h 586"/>
                <a:gd name="T12" fmla="*/ 550 w 746"/>
                <a:gd name="T13" fmla="*/ 572 h 586"/>
                <a:gd name="T14" fmla="*/ 532 w 746"/>
                <a:gd name="T15" fmla="*/ 578 h 586"/>
                <a:gd name="T16" fmla="*/ 532 w 746"/>
                <a:gd name="T17" fmla="*/ 578 h 586"/>
                <a:gd name="T18" fmla="*/ 676 w 746"/>
                <a:gd name="T19" fmla="*/ 446 h 586"/>
                <a:gd name="T20" fmla="*/ 746 w 746"/>
                <a:gd name="T21" fmla="*/ 380 h 586"/>
                <a:gd name="T22" fmla="*/ 0 w 746"/>
                <a:gd name="T23" fmla="*/ 262 h 586"/>
                <a:gd name="T24" fmla="*/ 0 w 746"/>
                <a:gd name="T25" fmla="*/ 262 h 586"/>
                <a:gd name="T26" fmla="*/ 0 w 746"/>
                <a:gd name="T27" fmla="*/ 280 h 586"/>
                <a:gd name="T28" fmla="*/ 2 w 746"/>
                <a:gd name="T29" fmla="*/ 298 h 586"/>
                <a:gd name="T30" fmla="*/ 2 w 746"/>
                <a:gd name="T31" fmla="*/ 298 h 586"/>
                <a:gd name="T32" fmla="*/ 82 w 746"/>
                <a:gd name="T33" fmla="*/ 206 h 586"/>
                <a:gd name="T34" fmla="*/ 164 w 746"/>
                <a:gd name="T35" fmla="*/ 110 h 586"/>
                <a:gd name="T36" fmla="*/ 256 w 746"/>
                <a:gd name="T37" fmla="*/ 0 h 586"/>
                <a:gd name="T38" fmla="*/ 256 w 746"/>
                <a:gd name="T39" fmla="*/ 0 h 586"/>
                <a:gd name="T40" fmla="*/ 156 w 746"/>
                <a:gd name="T41" fmla="*/ 100 h 586"/>
                <a:gd name="T42" fmla="*/ 72 w 746"/>
                <a:gd name="T43" fmla="*/ 184 h 586"/>
                <a:gd name="T44" fmla="*/ 2 w 746"/>
                <a:gd name="T45" fmla="*/ 258 h 586"/>
                <a:gd name="T46" fmla="*/ 2 w 746"/>
                <a:gd name="T47" fmla="*/ 258 h 586"/>
                <a:gd name="T48" fmla="*/ 2 w 746"/>
                <a:gd name="T49" fmla="*/ 258 h 586"/>
                <a:gd name="T50" fmla="*/ 0 w 746"/>
                <a:gd name="T51" fmla="*/ 262 h 586"/>
                <a:gd name="T52" fmla="*/ 244 w 746"/>
                <a:gd name="T53" fmla="*/ 422 h 586"/>
                <a:gd name="T54" fmla="*/ 244 w 746"/>
                <a:gd name="T55" fmla="*/ 422 h 586"/>
                <a:gd name="T56" fmla="*/ 258 w 746"/>
                <a:gd name="T57" fmla="*/ 416 h 586"/>
                <a:gd name="T58" fmla="*/ 274 w 746"/>
                <a:gd name="T59" fmla="*/ 408 h 586"/>
                <a:gd name="T60" fmla="*/ 286 w 746"/>
                <a:gd name="T61" fmla="*/ 400 h 586"/>
                <a:gd name="T62" fmla="*/ 300 w 746"/>
                <a:gd name="T63" fmla="*/ 390 h 586"/>
                <a:gd name="T64" fmla="*/ 300 w 746"/>
                <a:gd name="T65" fmla="*/ 390 h 586"/>
                <a:gd name="T66" fmla="*/ 296 w 746"/>
                <a:gd name="T67" fmla="*/ 404 h 586"/>
                <a:gd name="T68" fmla="*/ 294 w 746"/>
                <a:gd name="T69" fmla="*/ 418 h 586"/>
                <a:gd name="T70" fmla="*/ 294 w 746"/>
                <a:gd name="T71" fmla="*/ 418 h 586"/>
                <a:gd name="T72" fmla="*/ 508 w 746"/>
                <a:gd name="T73" fmla="*/ 180 h 586"/>
                <a:gd name="T74" fmla="*/ 508 w 746"/>
                <a:gd name="T75" fmla="*/ 180 h 586"/>
                <a:gd name="T76" fmla="*/ 414 w 746"/>
                <a:gd name="T77" fmla="*/ 266 h 586"/>
                <a:gd name="T78" fmla="*/ 328 w 746"/>
                <a:gd name="T79" fmla="*/ 344 h 586"/>
                <a:gd name="T80" fmla="*/ 244 w 746"/>
                <a:gd name="T81" fmla="*/ 42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6" h="586">
                  <a:moveTo>
                    <a:pt x="746" y="380"/>
                  </a:moveTo>
                  <a:lnTo>
                    <a:pt x="746" y="380"/>
                  </a:lnTo>
                  <a:lnTo>
                    <a:pt x="566" y="586"/>
                  </a:lnTo>
                  <a:lnTo>
                    <a:pt x="566" y="586"/>
                  </a:lnTo>
                  <a:lnTo>
                    <a:pt x="566" y="562"/>
                  </a:lnTo>
                  <a:lnTo>
                    <a:pt x="566" y="562"/>
                  </a:lnTo>
                  <a:lnTo>
                    <a:pt x="550" y="572"/>
                  </a:lnTo>
                  <a:lnTo>
                    <a:pt x="532" y="578"/>
                  </a:lnTo>
                  <a:lnTo>
                    <a:pt x="532" y="578"/>
                  </a:lnTo>
                  <a:lnTo>
                    <a:pt x="676" y="446"/>
                  </a:lnTo>
                  <a:lnTo>
                    <a:pt x="746" y="380"/>
                  </a:lnTo>
                  <a:close/>
                  <a:moveTo>
                    <a:pt x="0" y="262"/>
                  </a:moveTo>
                  <a:lnTo>
                    <a:pt x="0" y="262"/>
                  </a:lnTo>
                  <a:lnTo>
                    <a:pt x="0" y="280"/>
                  </a:lnTo>
                  <a:lnTo>
                    <a:pt x="2" y="298"/>
                  </a:lnTo>
                  <a:lnTo>
                    <a:pt x="2" y="298"/>
                  </a:lnTo>
                  <a:lnTo>
                    <a:pt x="82" y="206"/>
                  </a:lnTo>
                  <a:lnTo>
                    <a:pt x="164" y="110"/>
                  </a:lnTo>
                  <a:lnTo>
                    <a:pt x="256" y="0"/>
                  </a:lnTo>
                  <a:lnTo>
                    <a:pt x="256" y="0"/>
                  </a:lnTo>
                  <a:lnTo>
                    <a:pt x="156" y="100"/>
                  </a:lnTo>
                  <a:lnTo>
                    <a:pt x="72" y="184"/>
                  </a:lnTo>
                  <a:lnTo>
                    <a:pt x="2" y="258"/>
                  </a:lnTo>
                  <a:lnTo>
                    <a:pt x="2" y="258"/>
                  </a:lnTo>
                  <a:lnTo>
                    <a:pt x="2" y="258"/>
                  </a:lnTo>
                  <a:lnTo>
                    <a:pt x="0" y="262"/>
                  </a:lnTo>
                  <a:close/>
                  <a:moveTo>
                    <a:pt x="244" y="422"/>
                  </a:moveTo>
                  <a:lnTo>
                    <a:pt x="244" y="422"/>
                  </a:lnTo>
                  <a:lnTo>
                    <a:pt x="258" y="416"/>
                  </a:lnTo>
                  <a:lnTo>
                    <a:pt x="274" y="408"/>
                  </a:lnTo>
                  <a:lnTo>
                    <a:pt x="286" y="400"/>
                  </a:lnTo>
                  <a:lnTo>
                    <a:pt x="300" y="390"/>
                  </a:lnTo>
                  <a:lnTo>
                    <a:pt x="300" y="390"/>
                  </a:lnTo>
                  <a:lnTo>
                    <a:pt x="296" y="404"/>
                  </a:lnTo>
                  <a:lnTo>
                    <a:pt x="294" y="418"/>
                  </a:lnTo>
                  <a:lnTo>
                    <a:pt x="294" y="418"/>
                  </a:lnTo>
                  <a:lnTo>
                    <a:pt x="508" y="180"/>
                  </a:lnTo>
                  <a:lnTo>
                    <a:pt x="508" y="180"/>
                  </a:lnTo>
                  <a:lnTo>
                    <a:pt x="414" y="266"/>
                  </a:lnTo>
                  <a:lnTo>
                    <a:pt x="328" y="344"/>
                  </a:lnTo>
                  <a:lnTo>
                    <a:pt x="244" y="422"/>
                  </a:lnTo>
                  <a:close/>
                </a:path>
              </a:pathLst>
            </a:custGeom>
            <a:solidFill>
              <a:srgbClr val="D4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72" name="Freeform 391"/>
            <p:cNvSpPr>
              <a:spLocks/>
            </p:cNvSpPr>
            <p:nvPr/>
          </p:nvSpPr>
          <p:spPr bwMode="auto">
            <a:xfrm>
              <a:off x="-6483350" y="7847013"/>
              <a:ext cx="339725" cy="327025"/>
            </a:xfrm>
            <a:custGeom>
              <a:avLst/>
              <a:gdLst>
                <a:gd name="T0" fmla="*/ 214 w 214"/>
                <a:gd name="T1" fmla="*/ 0 h 206"/>
                <a:gd name="T2" fmla="*/ 214 w 214"/>
                <a:gd name="T3" fmla="*/ 0 h 206"/>
                <a:gd name="T4" fmla="*/ 34 w 214"/>
                <a:gd name="T5" fmla="*/ 206 h 206"/>
                <a:gd name="T6" fmla="*/ 34 w 214"/>
                <a:gd name="T7" fmla="*/ 206 h 206"/>
                <a:gd name="T8" fmla="*/ 34 w 214"/>
                <a:gd name="T9" fmla="*/ 182 h 206"/>
                <a:gd name="T10" fmla="*/ 34 w 214"/>
                <a:gd name="T11" fmla="*/ 182 h 206"/>
                <a:gd name="T12" fmla="*/ 18 w 214"/>
                <a:gd name="T13" fmla="*/ 192 h 206"/>
                <a:gd name="T14" fmla="*/ 0 w 214"/>
                <a:gd name="T15" fmla="*/ 198 h 206"/>
                <a:gd name="T16" fmla="*/ 0 w 214"/>
                <a:gd name="T17" fmla="*/ 198 h 206"/>
                <a:gd name="T18" fmla="*/ 144 w 214"/>
                <a:gd name="T19" fmla="*/ 66 h 206"/>
                <a:gd name="T20" fmla="*/ 214 w 214"/>
                <a:gd name="T21"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 h="206">
                  <a:moveTo>
                    <a:pt x="214" y="0"/>
                  </a:moveTo>
                  <a:lnTo>
                    <a:pt x="214" y="0"/>
                  </a:lnTo>
                  <a:lnTo>
                    <a:pt x="34" y="206"/>
                  </a:lnTo>
                  <a:lnTo>
                    <a:pt x="34" y="206"/>
                  </a:lnTo>
                  <a:lnTo>
                    <a:pt x="34" y="182"/>
                  </a:lnTo>
                  <a:lnTo>
                    <a:pt x="34" y="182"/>
                  </a:lnTo>
                  <a:lnTo>
                    <a:pt x="18" y="192"/>
                  </a:lnTo>
                  <a:lnTo>
                    <a:pt x="0" y="198"/>
                  </a:lnTo>
                  <a:lnTo>
                    <a:pt x="0" y="198"/>
                  </a:lnTo>
                  <a:lnTo>
                    <a:pt x="144" y="66"/>
                  </a:lnTo>
                  <a:lnTo>
                    <a:pt x="2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73" name="Freeform 392"/>
            <p:cNvSpPr>
              <a:spLocks/>
            </p:cNvSpPr>
            <p:nvPr/>
          </p:nvSpPr>
          <p:spPr bwMode="auto">
            <a:xfrm>
              <a:off x="-7327900" y="7243763"/>
              <a:ext cx="406400" cy="473075"/>
            </a:xfrm>
            <a:custGeom>
              <a:avLst/>
              <a:gdLst>
                <a:gd name="T0" fmla="*/ 0 w 256"/>
                <a:gd name="T1" fmla="*/ 262 h 298"/>
                <a:gd name="T2" fmla="*/ 0 w 256"/>
                <a:gd name="T3" fmla="*/ 262 h 298"/>
                <a:gd name="T4" fmla="*/ 0 w 256"/>
                <a:gd name="T5" fmla="*/ 280 h 298"/>
                <a:gd name="T6" fmla="*/ 2 w 256"/>
                <a:gd name="T7" fmla="*/ 298 h 298"/>
                <a:gd name="T8" fmla="*/ 2 w 256"/>
                <a:gd name="T9" fmla="*/ 298 h 298"/>
                <a:gd name="T10" fmla="*/ 82 w 256"/>
                <a:gd name="T11" fmla="*/ 206 h 298"/>
                <a:gd name="T12" fmla="*/ 164 w 256"/>
                <a:gd name="T13" fmla="*/ 110 h 298"/>
                <a:gd name="T14" fmla="*/ 256 w 256"/>
                <a:gd name="T15" fmla="*/ 0 h 298"/>
                <a:gd name="T16" fmla="*/ 256 w 256"/>
                <a:gd name="T17" fmla="*/ 0 h 298"/>
                <a:gd name="T18" fmla="*/ 156 w 256"/>
                <a:gd name="T19" fmla="*/ 100 h 298"/>
                <a:gd name="T20" fmla="*/ 72 w 256"/>
                <a:gd name="T21" fmla="*/ 184 h 298"/>
                <a:gd name="T22" fmla="*/ 2 w 256"/>
                <a:gd name="T23" fmla="*/ 258 h 298"/>
                <a:gd name="T24" fmla="*/ 2 w 256"/>
                <a:gd name="T25" fmla="*/ 258 h 298"/>
                <a:gd name="T26" fmla="*/ 2 w 256"/>
                <a:gd name="T27" fmla="*/ 258 h 298"/>
                <a:gd name="T28" fmla="*/ 0 w 256"/>
                <a:gd name="T29" fmla="*/ 26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6" h="298">
                  <a:moveTo>
                    <a:pt x="0" y="262"/>
                  </a:moveTo>
                  <a:lnTo>
                    <a:pt x="0" y="262"/>
                  </a:lnTo>
                  <a:lnTo>
                    <a:pt x="0" y="280"/>
                  </a:lnTo>
                  <a:lnTo>
                    <a:pt x="2" y="298"/>
                  </a:lnTo>
                  <a:lnTo>
                    <a:pt x="2" y="298"/>
                  </a:lnTo>
                  <a:lnTo>
                    <a:pt x="82" y="206"/>
                  </a:lnTo>
                  <a:lnTo>
                    <a:pt x="164" y="110"/>
                  </a:lnTo>
                  <a:lnTo>
                    <a:pt x="256" y="0"/>
                  </a:lnTo>
                  <a:lnTo>
                    <a:pt x="256" y="0"/>
                  </a:lnTo>
                  <a:lnTo>
                    <a:pt x="156" y="100"/>
                  </a:lnTo>
                  <a:lnTo>
                    <a:pt x="72" y="184"/>
                  </a:lnTo>
                  <a:lnTo>
                    <a:pt x="2" y="258"/>
                  </a:lnTo>
                  <a:lnTo>
                    <a:pt x="2" y="258"/>
                  </a:lnTo>
                  <a:lnTo>
                    <a:pt x="2" y="258"/>
                  </a:lnTo>
                  <a:lnTo>
                    <a:pt x="0" y="2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74" name="Freeform 393"/>
            <p:cNvSpPr>
              <a:spLocks/>
            </p:cNvSpPr>
            <p:nvPr/>
          </p:nvSpPr>
          <p:spPr bwMode="auto">
            <a:xfrm>
              <a:off x="-6940550" y="7529513"/>
              <a:ext cx="419100" cy="384175"/>
            </a:xfrm>
            <a:custGeom>
              <a:avLst/>
              <a:gdLst>
                <a:gd name="T0" fmla="*/ 0 w 264"/>
                <a:gd name="T1" fmla="*/ 242 h 242"/>
                <a:gd name="T2" fmla="*/ 0 w 264"/>
                <a:gd name="T3" fmla="*/ 242 h 242"/>
                <a:gd name="T4" fmla="*/ 14 w 264"/>
                <a:gd name="T5" fmla="*/ 236 h 242"/>
                <a:gd name="T6" fmla="*/ 30 w 264"/>
                <a:gd name="T7" fmla="*/ 228 h 242"/>
                <a:gd name="T8" fmla="*/ 42 w 264"/>
                <a:gd name="T9" fmla="*/ 220 h 242"/>
                <a:gd name="T10" fmla="*/ 56 w 264"/>
                <a:gd name="T11" fmla="*/ 210 h 242"/>
                <a:gd name="T12" fmla="*/ 56 w 264"/>
                <a:gd name="T13" fmla="*/ 210 h 242"/>
                <a:gd name="T14" fmla="*/ 52 w 264"/>
                <a:gd name="T15" fmla="*/ 224 h 242"/>
                <a:gd name="T16" fmla="*/ 50 w 264"/>
                <a:gd name="T17" fmla="*/ 238 h 242"/>
                <a:gd name="T18" fmla="*/ 50 w 264"/>
                <a:gd name="T19" fmla="*/ 238 h 242"/>
                <a:gd name="T20" fmla="*/ 264 w 264"/>
                <a:gd name="T21" fmla="*/ 0 h 242"/>
                <a:gd name="T22" fmla="*/ 264 w 264"/>
                <a:gd name="T23" fmla="*/ 0 h 242"/>
                <a:gd name="T24" fmla="*/ 170 w 264"/>
                <a:gd name="T25" fmla="*/ 86 h 242"/>
                <a:gd name="T26" fmla="*/ 84 w 264"/>
                <a:gd name="T27" fmla="*/ 164 h 242"/>
                <a:gd name="T28" fmla="*/ 0 w 264"/>
                <a:gd name="T2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42">
                  <a:moveTo>
                    <a:pt x="0" y="242"/>
                  </a:moveTo>
                  <a:lnTo>
                    <a:pt x="0" y="242"/>
                  </a:lnTo>
                  <a:lnTo>
                    <a:pt x="14" y="236"/>
                  </a:lnTo>
                  <a:lnTo>
                    <a:pt x="30" y="228"/>
                  </a:lnTo>
                  <a:lnTo>
                    <a:pt x="42" y="220"/>
                  </a:lnTo>
                  <a:lnTo>
                    <a:pt x="56" y="210"/>
                  </a:lnTo>
                  <a:lnTo>
                    <a:pt x="56" y="210"/>
                  </a:lnTo>
                  <a:lnTo>
                    <a:pt x="52" y="224"/>
                  </a:lnTo>
                  <a:lnTo>
                    <a:pt x="50" y="238"/>
                  </a:lnTo>
                  <a:lnTo>
                    <a:pt x="50" y="238"/>
                  </a:lnTo>
                  <a:lnTo>
                    <a:pt x="264" y="0"/>
                  </a:lnTo>
                  <a:lnTo>
                    <a:pt x="264" y="0"/>
                  </a:lnTo>
                  <a:lnTo>
                    <a:pt x="170" y="86"/>
                  </a:lnTo>
                  <a:lnTo>
                    <a:pt x="84" y="164"/>
                  </a:lnTo>
                  <a:lnTo>
                    <a:pt x="0" y="2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pic>
          <p:nvPicPr>
            <p:cNvPr id="75" name="Picture 3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8225" y="8262938"/>
              <a:ext cx="4286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3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4300" y="6475413"/>
              <a:ext cx="3143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Freeform 396"/>
            <p:cNvSpPr>
              <a:spLocks/>
            </p:cNvSpPr>
            <p:nvPr/>
          </p:nvSpPr>
          <p:spPr bwMode="auto">
            <a:xfrm>
              <a:off x="-4406900" y="5922963"/>
              <a:ext cx="184150" cy="184150"/>
            </a:xfrm>
            <a:custGeom>
              <a:avLst/>
              <a:gdLst>
                <a:gd name="T0" fmla="*/ 94 w 116"/>
                <a:gd name="T1" fmla="*/ 14 h 116"/>
                <a:gd name="T2" fmla="*/ 94 w 116"/>
                <a:gd name="T3" fmla="*/ 14 h 116"/>
                <a:gd name="T4" fmla="*/ 102 w 116"/>
                <a:gd name="T5" fmla="*/ 22 h 116"/>
                <a:gd name="T6" fmla="*/ 110 w 116"/>
                <a:gd name="T7" fmla="*/ 32 h 116"/>
                <a:gd name="T8" fmla="*/ 114 w 116"/>
                <a:gd name="T9" fmla="*/ 42 h 116"/>
                <a:gd name="T10" fmla="*/ 116 w 116"/>
                <a:gd name="T11" fmla="*/ 52 h 116"/>
                <a:gd name="T12" fmla="*/ 116 w 116"/>
                <a:gd name="T13" fmla="*/ 64 h 116"/>
                <a:gd name="T14" fmla="*/ 114 w 116"/>
                <a:gd name="T15" fmla="*/ 76 h 116"/>
                <a:gd name="T16" fmla="*/ 110 w 116"/>
                <a:gd name="T17" fmla="*/ 86 h 116"/>
                <a:gd name="T18" fmla="*/ 102 w 116"/>
                <a:gd name="T19" fmla="*/ 96 h 116"/>
                <a:gd name="T20" fmla="*/ 102 w 116"/>
                <a:gd name="T21" fmla="*/ 96 h 116"/>
                <a:gd name="T22" fmla="*/ 94 w 116"/>
                <a:gd name="T23" fmla="*/ 104 h 116"/>
                <a:gd name="T24" fmla="*/ 84 w 116"/>
                <a:gd name="T25" fmla="*/ 110 h 116"/>
                <a:gd name="T26" fmla="*/ 74 w 116"/>
                <a:gd name="T27" fmla="*/ 114 h 116"/>
                <a:gd name="T28" fmla="*/ 64 w 116"/>
                <a:gd name="T29" fmla="*/ 116 h 116"/>
                <a:gd name="T30" fmla="*/ 52 w 116"/>
                <a:gd name="T31" fmla="*/ 116 h 116"/>
                <a:gd name="T32" fmla="*/ 40 w 116"/>
                <a:gd name="T33" fmla="*/ 114 h 116"/>
                <a:gd name="T34" fmla="*/ 30 w 116"/>
                <a:gd name="T35" fmla="*/ 110 h 116"/>
                <a:gd name="T36" fmla="*/ 20 w 116"/>
                <a:gd name="T37" fmla="*/ 104 h 116"/>
                <a:gd name="T38" fmla="*/ 20 w 116"/>
                <a:gd name="T39" fmla="*/ 104 h 116"/>
                <a:gd name="T40" fmla="*/ 12 w 116"/>
                <a:gd name="T41" fmla="*/ 96 h 116"/>
                <a:gd name="T42" fmla="*/ 6 w 116"/>
                <a:gd name="T43" fmla="*/ 86 h 116"/>
                <a:gd name="T44" fmla="*/ 2 w 116"/>
                <a:gd name="T45" fmla="*/ 76 h 116"/>
                <a:gd name="T46" fmla="*/ 0 w 116"/>
                <a:gd name="T47" fmla="*/ 64 h 116"/>
                <a:gd name="T48" fmla="*/ 0 w 116"/>
                <a:gd name="T49" fmla="*/ 54 h 116"/>
                <a:gd name="T50" fmla="*/ 2 w 116"/>
                <a:gd name="T51" fmla="*/ 42 h 116"/>
                <a:gd name="T52" fmla="*/ 6 w 116"/>
                <a:gd name="T53" fmla="*/ 32 h 116"/>
                <a:gd name="T54" fmla="*/ 12 w 116"/>
                <a:gd name="T55" fmla="*/ 22 h 116"/>
                <a:gd name="T56" fmla="*/ 12 w 116"/>
                <a:gd name="T57" fmla="*/ 22 h 116"/>
                <a:gd name="T58" fmla="*/ 20 w 116"/>
                <a:gd name="T59" fmla="*/ 14 h 116"/>
                <a:gd name="T60" fmla="*/ 30 w 116"/>
                <a:gd name="T61" fmla="*/ 6 h 116"/>
                <a:gd name="T62" fmla="*/ 40 w 116"/>
                <a:gd name="T63" fmla="*/ 2 h 116"/>
                <a:gd name="T64" fmla="*/ 52 w 116"/>
                <a:gd name="T65" fmla="*/ 0 h 116"/>
                <a:gd name="T66" fmla="*/ 62 w 116"/>
                <a:gd name="T67" fmla="*/ 0 h 116"/>
                <a:gd name="T68" fmla="*/ 74 w 116"/>
                <a:gd name="T69" fmla="*/ 2 h 116"/>
                <a:gd name="T70" fmla="*/ 84 w 116"/>
                <a:gd name="T71" fmla="*/ 6 h 116"/>
                <a:gd name="T72" fmla="*/ 94 w 116"/>
                <a:gd name="T73" fmla="*/ 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 h="116">
                  <a:moveTo>
                    <a:pt x="94" y="14"/>
                  </a:moveTo>
                  <a:lnTo>
                    <a:pt x="94" y="14"/>
                  </a:lnTo>
                  <a:lnTo>
                    <a:pt x="102" y="22"/>
                  </a:lnTo>
                  <a:lnTo>
                    <a:pt x="110" y="32"/>
                  </a:lnTo>
                  <a:lnTo>
                    <a:pt x="114" y="42"/>
                  </a:lnTo>
                  <a:lnTo>
                    <a:pt x="116" y="52"/>
                  </a:lnTo>
                  <a:lnTo>
                    <a:pt x="116" y="64"/>
                  </a:lnTo>
                  <a:lnTo>
                    <a:pt x="114" y="76"/>
                  </a:lnTo>
                  <a:lnTo>
                    <a:pt x="110" y="86"/>
                  </a:lnTo>
                  <a:lnTo>
                    <a:pt x="102" y="96"/>
                  </a:lnTo>
                  <a:lnTo>
                    <a:pt x="102" y="96"/>
                  </a:lnTo>
                  <a:lnTo>
                    <a:pt x="94" y="104"/>
                  </a:lnTo>
                  <a:lnTo>
                    <a:pt x="84" y="110"/>
                  </a:lnTo>
                  <a:lnTo>
                    <a:pt x="74" y="114"/>
                  </a:lnTo>
                  <a:lnTo>
                    <a:pt x="64" y="116"/>
                  </a:lnTo>
                  <a:lnTo>
                    <a:pt x="52" y="116"/>
                  </a:lnTo>
                  <a:lnTo>
                    <a:pt x="40" y="114"/>
                  </a:lnTo>
                  <a:lnTo>
                    <a:pt x="30" y="110"/>
                  </a:lnTo>
                  <a:lnTo>
                    <a:pt x="20" y="104"/>
                  </a:lnTo>
                  <a:lnTo>
                    <a:pt x="20" y="104"/>
                  </a:lnTo>
                  <a:lnTo>
                    <a:pt x="12" y="96"/>
                  </a:lnTo>
                  <a:lnTo>
                    <a:pt x="6" y="86"/>
                  </a:lnTo>
                  <a:lnTo>
                    <a:pt x="2" y="76"/>
                  </a:lnTo>
                  <a:lnTo>
                    <a:pt x="0" y="64"/>
                  </a:lnTo>
                  <a:lnTo>
                    <a:pt x="0" y="54"/>
                  </a:lnTo>
                  <a:lnTo>
                    <a:pt x="2" y="42"/>
                  </a:lnTo>
                  <a:lnTo>
                    <a:pt x="6" y="32"/>
                  </a:lnTo>
                  <a:lnTo>
                    <a:pt x="12" y="22"/>
                  </a:lnTo>
                  <a:lnTo>
                    <a:pt x="12" y="22"/>
                  </a:lnTo>
                  <a:lnTo>
                    <a:pt x="20" y="14"/>
                  </a:lnTo>
                  <a:lnTo>
                    <a:pt x="30" y="6"/>
                  </a:lnTo>
                  <a:lnTo>
                    <a:pt x="40" y="2"/>
                  </a:lnTo>
                  <a:lnTo>
                    <a:pt x="52" y="0"/>
                  </a:lnTo>
                  <a:lnTo>
                    <a:pt x="62" y="0"/>
                  </a:lnTo>
                  <a:lnTo>
                    <a:pt x="74" y="2"/>
                  </a:lnTo>
                  <a:lnTo>
                    <a:pt x="84" y="6"/>
                  </a:lnTo>
                  <a:lnTo>
                    <a:pt x="94" y="14"/>
                  </a:lnTo>
                  <a:close/>
                </a:path>
              </a:pathLst>
            </a:custGeom>
            <a:solidFill>
              <a:srgbClr val="633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78" name="Freeform 397"/>
            <p:cNvSpPr>
              <a:spLocks/>
            </p:cNvSpPr>
            <p:nvPr/>
          </p:nvSpPr>
          <p:spPr bwMode="auto">
            <a:xfrm>
              <a:off x="-4406900" y="5922963"/>
              <a:ext cx="184150" cy="184150"/>
            </a:xfrm>
            <a:custGeom>
              <a:avLst/>
              <a:gdLst>
                <a:gd name="T0" fmla="*/ 94 w 116"/>
                <a:gd name="T1" fmla="*/ 14 h 116"/>
                <a:gd name="T2" fmla="*/ 94 w 116"/>
                <a:gd name="T3" fmla="*/ 14 h 116"/>
                <a:gd name="T4" fmla="*/ 102 w 116"/>
                <a:gd name="T5" fmla="*/ 22 h 116"/>
                <a:gd name="T6" fmla="*/ 110 w 116"/>
                <a:gd name="T7" fmla="*/ 32 h 116"/>
                <a:gd name="T8" fmla="*/ 114 w 116"/>
                <a:gd name="T9" fmla="*/ 42 h 116"/>
                <a:gd name="T10" fmla="*/ 116 w 116"/>
                <a:gd name="T11" fmla="*/ 52 h 116"/>
                <a:gd name="T12" fmla="*/ 116 w 116"/>
                <a:gd name="T13" fmla="*/ 64 h 116"/>
                <a:gd name="T14" fmla="*/ 114 w 116"/>
                <a:gd name="T15" fmla="*/ 76 h 116"/>
                <a:gd name="T16" fmla="*/ 110 w 116"/>
                <a:gd name="T17" fmla="*/ 86 h 116"/>
                <a:gd name="T18" fmla="*/ 102 w 116"/>
                <a:gd name="T19" fmla="*/ 96 h 116"/>
                <a:gd name="T20" fmla="*/ 102 w 116"/>
                <a:gd name="T21" fmla="*/ 96 h 116"/>
                <a:gd name="T22" fmla="*/ 94 w 116"/>
                <a:gd name="T23" fmla="*/ 104 h 116"/>
                <a:gd name="T24" fmla="*/ 84 w 116"/>
                <a:gd name="T25" fmla="*/ 110 h 116"/>
                <a:gd name="T26" fmla="*/ 74 w 116"/>
                <a:gd name="T27" fmla="*/ 114 h 116"/>
                <a:gd name="T28" fmla="*/ 64 w 116"/>
                <a:gd name="T29" fmla="*/ 116 h 116"/>
                <a:gd name="T30" fmla="*/ 52 w 116"/>
                <a:gd name="T31" fmla="*/ 116 h 116"/>
                <a:gd name="T32" fmla="*/ 40 w 116"/>
                <a:gd name="T33" fmla="*/ 114 h 116"/>
                <a:gd name="T34" fmla="*/ 30 w 116"/>
                <a:gd name="T35" fmla="*/ 110 h 116"/>
                <a:gd name="T36" fmla="*/ 20 w 116"/>
                <a:gd name="T37" fmla="*/ 104 h 116"/>
                <a:gd name="T38" fmla="*/ 20 w 116"/>
                <a:gd name="T39" fmla="*/ 104 h 116"/>
                <a:gd name="T40" fmla="*/ 12 w 116"/>
                <a:gd name="T41" fmla="*/ 96 h 116"/>
                <a:gd name="T42" fmla="*/ 6 w 116"/>
                <a:gd name="T43" fmla="*/ 86 h 116"/>
                <a:gd name="T44" fmla="*/ 2 w 116"/>
                <a:gd name="T45" fmla="*/ 76 h 116"/>
                <a:gd name="T46" fmla="*/ 0 w 116"/>
                <a:gd name="T47" fmla="*/ 64 h 116"/>
                <a:gd name="T48" fmla="*/ 0 w 116"/>
                <a:gd name="T49" fmla="*/ 54 h 116"/>
                <a:gd name="T50" fmla="*/ 2 w 116"/>
                <a:gd name="T51" fmla="*/ 42 h 116"/>
                <a:gd name="T52" fmla="*/ 6 w 116"/>
                <a:gd name="T53" fmla="*/ 32 h 116"/>
                <a:gd name="T54" fmla="*/ 12 w 116"/>
                <a:gd name="T55" fmla="*/ 22 h 116"/>
                <a:gd name="T56" fmla="*/ 12 w 116"/>
                <a:gd name="T57" fmla="*/ 22 h 116"/>
                <a:gd name="T58" fmla="*/ 20 w 116"/>
                <a:gd name="T59" fmla="*/ 14 h 116"/>
                <a:gd name="T60" fmla="*/ 30 w 116"/>
                <a:gd name="T61" fmla="*/ 6 h 116"/>
                <a:gd name="T62" fmla="*/ 40 w 116"/>
                <a:gd name="T63" fmla="*/ 2 h 116"/>
                <a:gd name="T64" fmla="*/ 52 w 116"/>
                <a:gd name="T65" fmla="*/ 0 h 116"/>
                <a:gd name="T66" fmla="*/ 62 w 116"/>
                <a:gd name="T67" fmla="*/ 0 h 116"/>
                <a:gd name="T68" fmla="*/ 74 w 116"/>
                <a:gd name="T69" fmla="*/ 2 h 116"/>
                <a:gd name="T70" fmla="*/ 84 w 116"/>
                <a:gd name="T71" fmla="*/ 6 h 116"/>
                <a:gd name="T72" fmla="*/ 94 w 116"/>
                <a:gd name="T73" fmla="*/ 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 h="116">
                  <a:moveTo>
                    <a:pt x="94" y="14"/>
                  </a:moveTo>
                  <a:lnTo>
                    <a:pt x="94" y="14"/>
                  </a:lnTo>
                  <a:lnTo>
                    <a:pt x="102" y="22"/>
                  </a:lnTo>
                  <a:lnTo>
                    <a:pt x="110" y="32"/>
                  </a:lnTo>
                  <a:lnTo>
                    <a:pt x="114" y="42"/>
                  </a:lnTo>
                  <a:lnTo>
                    <a:pt x="116" y="52"/>
                  </a:lnTo>
                  <a:lnTo>
                    <a:pt x="116" y="64"/>
                  </a:lnTo>
                  <a:lnTo>
                    <a:pt x="114" y="76"/>
                  </a:lnTo>
                  <a:lnTo>
                    <a:pt x="110" y="86"/>
                  </a:lnTo>
                  <a:lnTo>
                    <a:pt x="102" y="96"/>
                  </a:lnTo>
                  <a:lnTo>
                    <a:pt x="102" y="96"/>
                  </a:lnTo>
                  <a:lnTo>
                    <a:pt x="94" y="104"/>
                  </a:lnTo>
                  <a:lnTo>
                    <a:pt x="84" y="110"/>
                  </a:lnTo>
                  <a:lnTo>
                    <a:pt x="74" y="114"/>
                  </a:lnTo>
                  <a:lnTo>
                    <a:pt x="64" y="116"/>
                  </a:lnTo>
                  <a:lnTo>
                    <a:pt x="52" y="116"/>
                  </a:lnTo>
                  <a:lnTo>
                    <a:pt x="40" y="114"/>
                  </a:lnTo>
                  <a:lnTo>
                    <a:pt x="30" y="110"/>
                  </a:lnTo>
                  <a:lnTo>
                    <a:pt x="20" y="104"/>
                  </a:lnTo>
                  <a:lnTo>
                    <a:pt x="20" y="104"/>
                  </a:lnTo>
                  <a:lnTo>
                    <a:pt x="12" y="96"/>
                  </a:lnTo>
                  <a:lnTo>
                    <a:pt x="6" y="86"/>
                  </a:lnTo>
                  <a:lnTo>
                    <a:pt x="2" y="76"/>
                  </a:lnTo>
                  <a:lnTo>
                    <a:pt x="0" y="64"/>
                  </a:lnTo>
                  <a:lnTo>
                    <a:pt x="0" y="54"/>
                  </a:lnTo>
                  <a:lnTo>
                    <a:pt x="2" y="42"/>
                  </a:lnTo>
                  <a:lnTo>
                    <a:pt x="6" y="32"/>
                  </a:lnTo>
                  <a:lnTo>
                    <a:pt x="12" y="22"/>
                  </a:lnTo>
                  <a:lnTo>
                    <a:pt x="12" y="22"/>
                  </a:lnTo>
                  <a:lnTo>
                    <a:pt x="20" y="14"/>
                  </a:lnTo>
                  <a:lnTo>
                    <a:pt x="30" y="6"/>
                  </a:lnTo>
                  <a:lnTo>
                    <a:pt x="40" y="2"/>
                  </a:lnTo>
                  <a:lnTo>
                    <a:pt x="52" y="0"/>
                  </a:lnTo>
                  <a:lnTo>
                    <a:pt x="62" y="0"/>
                  </a:lnTo>
                  <a:lnTo>
                    <a:pt x="74" y="2"/>
                  </a:lnTo>
                  <a:lnTo>
                    <a:pt x="84" y="6"/>
                  </a:lnTo>
                  <a:lnTo>
                    <a:pt x="94"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sp>
          <p:nvSpPr>
            <p:cNvPr id="79" name="Freeform 398"/>
            <p:cNvSpPr>
              <a:spLocks/>
            </p:cNvSpPr>
            <p:nvPr/>
          </p:nvSpPr>
          <p:spPr bwMode="auto">
            <a:xfrm>
              <a:off x="-7480300" y="6234113"/>
              <a:ext cx="825500" cy="768350"/>
            </a:xfrm>
            <a:custGeom>
              <a:avLst/>
              <a:gdLst>
                <a:gd name="T0" fmla="*/ 40 w 520"/>
                <a:gd name="T1" fmla="*/ 480 h 484"/>
                <a:gd name="T2" fmla="*/ 520 w 520"/>
                <a:gd name="T3" fmla="*/ 0 h 484"/>
                <a:gd name="T4" fmla="*/ 0 w 520"/>
                <a:gd name="T5" fmla="*/ 484 h 484"/>
                <a:gd name="T6" fmla="*/ 40 w 520"/>
                <a:gd name="T7" fmla="*/ 480 h 484"/>
              </a:gdLst>
              <a:ahLst/>
              <a:cxnLst>
                <a:cxn ang="0">
                  <a:pos x="T0" y="T1"/>
                </a:cxn>
                <a:cxn ang="0">
                  <a:pos x="T2" y="T3"/>
                </a:cxn>
                <a:cxn ang="0">
                  <a:pos x="T4" y="T5"/>
                </a:cxn>
                <a:cxn ang="0">
                  <a:pos x="T6" y="T7"/>
                </a:cxn>
              </a:cxnLst>
              <a:rect l="0" t="0" r="r" b="b"/>
              <a:pathLst>
                <a:path w="520" h="484">
                  <a:moveTo>
                    <a:pt x="40" y="480"/>
                  </a:moveTo>
                  <a:lnTo>
                    <a:pt x="520" y="0"/>
                  </a:lnTo>
                  <a:lnTo>
                    <a:pt x="0" y="484"/>
                  </a:lnTo>
                  <a:lnTo>
                    <a:pt x="40" y="480"/>
                  </a:lnTo>
                  <a:close/>
                </a:path>
              </a:pathLst>
            </a:custGeom>
            <a:solidFill>
              <a:srgbClr val="D4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AU" sz="900"/>
            </a:p>
          </p:txBody>
        </p:sp>
      </p:grpSp>
      <p:sp>
        <p:nvSpPr>
          <p:cNvPr id="80" name="Oval 65"/>
          <p:cNvSpPr>
            <a:spLocks noChangeArrowheads="1"/>
          </p:cNvSpPr>
          <p:nvPr/>
        </p:nvSpPr>
        <p:spPr bwMode="auto">
          <a:xfrm rot="10800000" flipV="1">
            <a:off x="2045349" y="5078101"/>
            <a:ext cx="2282874" cy="482651"/>
          </a:xfrm>
          <a:prstGeom prst="ellipse">
            <a:avLst/>
          </a:prstGeom>
          <a:gradFill rotWithShape="1">
            <a:gsLst>
              <a:gs pos="0">
                <a:srgbClr val="3F3F3F"/>
              </a:gs>
              <a:gs pos="100000">
                <a:srgbClr val="EEECE1"/>
              </a:gs>
            </a:gsLst>
            <a:path path="shape">
              <a:fillToRect l="50000" t="50000" r="50000" b="50000"/>
            </a:path>
          </a:gradFill>
          <a:ln>
            <a:noFill/>
          </a:ln>
          <a:effectLst>
            <a:softEdge rad="317500"/>
          </a:effectLst>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TW" altLang="zh-TW" sz="900" b="1" i="1">
              <a:solidFill>
                <a:srgbClr val="000000"/>
              </a:solidFill>
              <a:sym typeface="Arial" panose="020B0604020202020204" pitchFamily="34" charset="0"/>
            </a:endParaRPr>
          </a:p>
        </p:txBody>
      </p:sp>
      <p:sp>
        <p:nvSpPr>
          <p:cNvPr id="82" name="矩形 11"/>
          <p:cNvSpPr>
            <a:spLocks noChangeArrowheads="1"/>
          </p:cNvSpPr>
          <p:nvPr/>
        </p:nvSpPr>
        <p:spPr bwMode="auto">
          <a:xfrm>
            <a:off x="4023361" y="6238433"/>
            <a:ext cx="66446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r>
              <a:rPr lang="zh-TW" altLang="en-US" sz="2400" b="1" dirty="0" smtClean="0">
                <a:solidFill>
                  <a:srgbClr val="0000FF"/>
                </a:solidFill>
                <a:latin typeface="微軟正黑體" panose="020B0604030504040204" pitchFamily="34" charset="-120"/>
                <a:ea typeface="微軟正黑體" panose="020B0604030504040204" pitchFamily="34" charset="-120"/>
              </a:rPr>
              <a:t>資料來源</a:t>
            </a:r>
            <a:r>
              <a:rPr lang="zh-TW" altLang="en-US" sz="2400" b="1" dirty="0" smtClean="0">
                <a:solidFill>
                  <a:srgbClr val="0000FF"/>
                </a:solidFill>
                <a:latin typeface="Microsoft JhengHei UI" panose="020B0604030504040204" pitchFamily="34" charset="-120"/>
                <a:ea typeface="Microsoft JhengHei UI" panose="020B0604030504040204" pitchFamily="34" charset="-120"/>
              </a:rPr>
              <a:t>：陳立誠 大愛電視台演講</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739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up)">
                                      <p:cBhvr>
                                        <p:cTn id="1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9025488" y="6495252"/>
            <a:ext cx="3051438" cy="476126"/>
          </a:xfrm>
        </p:spPr>
        <p:txBody>
          <a:bodyPr/>
          <a:lstStyle/>
          <a:p>
            <a:pPr>
              <a:defRPr/>
            </a:pPr>
            <a:fld id="{5CC7BF7B-AA0B-44CE-9B01-7BD1CE53FB4E}" type="slidenum">
              <a:rPr lang="en-US" altLang="zh-TW" smtClean="0"/>
              <a:pPr>
                <a:defRPr/>
              </a:pPr>
              <a:t>76</a:t>
            </a:fld>
            <a:endParaRPr lang="en-US" altLang="zh-TW" dirty="0"/>
          </a:p>
        </p:txBody>
      </p:sp>
      <p:pic>
        <p:nvPicPr>
          <p:cNvPr id="2088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2"/>
          <a:stretch/>
        </p:blipFill>
        <p:spPr bwMode="auto">
          <a:xfrm>
            <a:off x="5983288" y="1165123"/>
            <a:ext cx="6251952" cy="5690806"/>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bwMode="auto">
          <a:xfrm>
            <a:off x="7131806" y="2162199"/>
            <a:ext cx="2673103" cy="2695551"/>
          </a:xfrm>
          <a:prstGeom prst="rect">
            <a:avLst/>
          </a:prstGeom>
          <a:noFill/>
          <a:ln w="57150" cap="flat" cmpd="sng" algn="ctr">
            <a:solidFill>
              <a:srgbClr val="FEA300"/>
            </a:solidFill>
            <a:prstDash val="solid"/>
            <a:round/>
            <a:headEnd type="none" w="med" len="med"/>
            <a:tailEnd type="none" w="med" len="med"/>
          </a:ln>
          <a:effectLst>
            <a:glow rad="228600">
              <a:schemeClr val="accent1">
                <a:satMod val="175000"/>
                <a:alpha val="40000"/>
              </a:schemeClr>
            </a:glow>
          </a:effectLst>
        </p:spPr>
        <p:txBody>
          <a:bodyPr vert="horz" wrap="square" lIns="91416" tIns="45708" rIns="91416" bIns="45708" numCol="1" rtlCol="0" anchor="t" anchorCtr="0" compatLnSpc="1">
            <a:prstTxWarp prst="textNoShape">
              <a:avLst/>
            </a:prstTxWarp>
          </a:bodyPr>
          <a:lstStyle/>
          <a:p>
            <a:endParaRPr lang="zh-TW" altLang="en-US" sz="3598" dirty="0">
              <a:latin typeface="Arial" charset="0"/>
              <a:ea typeface="華康黑體 Std W9" panose="020B0900000000000000" pitchFamily="34" charset="-120"/>
            </a:endParaRPr>
          </a:p>
        </p:txBody>
      </p:sp>
      <p:sp>
        <p:nvSpPr>
          <p:cNvPr id="4" name="文字方塊 3"/>
          <p:cNvSpPr txBox="1"/>
          <p:nvPr/>
        </p:nvSpPr>
        <p:spPr>
          <a:xfrm>
            <a:off x="7766990" y="2758143"/>
            <a:ext cx="1007849" cy="338554"/>
          </a:xfrm>
          <a:prstGeom prst="rect">
            <a:avLst/>
          </a:prstGeom>
          <a:noFill/>
        </p:spPr>
        <p:txBody>
          <a:bodyPr wrap="square" rtlCol="0">
            <a:spAutoFit/>
          </a:bodyPr>
          <a:lstStyle/>
          <a:p>
            <a:r>
              <a:rPr lang="zh-TW" altLang="en-US" sz="1600" b="1" dirty="0">
                <a:ea typeface="華康黑體 Std W9" panose="020B0900000000000000" pitchFamily="34" charset="-120"/>
              </a:rPr>
              <a:t>太陽能</a:t>
            </a:r>
          </a:p>
        </p:txBody>
      </p:sp>
      <p:sp>
        <p:nvSpPr>
          <p:cNvPr id="14" name="文字方塊 13"/>
          <p:cNvSpPr txBox="1"/>
          <p:nvPr/>
        </p:nvSpPr>
        <p:spPr>
          <a:xfrm>
            <a:off x="9715268" y="5915269"/>
            <a:ext cx="1313180" cy="430887"/>
          </a:xfrm>
          <a:prstGeom prst="rect">
            <a:avLst/>
          </a:prstGeom>
          <a:noFill/>
        </p:spPr>
        <p:txBody>
          <a:bodyPr wrap="none" rtlCol="0">
            <a:spAutoFit/>
          </a:bodyPr>
          <a:lstStyle/>
          <a:p>
            <a:r>
              <a:rPr lang="zh-TW" altLang="en-US" sz="2200" dirty="0">
                <a:solidFill>
                  <a:srgbClr val="D1C4B6"/>
                </a:solidFill>
                <a:latin typeface="華康黑體 Std W9" panose="020B0900000000000000" pitchFamily="34" charset="-120"/>
                <a:ea typeface="華康黑體 Std W9" panose="020B0900000000000000" pitchFamily="34" charset="-120"/>
              </a:rPr>
              <a:t>翻攝網路</a:t>
            </a:r>
          </a:p>
        </p:txBody>
      </p:sp>
      <p:sp>
        <p:nvSpPr>
          <p:cNvPr id="13" name="矩形 12"/>
          <p:cNvSpPr/>
          <p:nvPr/>
        </p:nvSpPr>
        <p:spPr>
          <a:xfrm>
            <a:off x="5981700" y="-28575"/>
            <a:ext cx="6253540" cy="1333342"/>
          </a:xfrm>
          <a:prstGeom prst="rect">
            <a:avLst/>
          </a:prstGeom>
          <a:solidFill>
            <a:srgbClr val="E7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a:p>
        </p:txBody>
      </p:sp>
      <p:pic>
        <p:nvPicPr>
          <p:cNvPr id="18" name="圖片 1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p:blipFill>
        <p:spPr>
          <a:xfrm>
            <a:off x="5322700" y="56477"/>
            <a:ext cx="1289351" cy="893015"/>
          </a:xfrm>
          <a:prstGeom prst="rect">
            <a:avLst/>
          </a:prstGeom>
        </p:spPr>
      </p:pic>
      <p:sp>
        <p:nvSpPr>
          <p:cNvPr id="17" name="矩形 16"/>
          <p:cNvSpPr/>
          <p:nvPr/>
        </p:nvSpPr>
        <p:spPr>
          <a:xfrm>
            <a:off x="6055819" y="195671"/>
            <a:ext cx="3273653" cy="584647"/>
          </a:xfrm>
          <a:prstGeom prst="rect">
            <a:avLst/>
          </a:prstGeom>
        </p:spPr>
        <p:txBody>
          <a:bodyPr wrap="none">
            <a:spAutoFit/>
          </a:bodyPr>
          <a:lstStyle/>
          <a:p>
            <a:r>
              <a:rPr lang="zh-TW" altLang="en-US" sz="3199" dirty="0">
                <a:solidFill>
                  <a:schemeClr val="accent4">
                    <a:lumMod val="50000"/>
                  </a:schemeClr>
                </a:solidFill>
                <a:latin typeface="華康黑體 Std W7" panose="020B0700000000000000" pitchFamily="34" charset="-120"/>
                <a:ea typeface="華康黑體 Std W7" panose="020B0700000000000000" pitchFamily="34" charset="-120"/>
              </a:rPr>
              <a:t>功率</a:t>
            </a:r>
            <a:r>
              <a:rPr lang="en-US" altLang="zh-TW" sz="3199" dirty="0">
                <a:solidFill>
                  <a:schemeClr val="accent4">
                    <a:lumMod val="50000"/>
                  </a:schemeClr>
                </a:solidFill>
                <a:latin typeface="華康黑體 Std W7" panose="020B0700000000000000" pitchFamily="34" charset="-120"/>
                <a:ea typeface="華康黑體 Std W7" panose="020B0700000000000000" pitchFamily="34" charset="-120"/>
              </a:rPr>
              <a:t>/</a:t>
            </a:r>
            <a:r>
              <a:rPr lang="zh-TW" altLang="en-US" sz="3199" dirty="0">
                <a:solidFill>
                  <a:schemeClr val="accent4">
                    <a:lumMod val="50000"/>
                  </a:schemeClr>
                </a:solidFill>
                <a:latin typeface="華康黑體 Std W7" panose="020B0700000000000000" pitchFamily="34" charset="-120"/>
                <a:ea typeface="華康黑體 Std W7" panose="020B0700000000000000" pitchFamily="34" charset="-120"/>
              </a:rPr>
              <a:t>能量密度低</a:t>
            </a:r>
            <a:endParaRPr lang="en-US" altLang="zh-TW" sz="3199" dirty="0">
              <a:solidFill>
                <a:schemeClr val="accent4">
                  <a:lumMod val="50000"/>
                </a:schemeClr>
              </a:solidFill>
              <a:latin typeface="華康黑體 Std W7" panose="020B0700000000000000" pitchFamily="34" charset="-120"/>
              <a:ea typeface="華康黑體 Std W7" panose="020B0700000000000000" pitchFamily="34" charset="-120"/>
            </a:endParaRPr>
          </a:p>
        </p:txBody>
      </p:sp>
      <p:sp>
        <p:nvSpPr>
          <p:cNvPr id="12" name="矩形 11"/>
          <p:cNvSpPr/>
          <p:nvPr/>
        </p:nvSpPr>
        <p:spPr>
          <a:xfrm>
            <a:off x="9134547" y="216331"/>
            <a:ext cx="3012363" cy="600164"/>
          </a:xfrm>
          <a:prstGeom prst="rect">
            <a:avLst/>
          </a:prstGeom>
        </p:spPr>
        <p:txBody>
          <a:bodyPr wrap="none">
            <a:spAutoFit/>
          </a:bodyPr>
          <a:lstStyle/>
          <a:p>
            <a:r>
              <a:rPr lang="en-US" altLang="zh-TW" sz="3300" dirty="0">
                <a:solidFill>
                  <a:schemeClr val="accent4">
                    <a:lumMod val="50000"/>
                  </a:schemeClr>
                </a:solidFill>
                <a:latin typeface="華康黑體 Std W7" panose="020B0700000000000000" pitchFamily="34" charset="-120"/>
                <a:ea typeface="華康黑體 Std W7" panose="020B0700000000000000" pitchFamily="34" charset="-120"/>
              </a:rPr>
              <a:t>(</a:t>
            </a:r>
            <a:r>
              <a:rPr lang="zh-TW" altLang="en-US" sz="3300" dirty="0">
                <a:solidFill>
                  <a:schemeClr val="accent4">
                    <a:lumMod val="50000"/>
                  </a:schemeClr>
                </a:solidFill>
                <a:latin typeface="華康黑體 Std W7" panose="020B0700000000000000" pitchFamily="34" charset="-120"/>
                <a:ea typeface="華康黑體 Std W7" panose="020B0700000000000000" pitchFamily="34" charset="-120"/>
              </a:rPr>
              <a:t>取代核四面積</a:t>
            </a:r>
            <a:r>
              <a:rPr lang="en-US" altLang="zh-TW" sz="3300" dirty="0">
                <a:solidFill>
                  <a:schemeClr val="accent4">
                    <a:lumMod val="50000"/>
                  </a:schemeClr>
                </a:solidFill>
                <a:latin typeface="華康黑體 Std W7" panose="020B0700000000000000" pitchFamily="34" charset="-120"/>
                <a:ea typeface="華康黑體 Std W7" panose="020B0700000000000000" pitchFamily="34" charset="-120"/>
              </a:rPr>
              <a:t>)</a:t>
            </a:r>
            <a:endParaRPr lang="zh-TW" altLang="en-US" sz="3000" dirty="0">
              <a:solidFill>
                <a:schemeClr val="accent4">
                  <a:lumMod val="50000"/>
                </a:schemeClr>
              </a:solidFill>
            </a:endParaRPr>
          </a:p>
        </p:txBody>
      </p:sp>
      <p:pic>
        <p:nvPicPr>
          <p:cNvPr id="19" name="图片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498015" y="1785149"/>
            <a:ext cx="1040182"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rot="1213008">
            <a:off x="9751443" y="2075023"/>
            <a:ext cx="595035" cy="338554"/>
          </a:xfrm>
          <a:prstGeom prst="rect">
            <a:avLst/>
          </a:prstGeom>
        </p:spPr>
        <p:txBody>
          <a:bodyPr wrap="none">
            <a:spAutoFit/>
          </a:bodyPr>
          <a:lstStyle/>
          <a:p>
            <a:r>
              <a:rPr lang="zh-TW" altLang="en-US" sz="1600" b="1" dirty="0">
                <a:latin typeface="Arial" charset="0"/>
                <a:ea typeface="華康黑體 Std W9" panose="020B0900000000000000" pitchFamily="34" charset="-120"/>
              </a:rPr>
              <a:t>風力</a:t>
            </a:r>
          </a:p>
        </p:txBody>
      </p:sp>
      <p:sp>
        <p:nvSpPr>
          <p:cNvPr id="22" name="矩形 21"/>
          <p:cNvSpPr/>
          <p:nvPr/>
        </p:nvSpPr>
        <p:spPr bwMode="auto">
          <a:xfrm>
            <a:off x="6042422" y="1071208"/>
            <a:ext cx="6024793" cy="5663006"/>
          </a:xfrm>
          <a:prstGeom prst="rect">
            <a:avLst/>
          </a:prstGeom>
          <a:noFill/>
          <a:ln w="57150" cap="flat" cmpd="sng" algn="ctr">
            <a:solidFill>
              <a:srgbClr val="82BA28"/>
            </a:solidFill>
            <a:prstDash val="solid"/>
            <a:round/>
            <a:headEnd type="none" w="med" len="med"/>
            <a:tailEnd type="none" w="med" len="med"/>
          </a:ln>
          <a:effectLst>
            <a:glow rad="228600">
              <a:schemeClr val="accent5">
                <a:satMod val="175000"/>
                <a:alpha val="40000"/>
              </a:schemeClr>
            </a:glow>
          </a:effectLst>
        </p:spPr>
        <p:txBody>
          <a:bodyPr vert="horz" wrap="square" lIns="91416" tIns="45708" rIns="91416" bIns="45708" numCol="1" rtlCol="0" anchor="t" anchorCtr="0" compatLnSpc="1">
            <a:prstTxWarp prst="textNoShape">
              <a:avLst/>
            </a:prstTxWarp>
          </a:bodyPr>
          <a:lstStyle/>
          <a:p>
            <a:endParaRPr lang="zh-TW" altLang="en-US" sz="3598" dirty="0">
              <a:latin typeface="Arial" charset="0"/>
              <a:ea typeface="華康黑體 Std W9" panose="020B0900000000000000" pitchFamily="34" charset="-120"/>
            </a:endParaRPr>
          </a:p>
        </p:txBody>
      </p:sp>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320" y="1653137"/>
            <a:ext cx="5232074" cy="4487347"/>
          </a:xfrm>
          <a:prstGeom prst="rect">
            <a:avLst/>
          </a:prstGeom>
        </p:spPr>
      </p:pic>
      <p:pic>
        <p:nvPicPr>
          <p:cNvPr id="24" name="图片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34773">
            <a:off x="7633174" y="-838217"/>
            <a:ext cx="1023561" cy="831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bwMode="auto">
          <a:xfrm>
            <a:off x="7766990" y="2657475"/>
            <a:ext cx="1078245" cy="1110451"/>
          </a:xfrm>
          <a:prstGeom prst="rect">
            <a:avLst/>
          </a:prstGeom>
          <a:noFill/>
          <a:ln w="57150" cap="flat" cmpd="sng" algn="ctr">
            <a:solidFill>
              <a:srgbClr val="FEA300"/>
            </a:solidFill>
            <a:prstDash val="solid"/>
            <a:round/>
            <a:headEnd type="none" w="med" len="med"/>
            <a:tailEnd type="none" w="med" len="med"/>
          </a:ln>
          <a:effectLst>
            <a:glow rad="228600">
              <a:schemeClr val="accent1">
                <a:satMod val="175000"/>
                <a:alpha val="40000"/>
              </a:schemeClr>
            </a:glow>
          </a:effectLst>
        </p:spPr>
        <p:txBody>
          <a:bodyPr vert="horz" wrap="square" lIns="91416" tIns="45708" rIns="91416" bIns="45708" numCol="1" rtlCol="0" anchor="t" anchorCtr="0" compatLnSpc="1">
            <a:prstTxWarp prst="textNoShape">
              <a:avLst/>
            </a:prstTxWarp>
          </a:bodyPr>
          <a:lstStyle/>
          <a:p>
            <a:endParaRPr lang="zh-TW" altLang="en-US" sz="3598" dirty="0">
              <a:latin typeface="Arial" charset="0"/>
              <a:ea typeface="華康黑體 Std W9" panose="020B0900000000000000" pitchFamily="34" charset="-120"/>
            </a:endParaRPr>
          </a:p>
        </p:txBody>
      </p:sp>
      <p:sp>
        <p:nvSpPr>
          <p:cNvPr id="23" name="矩形 11"/>
          <p:cNvSpPr>
            <a:spLocks noChangeArrowheads="1"/>
          </p:cNvSpPr>
          <p:nvPr/>
        </p:nvSpPr>
        <p:spPr bwMode="auto">
          <a:xfrm>
            <a:off x="-225083" y="6238433"/>
            <a:ext cx="66446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r>
              <a:rPr lang="zh-TW" altLang="en-US" sz="2400" b="1" dirty="0" smtClean="0">
                <a:solidFill>
                  <a:srgbClr val="0000FF"/>
                </a:solidFill>
                <a:latin typeface="微軟正黑體" panose="020B0604030504040204" pitchFamily="34" charset="-120"/>
                <a:ea typeface="微軟正黑體" panose="020B0604030504040204" pitchFamily="34" charset="-120"/>
              </a:rPr>
              <a:t>資料來源</a:t>
            </a:r>
            <a:r>
              <a:rPr lang="zh-TW" altLang="en-US" sz="2400" b="1" dirty="0" smtClean="0">
                <a:solidFill>
                  <a:srgbClr val="0000FF"/>
                </a:solidFill>
                <a:latin typeface="Microsoft JhengHei UI" panose="020B0604030504040204" pitchFamily="34" charset="-120"/>
                <a:ea typeface="Microsoft JhengHei UI" panose="020B0604030504040204" pitchFamily="34" charset="-120"/>
              </a:rPr>
              <a:t>：陳立誠 大愛電視台演講</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735762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8912521" y="6476563"/>
            <a:ext cx="3104260" cy="486929"/>
          </a:xfrm>
        </p:spPr>
        <p:txBody>
          <a:bodyPr/>
          <a:lstStyle/>
          <a:p>
            <a:pPr>
              <a:defRPr/>
            </a:pPr>
            <a:fld id="{5CC7BF7B-AA0B-44CE-9B01-7BD1CE53FB4E}" type="slidenum">
              <a:rPr lang="en-US" altLang="zh-TW" smtClean="0"/>
              <a:pPr>
                <a:defRPr/>
              </a:pPr>
              <a:t>77</a:t>
            </a:fld>
            <a:endParaRPr lang="en-US" altLang="zh-TW" dirty="0"/>
          </a:p>
        </p:txBody>
      </p:sp>
      <p:sp>
        <p:nvSpPr>
          <p:cNvPr id="25" name="Freeform 11"/>
          <p:cNvSpPr>
            <a:spLocks noEditPoints="1"/>
          </p:cNvSpPr>
          <p:nvPr/>
        </p:nvSpPr>
        <p:spPr bwMode="auto">
          <a:xfrm>
            <a:off x="1351570" y="192641"/>
            <a:ext cx="533433" cy="842461"/>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2"/>
          </a:solidFill>
          <a:ln>
            <a:noFill/>
          </a:ln>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21" name="TextBox 20"/>
          <p:cNvSpPr>
            <a:spLocks noChangeArrowheads="1"/>
          </p:cNvSpPr>
          <p:nvPr/>
        </p:nvSpPr>
        <p:spPr bwMode="auto">
          <a:xfrm>
            <a:off x="5342488" y="-1775619"/>
            <a:ext cx="32987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sz="700" b="1" i="1" dirty="0">
                <a:solidFill>
                  <a:srgbClr val="FFFFFF"/>
                </a:solidFill>
                <a:ea typeface="Microsoft YaHei" panose="020B0503020204020204" pitchFamily="34" charset="-122"/>
                <a:sym typeface="Arial" panose="020B0604020202020204" pitchFamily="34" charset="0"/>
              </a:rPr>
              <a:t>Click here to add your text. Click here to add your text. Click here to add your text. Click here to add your text. </a:t>
            </a:r>
            <a:endParaRPr lang="zh-TW" altLang="en-US" sz="900" dirty="0"/>
          </a:p>
        </p:txBody>
      </p:sp>
      <p:sp>
        <p:nvSpPr>
          <p:cNvPr id="23" name="Oval 65"/>
          <p:cNvSpPr>
            <a:spLocks noChangeArrowheads="1"/>
          </p:cNvSpPr>
          <p:nvPr/>
        </p:nvSpPr>
        <p:spPr bwMode="auto">
          <a:xfrm rot="10800000" flipV="1">
            <a:off x="1223895" y="1281210"/>
            <a:ext cx="792163" cy="167481"/>
          </a:xfrm>
          <a:prstGeom prst="ellipse">
            <a:avLst/>
          </a:prstGeom>
          <a:gradFill rotWithShape="1">
            <a:gsLst>
              <a:gs pos="0">
                <a:srgbClr val="3F3F3F"/>
              </a:gs>
              <a:gs pos="100000">
                <a:srgbClr val="EEECE1"/>
              </a:gs>
            </a:gsLst>
            <a:path path="shape">
              <a:fillToRect l="50000" t="50000" r="50000" b="50000"/>
            </a:path>
          </a:gradFill>
          <a:ln>
            <a:noFill/>
          </a:ln>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TW" altLang="zh-TW" sz="900" b="1" i="1">
              <a:solidFill>
                <a:srgbClr val="000000"/>
              </a:solidFill>
              <a:sym typeface="Arial" panose="020B0604020202020204" pitchFamily="34" charset="0"/>
            </a:endParaRPr>
          </a:p>
        </p:txBody>
      </p:sp>
      <p:pic>
        <p:nvPicPr>
          <p:cNvPr id="20" name="图片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720" y="76305"/>
            <a:ext cx="4687402" cy="175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20"/>
          <p:cNvSpPr txBox="1">
            <a:spLocks/>
          </p:cNvSpPr>
          <p:nvPr/>
        </p:nvSpPr>
        <p:spPr>
          <a:xfrm>
            <a:off x="1633874" y="266907"/>
            <a:ext cx="5628730" cy="1035559"/>
          </a:xfrm>
          <a:prstGeom prst="rect">
            <a:avLst/>
          </a:prstGeom>
        </p:spPr>
        <p:txBody>
          <a:bodyPr wrap="square" lIns="0" tIns="95975" rIns="95975" bIns="95975" anchor="t" anchorCtr="0">
            <a:noAutofit/>
          </a:bodyPr>
          <a:lstStyle>
            <a:lvl1pPr marL="0" indent="0" algn="l" defTabSz="685800" rtl="0" eaLnBrk="1" latinLnBrk="0" hangingPunct="1">
              <a:lnSpc>
                <a:spcPct val="90000"/>
              </a:lnSpc>
              <a:spcBef>
                <a:spcPts val="750"/>
              </a:spcBef>
              <a:buFont typeface="Arial"/>
              <a:buNone/>
              <a:defRPr sz="3500" b="1" i="0" kern="1200">
                <a:solidFill>
                  <a:srgbClr val="E8E7E9"/>
                </a:solidFill>
                <a:latin typeface="Raleway Black" charset="0"/>
                <a:ea typeface="Raleway Black" charset="0"/>
                <a:cs typeface="Raleway Blac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zh-TW" altLang="en-US" sz="3300" dirty="0">
                <a:solidFill>
                  <a:prstClr val="white"/>
                </a:solidFill>
                <a:latin typeface="華康黑體 Std W7" panose="020B0700000000000000" pitchFamily="34" charset="-120"/>
                <a:ea typeface="華康黑體 Std W7" panose="020B0700000000000000" pitchFamily="34" charset="-120"/>
              </a:rPr>
              <a:t>太陽能裝置</a:t>
            </a:r>
            <a:r>
              <a:rPr lang="zh-TW" altLang="en-US" sz="3300" dirty="0">
                <a:solidFill>
                  <a:schemeClr val="tx1"/>
                </a:solidFill>
                <a:latin typeface="華康黑體 Std W7" panose="020B0700000000000000" pitchFamily="34" charset="-120"/>
                <a:ea typeface="華康黑體 Std W7" panose="020B0700000000000000" pitchFamily="34" charset="-120"/>
              </a:rPr>
              <a:t>密度</a:t>
            </a:r>
            <a:r>
              <a:rPr lang="zh-TW" altLang="en-US" sz="3300" dirty="0">
                <a:solidFill>
                  <a:prstClr val="white"/>
                </a:solidFill>
                <a:latin typeface="華康黑體 Std W7" panose="020B0700000000000000" pitchFamily="34" charset="-120"/>
                <a:ea typeface="華康黑體 Std W7" panose="020B0700000000000000" pitchFamily="34" charset="-120"/>
              </a:rPr>
              <a:t>比較</a:t>
            </a:r>
          </a:p>
          <a:p>
            <a:pPr algn="ctr"/>
            <a:endParaRPr lang="zh-TW" altLang="en-US" sz="3300" dirty="0">
              <a:solidFill>
                <a:prstClr val="white"/>
              </a:solidFill>
              <a:latin typeface="華康黑體 Std W7" panose="020B0700000000000000" pitchFamily="34" charset="-120"/>
              <a:ea typeface="華康黑體 Std W7" panose="020B0700000000000000" pitchFamily="34" charset="-120"/>
            </a:endParaRPr>
          </a:p>
        </p:txBody>
      </p:sp>
      <p:sp>
        <p:nvSpPr>
          <p:cNvPr id="24" name="矩形 11"/>
          <p:cNvSpPr>
            <a:spLocks noChangeArrowheads="1"/>
          </p:cNvSpPr>
          <p:nvPr/>
        </p:nvSpPr>
        <p:spPr bwMode="auto">
          <a:xfrm>
            <a:off x="-592016" y="6345113"/>
            <a:ext cx="66446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r>
              <a:rPr lang="zh-TW" altLang="en-US" sz="2400" b="1" dirty="0" smtClean="0">
                <a:solidFill>
                  <a:srgbClr val="0000FF"/>
                </a:solidFill>
                <a:latin typeface="微軟正黑體" panose="020B0604030504040204" pitchFamily="34" charset="-120"/>
                <a:ea typeface="微軟正黑體" panose="020B0604030504040204" pitchFamily="34" charset="-120"/>
              </a:rPr>
              <a:t>資料來源</a:t>
            </a:r>
            <a:r>
              <a:rPr lang="zh-TW" altLang="en-US" sz="2400" b="1" dirty="0" smtClean="0">
                <a:solidFill>
                  <a:srgbClr val="0000FF"/>
                </a:solidFill>
                <a:latin typeface="Microsoft JhengHei UI" panose="020B0604030504040204" pitchFamily="34" charset="-120"/>
                <a:ea typeface="Microsoft JhengHei UI" panose="020B0604030504040204" pitchFamily="34" charset="-120"/>
              </a:rPr>
              <a:t>：陳立誠 大愛電視台演講</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graphicFrame>
        <p:nvGraphicFramePr>
          <p:cNvPr id="11" name="表格 10"/>
          <p:cNvGraphicFramePr>
            <a:graphicFrameLocks noGrp="1"/>
          </p:cNvGraphicFramePr>
          <p:nvPr>
            <p:extLst>
              <p:ext uri="{D42A27DB-BD31-4B8C-83A1-F6EECF244321}">
                <p14:modId xmlns:p14="http://schemas.microsoft.com/office/powerpoint/2010/main" val="3893947109"/>
              </p:ext>
            </p:extLst>
          </p:nvPr>
        </p:nvGraphicFramePr>
        <p:xfrm>
          <a:off x="2923428" y="960612"/>
          <a:ext cx="7163108" cy="5330404"/>
        </p:xfrm>
        <a:graphic>
          <a:graphicData uri="http://schemas.openxmlformats.org/drawingml/2006/table">
            <a:tbl>
              <a:tblPr firstRow="1" bandRow="1">
                <a:tableStyleId>{21E4AEA4-8DFA-4A89-87EB-49C32662AFE0}</a:tableStyleId>
              </a:tblPr>
              <a:tblGrid>
                <a:gridCol w="1357987">
                  <a:extLst>
                    <a:ext uri="{9D8B030D-6E8A-4147-A177-3AD203B41FA5}">
                      <a16:colId xmlns:a16="http://schemas.microsoft.com/office/drawing/2014/main" val="1987040959"/>
                    </a:ext>
                  </a:extLst>
                </a:gridCol>
                <a:gridCol w="1320785">
                  <a:extLst>
                    <a:ext uri="{9D8B030D-6E8A-4147-A177-3AD203B41FA5}">
                      <a16:colId xmlns:a16="http://schemas.microsoft.com/office/drawing/2014/main" val="881997215"/>
                    </a:ext>
                  </a:extLst>
                </a:gridCol>
                <a:gridCol w="2389949">
                  <a:extLst>
                    <a:ext uri="{9D8B030D-6E8A-4147-A177-3AD203B41FA5}">
                      <a16:colId xmlns:a16="http://schemas.microsoft.com/office/drawing/2014/main" val="1514634420"/>
                    </a:ext>
                  </a:extLst>
                </a:gridCol>
                <a:gridCol w="2094387">
                  <a:extLst>
                    <a:ext uri="{9D8B030D-6E8A-4147-A177-3AD203B41FA5}">
                      <a16:colId xmlns:a16="http://schemas.microsoft.com/office/drawing/2014/main" val="1748393728"/>
                    </a:ext>
                  </a:extLst>
                </a:gridCol>
              </a:tblGrid>
              <a:tr h="1071884">
                <a:tc>
                  <a:txBody>
                    <a:bodyPr/>
                    <a:lstStyle/>
                    <a:p>
                      <a:pPr algn="just"/>
                      <a:r>
                        <a:rPr lang="zh-TW" altLang="en-US" sz="3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t/>
                      </a:r>
                      <a:br>
                        <a:rPr lang="zh-TW" altLang="en-US" sz="3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br>
                      <a:endParaRPr lang="zh-TW" altLang="en-US" sz="3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t>裝置容量</a:t>
                      </a:r>
                      <a:endParaRPr lang="en-US" altLang="zh-TW" sz="2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p>
                      <a:pPr algn="ctr"/>
                      <a:r>
                        <a:rPr lang="en-US" altLang="zh-TW" sz="2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t>(</a:t>
                      </a:r>
                      <a:r>
                        <a:rPr lang="zh-TW" altLang="en-US" sz="2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t>百萬瓦千</a:t>
                      </a:r>
                      <a:r>
                        <a:rPr lang="en-US" sz="2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t>面積</a:t>
                      </a:r>
                      <a:br>
                        <a:rPr lang="zh-TW" altLang="en-US" sz="2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br>
                      <a:r>
                        <a:rPr lang="en-US" altLang="zh-TW" sz="2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t>(</a:t>
                      </a:r>
                      <a:r>
                        <a:rPr lang="zh-TW" altLang="en-US" sz="2000" b="0" dirty="0" smtClean="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t>千平方公里</a:t>
                      </a:r>
                      <a:r>
                        <a:rPr lang="en-US" altLang="zh-TW" sz="2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t>)</a:t>
                      </a:r>
                      <a:endParaRPr lang="zh-TW" altLang="en-US" sz="2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t>裝置密度</a:t>
                      </a:r>
                      <a:br>
                        <a:rPr lang="zh-TW" altLang="en-US" sz="2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br>
                      <a:r>
                        <a:rPr lang="en-US" altLang="zh-TW" sz="2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t>(</a:t>
                      </a:r>
                      <a:r>
                        <a:rPr lang="zh-TW" altLang="en-US" sz="2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t>瓦千</a:t>
                      </a:r>
                      <a:r>
                        <a:rPr lang="en-US" altLang="zh-TW" sz="2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t>/</a:t>
                      </a:r>
                      <a:r>
                        <a:rPr lang="zh-TW" altLang="en-US" sz="2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t>平方公里</a:t>
                      </a:r>
                      <a:r>
                        <a:rPr lang="en-US" sz="2000" b="0" dirty="0">
                          <a:solidFill>
                            <a:schemeClr val="bg1"/>
                          </a:solidFill>
                          <a:effectLst/>
                          <a:latin typeface="華康黑體 Std W7" panose="020B0700000000000000" pitchFamily="34" charset="-120"/>
                          <a:ea typeface="華康黑體 Std W7" panose="020B0700000000000000" pitchFamily="34" charset="-120"/>
                          <a:cs typeface="Times New Roman" panose="02020603050405020304" pitchFamily="18" charset="0"/>
                        </a:rPr>
                        <a: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0146027"/>
                  </a:ext>
                </a:extLst>
              </a:tr>
              <a:tr h="456566">
                <a:tc>
                  <a:txBody>
                    <a:bodyPr/>
                    <a:lstStyle/>
                    <a:p>
                      <a:pPr algn="ctr"/>
                      <a:r>
                        <a:rPr lang="zh-TW" altLang="en-US" sz="25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rPr>
                        <a:t>中國</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rPr>
                        <a:t>43.5</a:t>
                      </a:r>
                      <a:endParaRPr lang="en-US"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rPr>
                        <a:t>9573</a:t>
                      </a:r>
                      <a:endParaRPr lang="en-US"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rPr>
                        <a:t>45</a:t>
                      </a:r>
                      <a:endParaRPr lang="en-US"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4994264"/>
                  </a:ext>
                </a:extLst>
              </a:tr>
              <a:tr h="453952">
                <a:tc>
                  <a:txBody>
                    <a:bodyPr/>
                    <a:lstStyle/>
                    <a:p>
                      <a:pPr algn="ctr"/>
                      <a:r>
                        <a:rPr lang="zh-TW" altLang="en-US" sz="25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rPr>
                        <a:t>德國</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rPr>
                        <a:t>39.7</a:t>
                      </a:r>
                      <a:endParaRPr lang="en-US"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rPr>
                        <a:t>357</a:t>
                      </a:r>
                      <a:endParaRPr lang="en-US"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rPr>
                        <a:t>1112</a:t>
                      </a:r>
                      <a:endParaRPr lang="en-US"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2543029"/>
                  </a:ext>
                </a:extLst>
              </a:tr>
              <a:tr h="530366">
                <a:tc>
                  <a:txBody>
                    <a:bodyPr/>
                    <a:lstStyle/>
                    <a:p>
                      <a:pPr algn="ctr"/>
                      <a:r>
                        <a:rPr lang="zh-TW" altLang="en-US" sz="25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rPr>
                        <a:t>日本</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rPr>
                        <a:t>34.3</a:t>
                      </a:r>
                      <a:endParaRPr lang="en-US"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rPr>
                        <a:t>377</a:t>
                      </a:r>
                      <a:endParaRPr lang="en-US"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rPr>
                        <a:t>912</a:t>
                      </a:r>
                      <a:endParaRPr lang="en-US"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1398994"/>
                  </a:ext>
                </a:extLst>
              </a:tr>
              <a:tr h="527754">
                <a:tc>
                  <a:txBody>
                    <a:bodyPr/>
                    <a:lstStyle/>
                    <a:p>
                      <a:pPr algn="ctr"/>
                      <a:r>
                        <a:rPr lang="zh-TW" altLang="en-US" sz="25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rPr>
                        <a:t>美國</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rPr>
                        <a:t>25.6</a:t>
                      </a:r>
                      <a:endParaRPr lang="en-US"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rPr>
                        <a:t>9525</a:t>
                      </a:r>
                      <a:endParaRPr lang="en-US"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rPr>
                        <a:t>27</a:t>
                      </a:r>
                      <a:endParaRPr lang="en-US" sz="3000" b="0" dirty="0">
                        <a:solidFill>
                          <a:srgbClr val="000000"/>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4570387"/>
                  </a:ext>
                </a:extLst>
              </a:tr>
              <a:tr h="745767">
                <a:tc>
                  <a:txBody>
                    <a:bodyPr/>
                    <a:lstStyle/>
                    <a:p>
                      <a:pPr algn="ctr"/>
                      <a:r>
                        <a:rPr lang="zh-TW" altLang="en-US" sz="25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rPr>
                        <a:t>臺灣</a:t>
                      </a:r>
                      <a:endParaRPr lang="en-US" altLang="zh-TW" sz="25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p>
                      <a:pPr algn="ctr"/>
                      <a:r>
                        <a:rPr lang="en-US" altLang="zh-TW" sz="25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rPr>
                        <a:t>2015</a:t>
                      </a:r>
                      <a:endParaRPr lang="zh-TW" altLang="en-US" sz="25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rPr>
                        <a:t>0.8</a:t>
                      </a:r>
                      <a:endParaRPr lang="en-US"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rPr>
                        <a:t>36</a:t>
                      </a:r>
                      <a:endParaRPr lang="en-US"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rPr>
                        <a:t>222</a:t>
                      </a:r>
                      <a:endParaRPr lang="en-US"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8333285"/>
                  </a:ext>
                </a:extLst>
              </a:tr>
              <a:tr h="745767">
                <a:tc>
                  <a:txBody>
                    <a:bodyPr/>
                    <a:lstStyle/>
                    <a:p>
                      <a:pPr algn="ctr"/>
                      <a:r>
                        <a:rPr lang="zh-TW" altLang="en-US" sz="25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rPr>
                        <a:t>臺灣</a:t>
                      </a:r>
                      <a:endParaRPr lang="en-US" altLang="zh-TW" sz="25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p>
                      <a:pPr algn="ctr"/>
                      <a:r>
                        <a:rPr lang="en-US" altLang="zh-TW" sz="25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rPr>
                        <a:t>2020</a:t>
                      </a:r>
                      <a:endParaRPr lang="zh-TW" altLang="en-US" sz="25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rPr>
                        <a:t>6.5</a:t>
                      </a:r>
                      <a:endParaRPr lang="en-US"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rPr>
                        <a:t>36</a:t>
                      </a:r>
                      <a:endParaRPr lang="en-US"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rPr>
                        <a:t>1806</a:t>
                      </a:r>
                      <a:endParaRPr lang="en-US"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2915924"/>
                  </a:ext>
                </a:extLst>
              </a:tr>
              <a:tr h="7457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5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rPr>
                        <a:t>臺灣</a:t>
                      </a:r>
                      <a:endParaRPr lang="en-US" altLang="zh-TW" sz="25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5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rPr>
                        <a:t>2025</a:t>
                      </a:r>
                      <a:endParaRPr lang="zh-TW" altLang="en-US" sz="25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rPr>
                        <a:t>20</a:t>
                      </a:r>
                      <a:endParaRPr lang="en-US"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rPr>
                        <a:t>36</a:t>
                      </a:r>
                      <a:endParaRPr lang="en-US"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rPr>
                        <a:t>5556</a:t>
                      </a:r>
                      <a:endParaRPr lang="en-US" sz="3000" b="0" dirty="0">
                        <a:solidFill>
                          <a:srgbClr val="FF6147"/>
                        </a:solidFill>
                        <a:effectLst/>
                        <a:latin typeface="華康黑體 Std W7" panose="020B0700000000000000" pitchFamily="34" charset="-120"/>
                        <a:ea typeface="華康黑體 Std W7" panose="020B0700000000000000" pitchFamily="34" charset="-120"/>
                        <a:cs typeface="Times New Roman" panose="02020603050405020304" pitchFamily="18"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904464"/>
                  </a:ext>
                </a:extLst>
              </a:tr>
            </a:tbl>
          </a:graphicData>
        </a:graphic>
      </p:graphicFrame>
    </p:spTree>
    <p:extLst>
      <p:ext uri="{BB962C8B-B14F-4D97-AF65-F5344CB8AC3E}">
        <p14:creationId xmlns:p14="http://schemas.microsoft.com/office/powerpoint/2010/main" val="314491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圖片 6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7601" t="8611" r="14306" b="6111"/>
          <a:stretch/>
        </p:blipFill>
        <p:spPr>
          <a:xfrm>
            <a:off x="1207431" y="1317611"/>
            <a:ext cx="3279943" cy="2310581"/>
          </a:xfrm>
          <a:prstGeom prst="rect">
            <a:avLst/>
          </a:prstGeom>
        </p:spPr>
      </p:pic>
      <p:sp>
        <p:nvSpPr>
          <p:cNvPr id="3" name="投影片編號版面配置區 2"/>
          <p:cNvSpPr>
            <a:spLocks noGrp="1"/>
          </p:cNvSpPr>
          <p:nvPr>
            <p:ph type="sldNum" sz="quarter" idx="12"/>
          </p:nvPr>
        </p:nvSpPr>
        <p:spPr>
          <a:xfrm>
            <a:off x="9012676" y="6488969"/>
            <a:ext cx="3051438" cy="476126"/>
          </a:xfrm>
        </p:spPr>
        <p:txBody>
          <a:bodyPr/>
          <a:lstStyle/>
          <a:p>
            <a:pPr>
              <a:defRPr/>
            </a:pPr>
            <a:fld id="{5CC7BF7B-AA0B-44CE-9B01-7BD1CE53FB4E}" type="slidenum">
              <a:rPr lang="en-US" altLang="zh-TW" smtClean="0">
                <a:solidFill>
                  <a:srgbClr val="007A77"/>
                </a:solidFill>
              </a:rPr>
              <a:pPr>
                <a:defRPr/>
              </a:pPr>
              <a:t>78</a:t>
            </a:fld>
            <a:endParaRPr lang="en-US" altLang="zh-TW" dirty="0">
              <a:solidFill>
                <a:srgbClr val="007A77"/>
              </a:solidFill>
            </a:endParaRPr>
          </a:p>
        </p:txBody>
      </p:sp>
      <p:sp>
        <p:nvSpPr>
          <p:cNvPr id="5" name="Freeform 11"/>
          <p:cNvSpPr>
            <a:spLocks noEditPoints="1"/>
          </p:cNvSpPr>
          <p:nvPr/>
        </p:nvSpPr>
        <p:spPr bwMode="auto">
          <a:xfrm>
            <a:off x="797773" y="422016"/>
            <a:ext cx="533433" cy="842461"/>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2"/>
          </a:solidFill>
          <a:ln>
            <a:noFill/>
          </a:ln>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ndParaRPr>
          </a:p>
        </p:txBody>
      </p:sp>
      <p:sp>
        <p:nvSpPr>
          <p:cNvPr id="6" name="矩形 5"/>
          <p:cNvSpPr/>
          <p:nvPr/>
        </p:nvSpPr>
        <p:spPr>
          <a:xfrm>
            <a:off x="1287311" y="517163"/>
            <a:ext cx="2547492" cy="769313"/>
          </a:xfrm>
          <a:prstGeom prst="rect">
            <a:avLst/>
          </a:prstGeom>
        </p:spPr>
        <p:txBody>
          <a:bodyPr wrap="none">
            <a:spAutoFit/>
          </a:bodyPr>
          <a:lstStyle/>
          <a:p>
            <a:r>
              <a:rPr lang="zh-TW" altLang="en-US" sz="4399" dirty="0">
                <a:latin typeface="華康黑體 Std W7" panose="020B0700000000000000" pitchFamily="34" charset="-120"/>
                <a:ea typeface="華康黑體 Std W7" panose="020B0700000000000000" pitchFamily="34" charset="-120"/>
              </a:rPr>
              <a:t> 離岸風電</a:t>
            </a:r>
            <a:endParaRPr lang="en-US" altLang="zh-TW" sz="4399" dirty="0">
              <a:latin typeface="華康黑體 Std W7" panose="020B0700000000000000" pitchFamily="34" charset="-120"/>
              <a:ea typeface="華康黑體 Std W7" panose="020B0700000000000000" pitchFamily="34" charset="-120"/>
            </a:endParaRPr>
          </a:p>
        </p:txBody>
      </p:sp>
      <p:sp>
        <p:nvSpPr>
          <p:cNvPr id="67" name="Oval 63"/>
          <p:cNvSpPr/>
          <p:nvPr/>
        </p:nvSpPr>
        <p:spPr>
          <a:xfrm>
            <a:off x="5351839" y="992094"/>
            <a:ext cx="555483" cy="555483"/>
          </a:xfrm>
          <a:prstGeom prst="ellipse">
            <a:avLst/>
          </a:prstGeom>
          <a:solidFill>
            <a:srgbClr val="6DB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598"/>
          </a:p>
        </p:txBody>
      </p:sp>
      <p:sp>
        <p:nvSpPr>
          <p:cNvPr id="68" name="Oval 79"/>
          <p:cNvSpPr/>
          <p:nvPr/>
        </p:nvSpPr>
        <p:spPr>
          <a:xfrm>
            <a:off x="5351839" y="2430662"/>
            <a:ext cx="561975" cy="561975"/>
          </a:xfrm>
          <a:prstGeom prst="ellipse">
            <a:avLst/>
          </a:prstGeom>
          <a:solidFill>
            <a:srgbClr val="FF98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598"/>
          </a:p>
        </p:txBody>
      </p:sp>
      <p:sp>
        <p:nvSpPr>
          <p:cNvPr id="73" name="Text Placeholder 8"/>
          <p:cNvSpPr txBox="1">
            <a:spLocks/>
          </p:cNvSpPr>
          <p:nvPr/>
        </p:nvSpPr>
        <p:spPr>
          <a:xfrm>
            <a:off x="6145515" y="3681044"/>
            <a:ext cx="5792093" cy="547213"/>
          </a:xfrm>
          <a:prstGeom prst="rect">
            <a:avLst/>
          </a:prstGeom>
        </p:spPr>
        <p:txBody>
          <a:bodyPr>
            <a:noAutofit/>
          </a:bodyPr>
          <a:lstStyle>
            <a:lvl1pPr marL="0" indent="0" algn="l" defTabSz="1828343" rtl="0" eaLnBrk="1" latinLnBrk="0" hangingPunct="1">
              <a:lnSpc>
                <a:spcPct val="90000"/>
              </a:lnSpc>
              <a:spcBef>
                <a:spcPts val="2000"/>
              </a:spcBef>
              <a:buFont typeface="Arial" panose="020B0604020202020204" pitchFamily="34" charset="0"/>
              <a:buNone/>
              <a:defRPr sz="2000"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nSpc>
                <a:spcPct val="100000"/>
              </a:lnSpc>
              <a:spcBef>
                <a:spcPts val="0"/>
              </a:spcBef>
            </a:pPr>
            <a:r>
              <a:rPr lang="zh-TW" altLang="en-US" sz="3000" dirty="0" smtClean="0">
                <a:solidFill>
                  <a:srgbClr val="FF6147"/>
                </a:solidFill>
                <a:latin typeface="華康黑體 Std W7" panose="020B0700000000000000" pitchFamily="34" charset="-120"/>
                <a:ea typeface="華康黑體 Std W7" panose="020B0700000000000000" pitchFamily="34" charset="-120"/>
              </a:rPr>
              <a:t>每年差價 </a:t>
            </a:r>
            <a:r>
              <a:rPr lang="en-US" altLang="zh-TW" sz="3000" dirty="0" smtClean="0">
                <a:solidFill>
                  <a:srgbClr val="FF6147"/>
                </a:solidFill>
                <a:latin typeface="華康黑體 Std W7" panose="020B0700000000000000" pitchFamily="34" charset="-120"/>
                <a:ea typeface="華康黑體 Std W7" panose="020B0700000000000000" pitchFamily="34" charset="-120"/>
              </a:rPr>
              <a:t>440</a:t>
            </a:r>
            <a:r>
              <a:rPr lang="zh-TW" altLang="en-US" sz="3000" dirty="0">
                <a:solidFill>
                  <a:srgbClr val="FF6147"/>
                </a:solidFill>
                <a:latin typeface="華康黑體 Std W7" panose="020B0700000000000000" pitchFamily="34" charset="-120"/>
                <a:ea typeface="華康黑體 Std W7" panose="020B0700000000000000" pitchFamily="34" charset="-120"/>
              </a:rPr>
              <a:t>億</a:t>
            </a:r>
            <a:r>
              <a:rPr lang="zh-TW" altLang="en-US" sz="3000" dirty="0" smtClean="0">
                <a:solidFill>
                  <a:srgbClr val="FF6147"/>
                </a:solidFill>
                <a:latin typeface="華康黑體 Std W7" panose="020B0700000000000000" pitchFamily="34" charset="-120"/>
                <a:ea typeface="華康黑體 Std W7" panose="020B0700000000000000" pitchFamily="34" charset="-120"/>
              </a:rPr>
              <a:t>元 </a:t>
            </a:r>
            <a:r>
              <a:rPr lang="en-US" altLang="zh-TW" sz="3000" dirty="0" smtClean="0">
                <a:solidFill>
                  <a:srgbClr val="FF6147"/>
                </a:solidFill>
                <a:latin typeface="華康黑體 Std W7" panose="020B0700000000000000" pitchFamily="34" charset="-120"/>
                <a:ea typeface="華康黑體 Std W7" panose="020B0700000000000000" pitchFamily="34" charset="-120"/>
              </a:rPr>
              <a:t>( (6-2) X 110 )</a:t>
            </a:r>
            <a:endParaRPr lang="zh-TW" altLang="en-US" sz="2400" dirty="0">
              <a:solidFill>
                <a:srgbClr val="FF6147"/>
              </a:solidFill>
              <a:latin typeface="華康黑體 Std W7" panose="020B0700000000000000" pitchFamily="34" charset="-120"/>
              <a:ea typeface="華康黑體 Std W7" panose="020B0700000000000000" pitchFamily="34" charset="-120"/>
            </a:endParaRPr>
          </a:p>
        </p:txBody>
      </p:sp>
      <p:sp>
        <p:nvSpPr>
          <p:cNvPr id="76" name="Text Placeholder 8"/>
          <p:cNvSpPr txBox="1">
            <a:spLocks/>
          </p:cNvSpPr>
          <p:nvPr/>
        </p:nvSpPr>
        <p:spPr>
          <a:xfrm>
            <a:off x="6140827" y="2296308"/>
            <a:ext cx="5792093" cy="1275268"/>
          </a:xfrm>
          <a:prstGeom prst="rect">
            <a:avLst/>
          </a:prstGeom>
        </p:spPr>
        <p:txBody>
          <a:bodyPr>
            <a:noAutofit/>
          </a:bodyPr>
          <a:lstStyle>
            <a:lvl1pPr marL="0" indent="0" algn="l" defTabSz="1828343" rtl="0" eaLnBrk="1" latinLnBrk="0" hangingPunct="1">
              <a:lnSpc>
                <a:spcPct val="90000"/>
              </a:lnSpc>
              <a:spcBef>
                <a:spcPts val="2000"/>
              </a:spcBef>
              <a:buFont typeface="Arial" panose="020B0604020202020204" pitchFamily="34" charset="0"/>
              <a:buNone/>
              <a:defRPr sz="2000"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nSpc>
                <a:spcPct val="100000"/>
              </a:lnSpc>
              <a:spcBef>
                <a:spcPts val="0"/>
              </a:spcBef>
            </a:pPr>
            <a:r>
              <a:rPr lang="zh-TW" altLang="en-US" sz="2400" dirty="0" smtClean="0">
                <a:solidFill>
                  <a:srgbClr val="000000"/>
                </a:solidFill>
                <a:latin typeface="華康黑體 Std W7" panose="020B0700000000000000" pitchFamily="34" charset="-120"/>
                <a:ea typeface="華康黑體 Std W7" panose="020B0700000000000000" pitchFamily="34" charset="-120"/>
              </a:rPr>
              <a:t>核四</a:t>
            </a:r>
            <a:r>
              <a:rPr lang="en-US" altLang="zh-TW" sz="2400" dirty="0" smtClean="0">
                <a:solidFill>
                  <a:srgbClr val="000000"/>
                </a:solidFill>
                <a:latin typeface="華康黑體 Std W7" panose="020B0700000000000000" pitchFamily="34" charset="-120"/>
                <a:ea typeface="華康黑體 Std W7" panose="020B0700000000000000" pitchFamily="34" charset="-120"/>
              </a:rPr>
              <a:t>2</a:t>
            </a:r>
            <a:r>
              <a:rPr lang="zh-TW" altLang="en-US" sz="2400" dirty="0" smtClean="0">
                <a:solidFill>
                  <a:srgbClr val="000000"/>
                </a:solidFill>
                <a:latin typeface="華康黑體 Std W7" panose="020B0700000000000000" pitchFamily="34" charset="-120"/>
                <a:ea typeface="華康黑體 Std W7" panose="020B0700000000000000" pitchFamily="34" charset="-120"/>
              </a:rPr>
              <a:t>部機 </a:t>
            </a:r>
            <a:r>
              <a:rPr lang="en-US" altLang="zh-TW" sz="2400" dirty="0" smtClean="0">
                <a:solidFill>
                  <a:srgbClr val="000000"/>
                </a:solidFill>
                <a:latin typeface="華康黑體 Std W7" panose="020B0700000000000000" pitchFamily="34" charset="-120"/>
                <a:ea typeface="華康黑體 Std W7" panose="020B0700000000000000" pitchFamily="34" charset="-120"/>
              </a:rPr>
              <a:t>2x137.5</a:t>
            </a:r>
            <a:r>
              <a:rPr lang="zh-TW" altLang="en-US" sz="2400" dirty="0" smtClean="0">
                <a:solidFill>
                  <a:srgbClr val="000000"/>
                </a:solidFill>
                <a:latin typeface="華康黑體 Std W7" panose="020B0700000000000000" pitchFamily="34" charset="-120"/>
                <a:ea typeface="華康黑體 Std W7" panose="020B0700000000000000" pitchFamily="34" charset="-120"/>
              </a:rPr>
              <a:t>萬</a:t>
            </a:r>
            <a:r>
              <a:rPr lang="zh-TW" altLang="en-US" sz="2400" dirty="0">
                <a:solidFill>
                  <a:srgbClr val="000000"/>
                </a:solidFill>
                <a:latin typeface="華康黑體 Std W7" panose="020B0700000000000000" pitchFamily="34" charset="-120"/>
                <a:ea typeface="華康黑體 Std W7" panose="020B0700000000000000" pitchFamily="34" charset="-120"/>
              </a:rPr>
              <a:t>瓩 </a:t>
            </a:r>
            <a:r>
              <a:rPr lang="zh-TW" altLang="en-US" sz="2400" b="1" dirty="0" smtClean="0">
                <a:solidFill>
                  <a:schemeClr val="accent5">
                    <a:lumMod val="50000"/>
                  </a:schemeClr>
                </a:solidFill>
                <a:latin typeface="華康黑體 Std W7" panose="020B0700000000000000" pitchFamily="34" charset="-120"/>
                <a:ea typeface="華康黑體 Std W7" panose="020B0700000000000000" pitchFamily="34" charset="-120"/>
              </a:rPr>
              <a:t>投資</a:t>
            </a:r>
            <a:r>
              <a:rPr lang="en-US" altLang="zh-TW" sz="2400" b="1" dirty="0" smtClean="0">
                <a:solidFill>
                  <a:schemeClr val="accent5">
                    <a:lumMod val="50000"/>
                  </a:schemeClr>
                </a:solidFill>
                <a:latin typeface="華康黑體 Std W7" panose="020B0700000000000000" pitchFamily="34" charset="-120"/>
                <a:ea typeface="華康黑體 Std W7" panose="020B0700000000000000" pitchFamily="34" charset="-120"/>
              </a:rPr>
              <a:t>3300</a:t>
            </a:r>
            <a:r>
              <a:rPr lang="zh-TW" altLang="en-US" sz="2400" b="1" dirty="0" smtClean="0">
                <a:solidFill>
                  <a:schemeClr val="accent5">
                    <a:lumMod val="50000"/>
                  </a:schemeClr>
                </a:solidFill>
                <a:latin typeface="華康黑體 Std W7" panose="020B0700000000000000" pitchFamily="34" charset="-120"/>
                <a:ea typeface="華康黑體 Std W7" panose="020B0700000000000000" pitchFamily="34" charset="-120"/>
              </a:rPr>
              <a:t>億</a:t>
            </a:r>
            <a:r>
              <a:rPr lang="zh-TW" altLang="en-US" sz="2400" b="1" dirty="0">
                <a:solidFill>
                  <a:schemeClr val="accent5">
                    <a:lumMod val="50000"/>
                  </a:schemeClr>
                </a:solidFill>
                <a:latin typeface="華康黑體 Std W7" panose="020B0700000000000000" pitchFamily="34" charset="-120"/>
                <a:ea typeface="華康黑體 Std W7" panose="020B0700000000000000" pitchFamily="34" charset="-120"/>
              </a:rPr>
              <a:t>元</a:t>
            </a:r>
          </a:p>
          <a:p>
            <a:pPr>
              <a:lnSpc>
                <a:spcPct val="100000"/>
              </a:lnSpc>
              <a:spcBef>
                <a:spcPts val="0"/>
              </a:spcBef>
            </a:pPr>
            <a:r>
              <a:rPr lang="zh-TW" altLang="en-US" sz="2400" dirty="0" smtClean="0">
                <a:solidFill>
                  <a:srgbClr val="000000"/>
                </a:solidFill>
                <a:latin typeface="華康黑體 Std W7" panose="020B0700000000000000" pitchFamily="34" charset="-120"/>
                <a:ea typeface="華康黑體 Std W7" panose="020B0700000000000000" pitchFamily="34" charset="-120"/>
              </a:rPr>
              <a:t>可</a:t>
            </a:r>
            <a:r>
              <a:rPr lang="zh-TW" altLang="en-US" sz="2400" dirty="0">
                <a:solidFill>
                  <a:srgbClr val="000000"/>
                </a:solidFill>
                <a:latin typeface="華康黑體 Std W7" panose="020B0700000000000000" pitchFamily="34" charset="-120"/>
                <a:ea typeface="華康黑體 Std W7" panose="020B0700000000000000" pitchFamily="34" charset="-120"/>
              </a:rPr>
              <a:t>用</a:t>
            </a:r>
            <a:r>
              <a:rPr lang="zh-TW" altLang="en-US" sz="2400" dirty="0" smtClean="0">
                <a:solidFill>
                  <a:srgbClr val="000000"/>
                </a:solidFill>
                <a:latin typeface="華康黑體 Std W7" panose="020B0700000000000000" pitchFamily="34" charset="-120"/>
                <a:ea typeface="華康黑體 Std W7" panose="020B0700000000000000" pitchFamily="34" charset="-120"/>
              </a:rPr>
              <a:t>率全年平均</a:t>
            </a:r>
            <a:r>
              <a:rPr lang="en-US" altLang="zh-TW" sz="2400" dirty="0">
                <a:solidFill>
                  <a:srgbClr val="000000"/>
                </a:solidFill>
                <a:latin typeface="華康黑體 Std W7" panose="020B0700000000000000" pitchFamily="34" charset="-120"/>
                <a:ea typeface="華康黑體 Std W7" panose="020B0700000000000000" pitchFamily="34" charset="-120"/>
              </a:rPr>
              <a:t>9</a:t>
            </a:r>
            <a:r>
              <a:rPr lang="en-US" altLang="zh-TW" sz="2400" dirty="0" smtClean="0">
                <a:solidFill>
                  <a:srgbClr val="000000"/>
                </a:solidFill>
                <a:latin typeface="華康黑體 Std W7" panose="020B0700000000000000" pitchFamily="34" charset="-120"/>
                <a:ea typeface="華康黑體 Std W7" panose="020B0700000000000000" pitchFamily="34" charset="-120"/>
              </a:rPr>
              <a:t>0</a:t>
            </a:r>
            <a:r>
              <a:rPr lang="en-US" altLang="zh-TW" sz="2400" dirty="0">
                <a:solidFill>
                  <a:srgbClr val="000000"/>
                </a:solidFill>
                <a:latin typeface="華康黑體 Std W7" panose="020B0700000000000000" pitchFamily="34" charset="-120"/>
                <a:ea typeface="華康黑體 Std W7" panose="020B0700000000000000" pitchFamily="34" charset="-120"/>
              </a:rPr>
              <a:t>% </a:t>
            </a:r>
            <a:endParaRPr lang="en-US" altLang="zh-TW" sz="2400" dirty="0" smtClean="0">
              <a:solidFill>
                <a:srgbClr val="000000"/>
              </a:solidFill>
              <a:latin typeface="華康黑體 Std W7" panose="020B0700000000000000" pitchFamily="34" charset="-120"/>
              <a:ea typeface="華康黑體 Std W7" panose="020B0700000000000000" pitchFamily="34" charset="-120"/>
            </a:endParaRPr>
          </a:p>
          <a:p>
            <a:pPr>
              <a:lnSpc>
                <a:spcPct val="100000"/>
              </a:lnSpc>
              <a:spcBef>
                <a:spcPts val="0"/>
              </a:spcBef>
            </a:pPr>
            <a:r>
              <a:rPr lang="zh-TW" altLang="en-US" sz="2400" dirty="0">
                <a:solidFill>
                  <a:srgbClr val="000000"/>
                </a:solidFill>
                <a:latin typeface="華康黑體 Std W7" panose="020B0700000000000000" pitchFamily="34" charset="-120"/>
                <a:ea typeface="華康黑體 Std W7" panose="020B0700000000000000" pitchFamily="34" charset="-120"/>
              </a:rPr>
              <a:t>每年發</a:t>
            </a:r>
            <a:r>
              <a:rPr lang="zh-TW" altLang="en-US" sz="2400" dirty="0" smtClean="0">
                <a:solidFill>
                  <a:srgbClr val="000000"/>
                </a:solidFill>
                <a:latin typeface="華康黑體 Std W7" panose="020B0700000000000000" pitchFamily="34" charset="-120"/>
                <a:ea typeface="華康黑體 Std W7" panose="020B0700000000000000" pitchFamily="34" charset="-120"/>
              </a:rPr>
              <a:t>電量</a:t>
            </a:r>
            <a:r>
              <a:rPr lang="en-US" altLang="zh-TW" sz="2400" dirty="0" smtClean="0">
                <a:solidFill>
                  <a:srgbClr val="000000"/>
                </a:solidFill>
                <a:latin typeface="華康黑體 Std W7" panose="020B0700000000000000" pitchFamily="34" charset="-120"/>
                <a:ea typeface="華康黑體 Std W7" panose="020B0700000000000000" pitchFamily="34" charset="-120"/>
              </a:rPr>
              <a:t>210</a:t>
            </a:r>
            <a:r>
              <a:rPr lang="zh-TW" altLang="en-US" sz="2400" dirty="0">
                <a:solidFill>
                  <a:srgbClr val="000000"/>
                </a:solidFill>
                <a:latin typeface="華康黑體 Std W7" panose="020B0700000000000000" pitchFamily="34" charset="-120"/>
                <a:ea typeface="華康黑體 Std W7" panose="020B0700000000000000" pitchFamily="34" charset="-120"/>
              </a:rPr>
              <a:t>億度 </a:t>
            </a:r>
            <a:r>
              <a:rPr lang="zh-TW" altLang="en-US" sz="2400" b="1" dirty="0">
                <a:solidFill>
                  <a:schemeClr val="accent5">
                    <a:lumMod val="50000"/>
                  </a:schemeClr>
                </a:solidFill>
                <a:latin typeface="華康黑體 Std W7" panose="020B0700000000000000" pitchFamily="34" charset="-120"/>
                <a:ea typeface="華康黑體 Std W7" panose="020B0700000000000000" pitchFamily="34" charset="-120"/>
              </a:rPr>
              <a:t>每度平均</a:t>
            </a:r>
            <a:r>
              <a:rPr lang="zh-TW" altLang="en-US" sz="2400" b="1" dirty="0" smtClean="0">
                <a:solidFill>
                  <a:schemeClr val="accent5">
                    <a:lumMod val="50000"/>
                  </a:schemeClr>
                </a:solidFill>
                <a:latin typeface="華康黑體 Std W7" panose="020B0700000000000000" pitchFamily="34" charset="-120"/>
                <a:ea typeface="華康黑體 Std W7" panose="020B0700000000000000" pitchFamily="34" charset="-120"/>
              </a:rPr>
              <a:t>成本</a:t>
            </a:r>
            <a:r>
              <a:rPr lang="en-US" altLang="zh-TW" sz="2400" b="1" dirty="0">
                <a:solidFill>
                  <a:schemeClr val="accent5">
                    <a:lumMod val="50000"/>
                  </a:schemeClr>
                </a:solidFill>
                <a:latin typeface="華康黑體 Std W7" panose="020B0700000000000000" pitchFamily="34" charset="-120"/>
                <a:ea typeface="華康黑體 Std W7" panose="020B0700000000000000" pitchFamily="34" charset="-120"/>
              </a:rPr>
              <a:t>2</a:t>
            </a:r>
            <a:r>
              <a:rPr lang="zh-TW" altLang="en-US" sz="2400" b="1" dirty="0" smtClean="0">
                <a:solidFill>
                  <a:schemeClr val="accent5">
                    <a:lumMod val="50000"/>
                  </a:schemeClr>
                </a:solidFill>
                <a:latin typeface="華康黑體 Std W7" panose="020B0700000000000000" pitchFamily="34" charset="-120"/>
                <a:ea typeface="華康黑體 Std W7" panose="020B0700000000000000" pitchFamily="34" charset="-120"/>
              </a:rPr>
              <a:t>元</a:t>
            </a:r>
            <a:endParaRPr lang="zh-TW" altLang="en-US" sz="2400" b="1" dirty="0">
              <a:solidFill>
                <a:schemeClr val="accent5">
                  <a:lumMod val="50000"/>
                </a:schemeClr>
              </a:solidFill>
              <a:latin typeface="華康黑體 Std W7" panose="020B0700000000000000" pitchFamily="34" charset="-120"/>
              <a:ea typeface="華康黑體 Std W7" panose="020B0700000000000000" pitchFamily="34" charset="-120"/>
            </a:endParaRPr>
          </a:p>
          <a:p>
            <a:pPr>
              <a:lnSpc>
                <a:spcPct val="100000"/>
              </a:lnSpc>
              <a:spcBef>
                <a:spcPts val="0"/>
              </a:spcBef>
            </a:pPr>
            <a:endParaRPr lang="en-US" altLang="zh-TW" sz="2400" dirty="0">
              <a:solidFill>
                <a:srgbClr val="000000"/>
              </a:solidFill>
              <a:latin typeface="華康黑體 Std W7" panose="020B0700000000000000" pitchFamily="34" charset="-120"/>
              <a:ea typeface="華康黑體 Std W7" panose="020B0700000000000000" pitchFamily="34" charset="-120"/>
            </a:endParaRPr>
          </a:p>
        </p:txBody>
      </p:sp>
      <p:sp>
        <p:nvSpPr>
          <p:cNvPr id="77" name="Text Placeholder 8"/>
          <p:cNvSpPr txBox="1">
            <a:spLocks/>
          </p:cNvSpPr>
          <p:nvPr/>
        </p:nvSpPr>
        <p:spPr>
          <a:xfrm>
            <a:off x="6140827" y="959376"/>
            <a:ext cx="5792093" cy="1275268"/>
          </a:xfrm>
          <a:prstGeom prst="rect">
            <a:avLst/>
          </a:prstGeom>
        </p:spPr>
        <p:txBody>
          <a:bodyPr>
            <a:noAutofit/>
          </a:bodyPr>
          <a:lstStyle>
            <a:lvl1pPr marL="0" indent="0" algn="l" defTabSz="1828343" rtl="0" eaLnBrk="1" latinLnBrk="0" hangingPunct="1">
              <a:lnSpc>
                <a:spcPct val="90000"/>
              </a:lnSpc>
              <a:spcBef>
                <a:spcPts val="2000"/>
              </a:spcBef>
              <a:buFont typeface="Arial" panose="020B0604020202020204" pitchFamily="34" charset="0"/>
              <a:buNone/>
              <a:defRPr sz="2000"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nSpc>
                <a:spcPct val="100000"/>
              </a:lnSpc>
              <a:spcBef>
                <a:spcPts val="0"/>
              </a:spcBef>
            </a:pPr>
            <a:r>
              <a:rPr lang="zh-TW" altLang="en-US" sz="2400" dirty="0">
                <a:solidFill>
                  <a:srgbClr val="000000"/>
                </a:solidFill>
                <a:latin typeface="華康黑體 Std W7" panose="020B0700000000000000" pitchFamily="34" charset="-120"/>
                <a:ea typeface="華康黑體 Std W7" panose="020B0700000000000000" pitchFamily="34" charset="-120"/>
              </a:rPr>
              <a:t>離岸風機 </a:t>
            </a:r>
            <a:r>
              <a:rPr lang="en-US" altLang="zh-TW" sz="2400" dirty="0">
                <a:solidFill>
                  <a:srgbClr val="000000"/>
                </a:solidFill>
                <a:latin typeface="華康黑體 Std W7" panose="020B0700000000000000" pitchFamily="34" charset="-120"/>
                <a:ea typeface="華康黑體 Std W7" panose="020B0700000000000000" pitchFamily="34" charset="-120"/>
              </a:rPr>
              <a:t>300</a:t>
            </a:r>
            <a:r>
              <a:rPr lang="zh-TW" altLang="en-US" sz="2400" dirty="0">
                <a:solidFill>
                  <a:srgbClr val="000000"/>
                </a:solidFill>
                <a:latin typeface="華康黑體 Std W7" panose="020B0700000000000000" pitchFamily="34" charset="-120"/>
                <a:ea typeface="華康黑體 Std W7" panose="020B0700000000000000" pitchFamily="34" charset="-120"/>
              </a:rPr>
              <a:t>萬瓩  </a:t>
            </a:r>
            <a:r>
              <a:rPr lang="zh-TW" altLang="en-US" sz="2400" b="1" dirty="0">
                <a:solidFill>
                  <a:schemeClr val="accent5">
                    <a:lumMod val="50000"/>
                  </a:schemeClr>
                </a:solidFill>
                <a:latin typeface="華康黑體 Std W7" panose="020B0700000000000000" pitchFamily="34" charset="-120"/>
                <a:ea typeface="華康黑體 Std W7" panose="020B0700000000000000" pitchFamily="34" charset="-120"/>
              </a:rPr>
              <a:t>投資</a:t>
            </a:r>
            <a:r>
              <a:rPr lang="en-US" altLang="zh-TW" sz="2400" b="1" dirty="0">
                <a:solidFill>
                  <a:schemeClr val="accent5">
                    <a:lumMod val="50000"/>
                  </a:schemeClr>
                </a:solidFill>
                <a:latin typeface="華康黑體 Std W7" panose="020B0700000000000000" pitchFamily="34" charset="-120"/>
                <a:ea typeface="華康黑體 Std W7" panose="020B0700000000000000" pitchFamily="34" charset="-120"/>
              </a:rPr>
              <a:t>6000</a:t>
            </a:r>
            <a:r>
              <a:rPr lang="zh-TW" altLang="en-US" sz="2400" b="1" dirty="0">
                <a:solidFill>
                  <a:schemeClr val="accent5">
                    <a:lumMod val="50000"/>
                  </a:schemeClr>
                </a:solidFill>
                <a:latin typeface="華康黑體 Std W7" panose="020B0700000000000000" pitchFamily="34" charset="-120"/>
                <a:ea typeface="華康黑體 Std W7" panose="020B0700000000000000" pitchFamily="34" charset="-120"/>
              </a:rPr>
              <a:t>億元</a:t>
            </a:r>
          </a:p>
          <a:p>
            <a:pPr>
              <a:lnSpc>
                <a:spcPct val="100000"/>
              </a:lnSpc>
              <a:spcBef>
                <a:spcPts val="0"/>
              </a:spcBef>
            </a:pPr>
            <a:r>
              <a:rPr lang="zh-TW" altLang="en-US" sz="2400" dirty="0">
                <a:solidFill>
                  <a:srgbClr val="000000"/>
                </a:solidFill>
                <a:latin typeface="華康黑體 Std W7" panose="020B0700000000000000" pitchFamily="34" charset="-120"/>
                <a:ea typeface="華康黑體 Std W7" panose="020B0700000000000000" pitchFamily="34" charset="-120"/>
              </a:rPr>
              <a:t>夏日可用率</a:t>
            </a:r>
            <a:r>
              <a:rPr lang="en-US" altLang="zh-TW" sz="2400" dirty="0">
                <a:solidFill>
                  <a:srgbClr val="000000"/>
                </a:solidFill>
                <a:latin typeface="華康黑體 Std W7" panose="020B0700000000000000" pitchFamily="34" charset="-120"/>
                <a:ea typeface="華康黑體 Std W7" panose="020B0700000000000000" pitchFamily="34" charset="-120"/>
              </a:rPr>
              <a:t>6% (18</a:t>
            </a:r>
            <a:r>
              <a:rPr lang="zh-TW" altLang="en-US" sz="2400" dirty="0">
                <a:solidFill>
                  <a:srgbClr val="000000"/>
                </a:solidFill>
                <a:latin typeface="華康黑體 Std W7" panose="020B0700000000000000" pitchFamily="34" charset="-120"/>
                <a:ea typeface="華康黑體 Std W7" panose="020B0700000000000000" pitchFamily="34" charset="-120"/>
              </a:rPr>
              <a:t>萬瓩</a:t>
            </a:r>
            <a:r>
              <a:rPr lang="en-US" altLang="zh-TW" sz="2400" dirty="0" smtClean="0">
                <a:solidFill>
                  <a:srgbClr val="000000"/>
                </a:solidFill>
                <a:latin typeface="華康黑體 Std W7" panose="020B0700000000000000" pitchFamily="34" charset="-120"/>
                <a:ea typeface="華康黑體 Std W7" panose="020B0700000000000000" pitchFamily="34" charset="-120"/>
              </a:rPr>
              <a:t>) </a:t>
            </a:r>
            <a:r>
              <a:rPr lang="zh-TW" altLang="en-US" sz="2400" dirty="0" smtClean="0">
                <a:solidFill>
                  <a:srgbClr val="000000"/>
                </a:solidFill>
                <a:latin typeface="華康黑體 Std W7" panose="020B0700000000000000" pitchFamily="34" charset="-120"/>
                <a:ea typeface="華康黑體 Std W7" panose="020B0700000000000000" pitchFamily="34" charset="-120"/>
              </a:rPr>
              <a:t>全年平均</a:t>
            </a:r>
            <a:r>
              <a:rPr lang="en-US" altLang="zh-TW" sz="2400" dirty="0" smtClean="0">
                <a:solidFill>
                  <a:srgbClr val="000000"/>
                </a:solidFill>
                <a:latin typeface="華康黑體 Std W7" panose="020B0700000000000000" pitchFamily="34" charset="-120"/>
                <a:ea typeface="華康黑體 Std W7" panose="020B0700000000000000" pitchFamily="34" charset="-120"/>
              </a:rPr>
              <a:t>33%</a:t>
            </a:r>
          </a:p>
          <a:p>
            <a:pPr>
              <a:lnSpc>
                <a:spcPct val="100000"/>
              </a:lnSpc>
              <a:spcBef>
                <a:spcPts val="0"/>
              </a:spcBef>
            </a:pPr>
            <a:r>
              <a:rPr lang="zh-TW" altLang="en-US" sz="2400" dirty="0">
                <a:solidFill>
                  <a:srgbClr val="000000"/>
                </a:solidFill>
                <a:latin typeface="華康黑體 Std W7" panose="020B0700000000000000" pitchFamily="34" charset="-120"/>
                <a:ea typeface="華康黑體 Std W7" panose="020B0700000000000000" pitchFamily="34" charset="-120"/>
              </a:rPr>
              <a:t>每年</a:t>
            </a:r>
            <a:r>
              <a:rPr lang="zh-TW" altLang="en-US" sz="2400" dirty="0" smtClean="0">
                <a:solidFill>
                  <a:srgbClr val="000000"/>
                </a:solidFill>
                <a:latin typeface="華康黑體 Std W7" panose="020B0700000000000000" pitchFamily="34" charset="-120"/>
                <a:ea typeface="華康黑體 Std W7" panose="020B0700000000000000" pitchFamily="34" charset="-120"/>
              </a:rPr>
              <a:t>發電量</a:t>
            </a:r>
            <a:r>
              <a:rPr lang="en-US" altLang="zh-TW" sz="2400" dirty="0" smtClean="0">
                <a:solidFill>
                  <a:srgbClr val="000000"/>
                </a:solidFill>
                <a:latin typeface="華康黑體 Std W7" panose="020B0700000000000000" pitchFamily="34" charset="-120"/>
                <a:ea typeface="華康黑體 Std W7" panose="020B0700000000000000" pitchFamily="34" charset="-120"/>
              </a:rPr>
              <a:t>110</a:t>
            </a:r>
            <a:r>
              <a:rPr lang="zh-TW" altLang="en-US" sz="2400" dirty="0" smtClean="0">
                <a:solidFill>
                  <a:srgbClr val="000000"/>
                </a:solidFill>
                <a:latin typeface="華康黑體 Std W7" panose="020B0700000000000000" pitchFamily="34" charset="-120"/>
                <a:ea typeface="華康黑體 Std W7" panose="020B0700000000000000" pitchFamily="34" charset="-120"/>
              </a:rPr>
              <a:t>億度 </a:t>
            </a:r>
            <a:r>
              <a:rPr lang="zh-TW" altLang="en-US" sz="2400" b="1" dirty="0">
                <a:solidFill>
                  <a:schemeClr val="accent5">
                    <a:lumMod val="50000"/>
                  </a:schemeClr>
                </a:solidFill>
                <a:latin typeface="華康黑體 Std W7" panose="020B0700000000000000" pitchFamily="34" charset="-120"/>
                <a:ea typeface="華康黑體 Std W7" panose="020B0700000000000000" pitchFamily="34" charset="-120"/>
              </a:rPr>
              <a:t>每</a:t>
            </a:r>
            <a:r>
              <a:rPr lang="zh-TW" altLang="en-US" sz="2400" b="1" dirty="0" smtClean="0">
                <a:solidFill>
                  <a:schemeClr val="accent5">
                    <a:lumMod val="50000"/>
                  </a:schemeClr>
                </a:solidFill>
                <a:latin typeface="華康黑體 Std W7" panose="020B0700000000000000" pitchFamily="34" charset="-120"/>
                <a:ea typeface="華康黑體 Std W7" panose="020B0700000000000000" pitchFamily="34" charset="-120"/>
              </a:rPr>
              <a:t>度平均成本</a:t>
            </a:r>
            <a:r>
              <a:rPr lang="en-US" altLang="zh-TW" sz="2400" b="1" dirty="0">
                <a:solidFill>
                  <a:schemeClr val="accent5">
                    <a:lumMod val="50000"/>
                  </a:schemeClr>
                </a:solidFill>
                <a:latin typeface="華康黑體 Std W7" panose="020B0700000000000000" pitchFamily="34" charset="-120"/>
                <a:ea typeface="華康黑體 Std W7" panose="020B0700000000000000" pitchFamily="34" charset="-120"/>
              </a:rPr>
              <a:t>6</a:t>
            </a:r>
            <a:r>
              <a:rPr lang="zh-TW" altLang="en-US" sz="2400" b="1" dirty="0" smtClean="0">
                <a:solidFill>
                  <a:schemeClr val="accent5">
                    <a:lumMod val="50000"/>
                  </a:schemeClr>
                </a:solidFill>
                <a:latin typeface="華康黑體 Std W7" panose="020B0700000000000000" pitchFamily="34" charset="-120"/>
                <a:ea typeface="華康黑體 Std W7" panose="020B0700000000000000" pitchFamily="34" charset="-120"/>
              </a:rPr>
              <a:t>元</a:t>
            </a:r>
            <a:endParaRPr lang="zh-TW" altLang="en-US" sz="2400" b="1" dirty="0">
              <a:solidFill>
                <a:schemeClr val="accent5">
                  <a:lumMod val="50000"/>
                </a:schemeClr>
              </a:solidFill>
              <a:latin typeface="華康黑體 Std W7" panose="020B0700000000000000" pitchFamily="34" charset="-120"/>
              <a:ea typeface="華康黑體 Std W7" panose="020B0700000000000000" pitchFamily="34" charset="-120"/>
            </a:endParaRPr>
          </a:p>
          <a:p>
            <a:pPr>
              <a:lnSpc>
                <a:spcPct val="100000"/>
              </a:lnSpc>
              <a:spcBef>
                <a:spcPts val="0"/>
              </a:spcBef>
            </a:pPr>
            <a:endParaRPr lang="en-US" altLang="zh-TW" sz="2400" dirty="0">
              <a:solidFill>
                <a:srgbClr val="000000"/>
              </a:solidFill>
              <a:latin typeface="華康黑體 Std W7" panose="020B0700000000000000" pitchFamily="34" charset="-120"/>
              <a:ea typeface="華康黑體 Std W7" panose="020B0700000000000000" pitchFamily="34" charset="-120"/>
            </a:endParaRPr>
          </a:p>
        </p:txBody>
      </p:sp>
      <p:cxnSp>
        <p:nvCxnSpPr>
          <p:cNvPr id="4" name="直線接點 3"/>
          <p:cNvCxnSpPr/>
          <p:nvPr/>
        </p:nvCxnSpPr>
        <p:spPr>
          <a:xfrm flipV="1">
            <a:off x="5432382" y="3552072"/>
            <a:ext cx="5918655" cy="197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4" name="Freeform 9"/>
          <p:cNvSpPr>
            <a:spLocks noEditPoints="1"/>
          </p:cNvSpPr>
          <p:nvPr/>
        </p:nvSpPr>
        <p:spPr bwMode="auto">
          <a:xfrm>
            <a:off x="5569720" y="3788163"/>
            <a:ext cx="327025" cy="325438"/>
          </a:xfrm>
          <a:custGeom>
            <a:avLst/>
            <a:gdLst>
              <a:gd name="T0" fmla="*/ 206 w 412"/>
              <a:gd name="T1" fmla="*/ 410 h 410"/>
              <a:gd name="T2" fmla="*/ 164 w 412"/>
              <a:gd name="T3" fmla="*/ 406 h 410"/>
              <a:gd name="T4" fmla="*/ 126 w 412"/>
              <a:gd name="T5" fmla="*/ 394 h 410"/>
              <a:gd name="T6" fmla="*/ 90 w 412"/>
              <a:gd name="T7" fmla="*/ 376 h 410"/>
              <a:gd name="T8" fmla="*/ 60 w 412"/>
              <a:gd name="T9" fmla="*/ 350 h 410"/>
              <a:gd name="T10" fmla="*/ 36 w 412"/>
              <a:gd name="T11" fmla="*/ 320 h 410"/>
              <a:gd name="T12" fmla="*/ 16 w 412"/>
              <a:gd name="T13" fmla="*/ 284 h 410"/>
              <a:gd name="T14" fmla="*/ 4 w 412"/>
              <a:gd name="T15" fmla="*/ 246 h 410"/>
              <a:gd name="T16" fmla="*/ 0 w 412"/>
              <a:gd name="T17" fmla="*/ 204 h 410"/>
              <a:gd name="T18" fmla="*/ 2 w 412"/>
              <a:gd name="T19" fmla="*/ 184 h 410"/>
              <a:gd name="T20" fmla="*/ 10 w 412"/>
              <a:gd name="T21" fmla="*/ 144 h 410"/>
              <a:gd name="T22" fmla="*/ 26 w 412"/>
              <a:gd name="T23" fmla="*/ 106 h 410"/>
              <a:gd name="T24" fmla="*/ 48 w 412"/>
              <a:gd name="T25" fmla="*/ 74 h 410"/>
              <a:gd name="T26" fmla="*/ 76 w 412"/>
              <a:gd name="T27" fmla="*/ 46 h 410"/>
              <a:gd name="T28" fmla="*/ 108 w 412"/>
              <a:gd name="T29" fmla="*/ 24 h 410"/>
              <a:gd name="T30" fmla="*/ 144 w 412"/>
              <a:gd name="T31" fmla="*/ 8 h 410"/>
              <a:gd name="T32" fmla="*/ 184 w 412"/>
              <a:gd name="T33" fmla="*/ 0 h 410"/>
              <a:gd name="T34" fmla="*/ 206 w 412"/>
              <a:gd name="T35" fmla="*/ 0 h 410"/>
              <a:gd name="T36" fmla="*/ 248 w 412"/>
              <a:gd name="T37" fmla="*/ 4 h 410"/>
              <a:gd name="T38" fmla="*/ 286 w 412"/>
              <a:gd name="T39" fmla="*/ 16 h 410"/>
              <a:gd name="T40" fmla="*/ 320 w 412"/>
              <a:gd name="T41" fmla="*/ 34 h 410"/>
              <a:gd name="T42" fmla="*/ 352 w 412"/>
              <a:gd name="T43" fmla="*/ 60 h 410"/>
              <a:gd name="T44" fmla="*/ 376 w 412"/>
              <a:gd name="T45" fmla="*/ 90 h 410"/>
              <a:gd name="T46" fmla="*/ 396 w 412"/>
              <a:gd name="T47" fmla="*/ 124 h 410"/>
              <a:gd name="T48" fmla="*/ 408 w 412"/>
              <a:gd name="T49" fmla="*/ 164 h 410"/>
              <a:gd name="T50" fmla="*/ 412 w 412"/>
              <a:gd name="T51" fmla="*/ 204 h 410"/>
              <a:gd name="T52" fmla="*/ 410 w 412"/>
              <a:gd name="T53" fmla="*/ 226 h 410"/>
              <a:gd name="T54" fmla="*/ 402 w 412"/>
              <a:gd name="T55" fmla="*/ 266 h 410"/>
              <a:gd name="T56" fmla="*/ 386 w 412"/>
              <a:gd name="T57" fmla="*/ 302 h 410"/>
              <a:gd name="T58" fmla="*/ 364 w 412"/>
              <a:gd name="T59" fmla="*/ 336 h 410"/>
              <a:gd name="T60" fmla="*/ 336 w 412"/>
              <a:gd name="T61" fmla="*/ 364 h 410"/>
              <a:gd name="T62" fmla="*/ 304 w 412"/>
              <a:gd name="T63" fmla="*/ 386 h 410"/>
              <a:gd name="T64" fmla="*/ 268 w 412"/>
              <a:gd name="T65" fmla="*/ 402 h 410"/>
              <a:gd name="T66" fmla="*/ 226 w 412"/>
              <a:gd name="T67" fmla="*/ 410 h 410"/>
              <a:gd name="T68" fmla="*/ 206 w 412"/>
              <a:gd name="T69" fmla="*/ 410 h 410"/>
              <a:gd name="T70" fmla="*/ 314 w 412"/>
              <a:gd name="T71" fmla="*/ 216 h 410"/>
              <a:gd name="T72" fmla="*/ 318 w 412"/>
              <a:gd name="T73" fmla="*/ 204 h 410"/>
              <a:gd name="T74" fmla="*/ 314 w 412"/>
              <a:gd name="T75" fmla="*/ 192 h 410"/>
              <a:gd name="T76" fmla="*/ 192 w 412"/>
              <a:gd name="T77" fmla="*/ 72 h 410"/>
              <a:gd name="T78" fmla="*/ 180 w 412"/>
              <a:gd name="T79" fmla="*/ 66 h 410"/>
              <a:gd name="T80" fmla="*/ 168 w 412"/>
              <a:gd name="T81" fmla="*/ 72 h 410"/>
              <a:gd name="T82" fmla="*/ 140 w 412"/>
              <a:gd name="T83" fmla="*/ 98 h 410"/>
              <a:gd name="T84" fmla="*/ 136 w 412"/>
              <a:gd name="T85" fmla="*/ 110 h 410"/>
              <a:gd name="T86" fmla="*/ 140 w 412"/>
              <a:gd name="T87" fmla="*/ 122 h 410"/>
              <a:gd name="T88" fmla="*/ 140 w 412"/>
              <a:gd name="T89" fmla="*/ 286 h 410"/>
              <a:gd name="T90" fmla="*/ 138 w 412"/>
              <a:gd name="T91" fmla="*/ 292 h 410"/>
              <a:gd name="T92" fmla="*/ 138 w 412"/>
              <a:gd name="T93" fmla="*/ 306 h 410"/>
              <a:gd name="T94" fmla="*/ 168 w 412"/>
              <a:gd name="T95" fmla="*/ 338 h 410"/>
              <a:gd name="T96" fmla="*/ 174 w 412"/>
              <a:gd name="T97" fmla="*/ 342 h 410"/>
              <a:gd name="T98" fmla="*/ 186 w 412"/>
              <a:gd name="T99" fmla="*/ 342 h 410"/>
              <a:gd name="T100" fmla="*/ 314 w 412"/>
              <a:gd name="T101" fmla="*/ 216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2" h="410">
                <a:moveTo>
                  <a:pt x="206" y="410"/>
                </a:moveTo>
                <a:lnTo>
                  <a:pt x="206" y="410"/>
                </a:lnTo>
                <a:lnTo>
                  <a:pt x="184" y="410"/>
                </a:lnTo>
                <a:lnTo>
                  <a:pt x="164" y="406"/>
                </a:lnTo>
                <a:lnTo>
                  <a:pt x="144" y="402"/>
                </a:lnTo>
                <a:lnTo>
                  <a:pt x="126" y="394"/>
                </a:lnTo>
                <a:lnTo>
                  <a:pt x="108" y="386"/>
                </a:lnTo>
                <a:lnTo>
                  <a:pt x="90" y="376"/>
                </a:lnTo>
                <a:lnTo>
                  <a:pt x="76" y="364"/>
                </a:lnTo>
                <a:lnTo>
                  <a:pt x="60" y="350"/>
                </a:lnTo>
                <a:lnTo>
                  <a:pt x="48" y="336"/>
                </a:lnTo>
                <a:lnTo>
                  <a:pt x="36" y="320"/>
                </a:lnTo>
                <a:lnTo>
                  <a:pt x="26" y="302"/>
                </a:lnTo>
                <a:lnTo>
                  <a:pt x="16" y="284"/>
                </a:lnTo>
                <a:lnTo>
                  <a:pt x="10" y="266"/>
                </a:lnTo>
                <a:lnTo>
                  <a:pt x="4" y="246"/>
                </a:lnTo>
                <a:lnTo>
                  <a:pt x="2" y="226"/>
                </a:lnTo>
                <a:lnTo>
                  <a:pt x="0" y="204"/>
                </a:lnTo>
                <a:lnTo>
                  <a:pt x="0" y="204"/>
                </a:lnTo>
                <a:lnTo>
                  <a:pt x="2" y="184"/>
                </a:lnTo>
                <a:lnTo>
                  <a:pt x="4" y="164"/>
                </a:lnTo>
                <a:lnTo>
                  <a:pt x="10" y="144"/>
                </a:lnTo>
                <a:lnTo>
                  <a:pt x="16" y="124"/>
                </a:lnTo>
                <a:lnTo>
                  <a:pt x="26" y="106"/>
                </a:lnTo>
                <a:lnTo>
                  <a:pt x="36" y="90"/>
                </a:lnTo>
                <a:lnTo>
                  <a:pt x="48" y="74"/>
                </a:lnTo>
                <a:lnTo>
                  <a:pt x="60" y="60"/>
                </a:lnTo>
                <a:lnTo>
                  <a:pt x="76" y="46"/>
                </a:lnTo>
                <a:lnTo>
                  <a:pt x="90" y="34"/>
                </a:lnTo>
                <a:lnTo>
                  <a:pt x="108" y="24"/>
                </a:lnTo>
                <a:lnTo>
                  <a:pt x="126" y="16"/>
                </a:lnTo>
                <a:lnTo>
                  <a:pt x="144" y="8"/>
                </a:lnTo>
                <a:lnTo>
                  <a:pt x="164" y="4"/>
                </a:lnTo>
                <a:lnTo>
                  <a:pt x="184" y="0"/>
                </a:lnTo>
                <a:lnTo>
                  <a:pt x="206" y="0"/>
                </a:lnTo>
                <a:lnTo>
                  <a:pt x="206" y="0"/>
                </a:lnTo>
                <a:lnTo>
                  <a:pt x="226" y="0"/>
                </a:lnTo>
                <a:lnTo>
                  <a:pt x="248" y="4"/>
                </a:lnTo>
                <a:lnTo>
                  <a:pt x="268" y="8"/>
                </a:lnTo>
                <a:lnTo>
                  <a:pt x="286" y="16"/>
                </a:lnTo>
                <a:lnTo>
                  <a:pt x="304" y="24"/>
                </a:lnTo>
                <a:lnTo>
                  <a:pt x="320" y="34"/>
                </a:lnTo>
                <a:lnTo>
                  <a:pt x="336" y="46"/>
                </a:lnTo>
                <a:lnTo>
                  <a:pt x="352" y="60"/>
                </a:lnTo>
                <a:lnTo>
                  <a:pt x="364" y="74"/>
                </a:lnTo>
                <a:lnTo>
                  <a:pt x="376" y="90"/>
                </a:lnTo>
                <a:lnTo>
                  <a:pt x="386" y="106"/>
                </a:lnTo>
                <a:lnTo>
                  <a:pt x="396" y="124"/>
                </a:lnTo>
                <a:lnTo>
                  <a:pt x="402" y="144"/>
                </a:lnTo>
                <a:lnTo>
                  <a:pt x="408" y="164"/>
                </a:lnTo>
                <a:lnTo>
                  <a:pt x="410" y="184"/>
                </a:lnTo>
                <a:lnTo>
                  <a:pt x="412" y="204"/>
                </a:lnTo>
                <a:lnTo>
                  <a:pt x="412" y="204"/>
                </a:lnTo>
                <a:lnTo>
                  <a:pt x="410" y="226"/>
                </a:lnTo>
                <a:lnTo>
                  <a:pt x="408" y="246"/>
                </a:lnTo>
                <a:lnTo>
                  <a:pt x="402" y="266"/>
                </a:lnTo>
                <a:lnTo>
                  <a:pt x="396" y="284"/>
                </a:lnTo>
                <a:lnTo>
                  <a:pt x="386" y="302"/>
                </a:lnTo>
                <a:lnTo>
                  <a:pt x="376" y="320"/>
                </a:lnTo>
                <a:lnTo>
                  <a:pt x="364" y="336"/>
                </a:lnTo>
                <a:lnTo>
                  <a:pt x="352" y="350"/>
                </a:lnTo>
                <a:lnTo>
                  <a:pt x="336" y="364"/>
                </a:lnTo>
                <a:lnTo>
                  <a:pt x="320" y="376"/>
                </a:lnTo>
                <a:lnTo>
                  <a:pt x="304" y="386"/>
                </a:lnTo>
                <a:lnTo>
                  <a:pt x="286" y="394"/>
                </a:lnTo>
                <a:lnTo>
                  <a:pt x="268" y="402"/>
                </a:lnTo>
                <a:lnTo>
                  <a:pt x="248" y="406"/>
                </a:lnTo>
                <a:lnTo>
                  <a:pt x="226" y="410"/>
                </a:lnTo>
                <a:lnTo>
                  <a:pt x="206" y="410"/>
                </a:lnTo>
                <a:lnTo>
                  <a:pt x="206" y="410"/>
                </a:lnTo>
                <a:close/>
                <a:moveTo>
                  <a:pt x="314" y="216"/>
                </a:moveTo>
                <a:lnTo>
                  <a:pt x="314" y="216"/>
                </a:lnTo>
                <a:lnTo>
                  <a:pt x="318" y="212"/>
                </a:lnTo>
                <a:lnTo>
                  <a:pt x="318" y="204"/>
                </a:lnTo>
                <a:lnTo>
                  <a:pt x="318" y="198"/>
                </a:lnTo>
                <a:lnTo>
                  <a:pt x="314" y="192"/>
                </a:lnTo>
                <a:lnTo>
                  <a:pt x="192" y="72"/>
                </a:lnTo>
                <a:lnTo>
                  <a:pt x="192" y="72"/>
                </a:lnTo>
                <a:lnTo>
                  <a:pt x="186" y="68"/>
                </a:lnTo>
                <a:lnTo>
                  <a:pt x="180" y="66"/>
                </a:lnTo>
                <a:lnTo>
                  <a:pt x="174" y="68"/>
                </a:lnTo>
                <a:lnTo>
                  <a:pt x="168" y="72"/>
                </a:lnTo>
                <a:lnTo>
                  <a:pt x="140" y="98"/>
                </a:lnTo>
                <a:lnTo>
                  <a:pt x="140" y="98"/>
                </a:lnTo>
                <a:lnTo>
                  <a:pt x="138" y="104"/>
                </a:lnTo>
                <a:lnTo>
                  <a:pt x="136" y="110"/>
                </a:lnTo>
                <a:lnTo>
                  <a:pt x="138" y="116"/>
                </a:lnTo>
                <a:lnTo>
                  <a:pt x="140" y="122"/>
                </a:lnTo>
                <a:lnTo>
                  <a:pt x="224" y="204"/>
                </a:lnTo>
                <a:lnTo>
                  <a:pt x="140" y="286"/>
                </a:lnTo>
                <a:lnTo>
                  <a:pt x="140" y="286"/>
                </a:lnTo>
                <a:lnTo>
                  <a:pt x="138" y="292"/>
                </a:lnTo>
                <a:lnTo>
                  <a:pt x="136" y="300"/>
                </a:lnTo>
                <a:lnTo>
                  <a:pt x="138" y="306"/>
                </a:lnTo>
                <a:lnTo>
                  <a:pt x="140" y="312"/>
                </a:lnTo>
                <a:lnTo>
                  <a:pt x="168" y="338"/>
                </a:lnTo>
                <a:lnTo>
                  <a:pt x="168" y="338"/>
                </a:lnTo>
                <a:lnTo>
                  <a:pt x="174" y="342"/>
                </a:lnTo>
                <a:lnTo>
                  <a:pt x="180" y="344"/>
                </a:lnTo>
                <a:lnTo>
                  <a:pt x="186" y="342"/>
                </a:lnTo>
                <a:lnTo>
                  <a:pt x="192" y="338"/>
                </a:lnTo>
                <a:lnTo>
                  <a:pt x="314" y="216"/>
                </a:ln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endParaRPr lang="en-AU" sz="900" dirty="0"/>
          </a:p>
        </p:txBody>
      </p:sp>
      <p:sp>
        <p:nvSpPr>
          <p:cNvPr id="72" name="Oval 65"/>
          <p:cNvSpPr>
            <a:spLocks noChangeArrowheads="1"/>
          </p:cNvSpPr>
          <p:nvPr/>
        </p:nvSpPr>
        <p:spPr bwMode="auto">
          <a:xfrm rot="10800000" flipV="1">
            <a:off x="668408" y="1275883"/>
            <a:ext cx="792163" cy="167481"/>
          </a:xfrm>
          <a:prstGeom prst="ellipse">
            <a:avLst/>
          </a:prstGeom>
          <a:gradFill rotWithShape="1">
            <a:gsLst>
              <a:gs pos="0">
                <a:srgbClr val="3F3F3F"/>
              </a:gs>
              <a:gs pos="100000">
                <a:srgbClr val="EEECE1"/>
              </a:gs>
            </a:gsLst>
            <a:path path="shape">
              <a:fillToRect l="50000" t="50000" r="50000" b="50000"/>
            </a:path>
          </a:gradFill>
          <a:ln>
            <a:noFill/>
          </a:ln>
          <a:effectLst>
            <a:softEdge rad="127000"/>
          </a:effectLst>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TW" altLang="zh-TW" sz="900" b="1" i="1">
              <a:solidFill>
                <a:srgbClr val="000000"/>
              </a:solidFill>
              <a:sym typeface="Arial" panose="020B0604020202020204" pitchFamily="34" charset="0"/>
            </a:endParaRPr>
          </a:p>
        </p:txBody>
      </p:sp>
      <p:sp>
        <p:nvSpPr>
          <p:cNvPr id="75" name="文字方塊 74"/>
          <p:cNvSpPr txBox="1"/>
          <p:nvPr/>
        </p:nvSpPr>
        <p:spPr>
          <a:xfrm>
            <a:off x="407520" y="5936977"/>
            <a:ext cx="1313180" cy="430887"/>
          </a:xfrm>
          <a:prstGeom prst="rect">
            <a:avLst/>
          </a:prstGeom>
          <a:noFill/>
        </p:spPr>
        <p:txBody>
          <a:bodyPr wrap="none" rtlCol="0">
            <a:spAutoFit/>
          </a:bodyPr>
          <a:lstStyle/>
          <a:p>
            <a:r>
              <a:rPr lang="zh-TW" altLang="en-US" sz="2200" dirty="0">
                <a:solidFill>
                  <a:srgbClr val="D1C4B6"/>
                </a:solidFill>
                <a:latin typeface="華康黑體 Std W9" panose="020B0900000000000000" pitchFamily="34" charset="-120"/>
                <a:ea typeface="華康黑體 Std W9" panose="020B0900000000000000" pitchFamily="34" charset="-120"/>
              </a:rPr>
              <a:t>翻攝網路</a:t>
            </a:r>
          </a:p>
        </p:txBody>
      </p:sp>
      <p:pic>
        <p:nvPicPr>
          <p:cNvPr id="78" name="圖片 7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112" y="3582433"/>
            <a:ext cx="5141337" cy="3349493"/>
          </a:xfrm>
          <a:prstGeom prst="rect">
            <a:avLst/>
          </a:prstGeom>
        </p:spPr>
      </p:pic>
      <p:sp>
        <p:nvSpPr>
          <p:cNvPr id="79" name="Freeform 9"/>
          <p:cNvSpPr>
            <a:spLocks noEditPoints="1"/>
          </p:cNvSpPr>
          <p:nvPr/>
        </p:nvSpPr>
        <p:spPr bwMode="auto">
          <a:xfrm>
            <a:off x="5589890" y="4347355"/>
            <a:ext cx="327025" cy="325438"/>
          </a:xfrm>
          <a:custGeom>
            <a:avLst/>
            <a:gdLst>
              <a:gd name="T0" fmla="*/ 206 w 412"/>
              <a:gd name="T1" fmla="*/ 410 h 410"/>
              <a:gd name="T2" fmla="*/ 164 w 412"/>
              <a:gd name="T3" fmla="*/ 406 h 410"/>
              <a:gd name="T4" fmla="*/ 126 w 412"/>
              <a:gd name="T5" fmla="*/ 394 h 410"/>
              <a:gd name="T6" fmla="*/ 90 w 412"/>
              <a:gd name="T7" fmla="*/ 376 h 410"/>
              <a:gd name="T8" fmla="*/ 60 w 412"/>
              <a:gd name="T9" fmla="*/ 350 h 410"/>
              <a:gd name="T10" fmla="*/ 36 w 412"/>
              <a:gd name="T11" fmla="*/ 320 h 410"/>
              <a:gd name="T12" fmla="*/ 16 w 412"/>
              <a:gd name="T13" fmla="*/ 284 h 410"/>
              <a:gd name="T14" fmla="*/ 4 w 412"/>
              <a:gd name="T15" fmla="*/ 246 h 410"/>
              <a:gd name="T16" fmla="*/ 0 w 412"/>
              <a:gd name="T17" fmla="*/ 204 h 410"/>
              <a:gd name="T18" fmla="*/ 2 w 412"/>
              <a:gd name="T19" fmla="*/ 184 h 410"/>
              <a:gd name="T20" fmla="*/ 10 w 412"/>
              <a:gd name="T21" fmla="*/ 144 h 410"/>
              <a:gd name="T22" fmla="*/ 26 w 412"/>
              <a:gd name="T23" fmla="*/ 106 h 410"/>
              <a:gd name="T24" fmla="*/ 48 w 412"/>
              <a:gd name="T25" fmla="*/ 74 h 410"/>
              <a:gd name="T26" fmla="*/ 76 w 412"/>
              <a:gd name="T27" fmla="*/ 46 h 410"/>
              <a:gd name="T28" fmla="*/ 108 w 412"/>
              <a:gd name="T29" fmla="*/ 24 h 410"/>
              <a:gd name="T30" fmla="*/ 144 w 412"/>
              <a:gd name="T31" fmla="*/ 8 h 410"/>
              <a:gd name="T32" fmla="*/ 184 w 412"/>
              <a:gd name="T33" fmla="*/ 0 h 410"/>
              <a:gd name="T34" fmla="*/ 206 w 412"/>
              <a:gd name="T35" fmla="*/ 0 h 410"/>
              <a:gd name="T36" fmla="*/ 248 w 412"/>
              <a:gd name="T37" fmla="*/ 4 h 410"/>
              <a:gd name="T38" fmla="*/ 286 w 412"/>
              <a:gd name="T39" fmla="*/ 16 h 410"/>
              <a:gd name="T40" fmla="*/ 320 w 412"/>
              <a:gd name="T41" fmla="*/ 34 h 410"/>
              <a:gd name="T42" fmla="*/ 352 w 412"/>
              <a:gd name="T43" fmla="*/ 60 h 410"/>
              <a:gd name="T44" fmla="*/ 376 w 412"/>
              <a:gd name="T45" fmla="*/ 90 h 410"/>
              <a:gd name="T46" fmla="*/ 396 w 412"/>
              <a:gd name="T47" fmla="*/ 124 h 410"/>
              <a:gd name="T48" fmla="*/ 408 w 412"/>
              <a:gd name="T49" fmla="*/ 164 h 410"/>
              <a:gd name="T50" fmla="*/ 412 w 412"/>
              <a:gd name="T51" fmla="*/ 204 h 410"/>
              <a:gd name="T52" fmla="*/ 410 w 412"/>
              <a:gd name="T53" fmla="*/ 226 h 410"/>
              <a:gd name="T54" fmla="*/ 402 w 412"/>
              <a:gd name="T55" fmla="*/ 266 h 410"/>
              <a:gd name="T56" fmla="*/ 386 w 412"/>
              <a:gd name="T57" fmla="*/ 302 h 410"/>
              <a:gd name="T58" fmla="*/ 364 w 412"/>
              <a:gd name="T59" fmla="*/ 336 h 410"/>
              <a:gd name="T60" fmla="*/ 336 w 412"/>
              <a:gd name="T61" fmla="*/ 364 h 410"/>
              <a:gd name="T62" fmla="*/ 304 w 412"/>
              <a:gd name="T63" fmla="*/ 386 h 410"/>
              <a:gd name="T64" fmla="*/ 268 w 412"/>
              <a:gd name="T65" fmla="*/ 402 h 410"/>
              <a:gd name="T66" fmla="*/ 226 w 412"/>
              <a:gd name="T67" fmla="*/ 410 h 410"/>
              <a:gd name="T68" fmla="*/ 206 w 412"/>
              <a:gd name="T69" fmla="*/ 410 h 410"/>
              <a:gd name="T70" fmla="*/ 314 w 412"/>
              <a:gd name="T71" fmla="*/ 216 h 410"/>
              <a:gd name="T72" fmla="*/ 318 w 412"/>
              <a:gd name="T73" fmla="*/ 204 h 410"/>
              <a:gd name="T74" fmla="*/ 314 w 412"/>
              <a:gd name="T75" fmla="*/ 192 h 410"/>
              <a:gd name="T76" fmla="*/ 192 w 412"/>
              <a:gd name="T77" fmla="*/ 72 h 410"/>
              <a:gd name="T78" fmla="*/ 180 w 412"/>
              <a:gd name="T79" fmla="*/ 66 h 410"/>
              <a:gd name="T80" fmla="*/ 168 w 412"/>
              <a:gd name="T81" fmla="*/ 72 h 410"/>
              <a:gd name="T82" fmla="*/ 140 w 412"/>
              <a:gd name="T83" fmla="*/ 98 h 410"/>
              <a:gd name="T84" fmla="*/ 136 w 412"/>
              <a:gd name="T85" fmla="*/ 110 h 410"/>
              <a:gd name="T86" fmla="*/ 140 w 412"/>
              <a:gd name="T87" fmla="*/ 122 h 410"/>
              <a:gd name="T88" fmla="*/ 140 w 412"/>
              <a:gd name="T89" fmla="*/ 286 h 410"/>
              <a:gd name="T90" fmla="*/ 138 w 412"/>
              <a:gd name="T91" fmla="*/ 292 h 410"/>
              <a:gd name="T92" fmla="*/ 138 w 412"/>
              <a:gd name="T93" fmla="*/ 306 h 410"/>
              <a:gd name="T94" fmla="*/ 168 w 412"/>
              <a:gd name="T95" fmla="*/ 338 h 410"/>
              <a:gd name="T96" fmla="*/ 174 w 412"/>
              <a:gd name="T97" fmla="*/ 342 h 410"/>
              <a:gd name="T98" fmla="*/ 186 w 412"/>
              <a:gd name="T99" fmla="*/ 342 h 410"/>
              <a:gd name="T100" fmla="*/ 314 w 412"/>
              <a:gd name="T101" fmla="*/ 216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2" h="410">
                <a:moveTo>
                  <a:pt x="206" y="410"/>
                </a:moveTo>
                <a:lnTo>
                  <a:pt x="206" y="410"/>
                </a:lnTo>
                <a:lnTo>
                  <a:pt x="184" y="410"/>
                </a:lnTo>
                <a:lnTo>
                  <a:pt x="164" y="406"/>
                </a:lnTo>
                <a:lnTo>
                  <a:pt x="144" y="402"/>
                </a:lnTo>
                <a:lnTo>
                  <a:pt x="126" y="394"/>
                </a:lnTo>
                <a:lnTo>
                  <a:pt x="108" y="386"/>
                </a:lnTo>
                <a:lnTo>
                  <a:pt x="90" y="376"/>
                </a:lnTo>
                <a:lnTo>
                  <a:pt x="76" y="364"/>
                </a:lnTo>
                <a:lnTo>
                  <a:pt x="60" y="350"/>
                </a:lnTo>
                <a:lnTo>
                  <a:pt x="48" y="336"/>
                </a:lnTo>
                <a:lnTo>
                  <a:pt x="36" y="320"/>
                </a:lnTo>
                <a:lnTo>
                  <a:pt x="26" y="302"/>
                </a:lnTo>
                <a:lnTo>
                  <a:pt x="16" y="284"/>
                </a:lnTo>
                <a:lnTo>
                  <a:pt x="10" y="266"/>
                </a:lnTo>
                <a:lnTo>
                  <a:pt x="4" y="246"/>
                </a:lnTo>
                <a:lnTo>
                  <a:pt x="2" y="226"/>
                </a:lnTo>
                <a:lnTo>
                  <a:pt x="0" y="204"/>
                </a:lnTo>
                <a:lnTo>
                  <a:pt x="0" y="204"/>
                </a:lnTo>
                <a:lnTo>
                  <a:pt x="2" y="184"/>
                </a:lnTo>
                <a:lnTo>
                  <a:pt x="4" y="164"/>
                </a:lnTo>
                <a:lnTo>
                  <a:pt x="10" y="144"/>
                </a:lnTo>
                <a:lnTo>
                  <a:pt x="16" y="124"/>
                </a:lnTo>
                <a:lnTo>
                  <a:pt x="26" y="106"/>
                </a:lnTo>
                <a:lnTo>
                  <a:pt x="36" y="90"/>
                </a:lnTo>
                <a:lnTo>
                  <a:pt x="48" y="74"/>
                </a:lnTo>
                <a:lnTo>
                  <a:pt x="60" y="60"/>
                </a:lnTo>
                <a:lnTo>
                  <a:pt x="76" y="46"/>
                </a:lnTo>
                <a:lnTo>
                  <a:pt x="90" y="34"/>
                </a:lnTo>
                <a:lnTo>
                  <a:pt x="108" y="24"/>
                </a:lnTo>
                <a:lnTo>
                  <a:pt x="126" y="16"/>
                </a:lnTo>
                <a:lnTo>
                  <a:pt x="144" y="8"/>
                </a:lnTo>
                <a:lnTo>
                  <a:pt x="164" y="4"/>
                </a:lnTo>
                <a:lnTo>
                  <a:pt x="184" y="0"/>
                </a:lnTo>
                <a:lnTo>
                  <a:pt x="206" y="0"/>
                </a:lnTo>
                <a:lnTo>
                  <a:pt x="206" y="0"/>
                </a:lnTo>
                <a:lnTo>
                  <a:pt x="226" y="0"/>
                </a:lnTo>
                <a:lnTo>
                  <a:pt x="248" y="4"/>
                </a:lnTo>
                <a:lnTo>
                  <a:pt x="268" y="8"/>
                </a:lnTo>
                <a:lnTo>
                  <a:pt x="286" y="16"/>
                </a:lnTo>
                <a:lnTo>
                  <a:pt x="304" y="24"/>
                </a:lnTo>
                <a:lnTo>
                  <a:pt x="320" y="34"/>
                </a:lnTo>
                <a:lnTo>
                  <a:pt x="336" y="46"/>
                </a:lnTo>
                <a:lnTo>
                  <a:pt x="352" y="60"/>
                </a:lnTo>
                <a:lnTo>
                  <a:pt x="364" y="74"/>
                </a:lnTo>
                <a:lnTo>
                  <a:pt x="376" y="90"/>
                </a:lnTo>
                <a:lnTo>
                  <a:pt x="386" y="106"/>
                </a:lnTo>
                <a:lnTo>
                  <a:pt x="396" y="124"/>
                </a:lnTo>
                <a:lnTo>
                  <a:pt x="402" y="144"/>
                </a:lnTo>
                <a:lnTo>
                  <a:pt x="408" y="164"/>
                </a:lnTo>
                <a:lnTo>
                  <a:pt x="410" y="184"/>
                </a:lnTo>
                <a:lnTo>
                  <a:pt x="412" y="204"/>
                </a:lnTo>
                <a:lnTo>
                  <a:pt x="412" y="204"/>
                </a:lnTo>
                <a:lnTo>
                  <a:pt x="410" y="226"/>
                </a:lnTo>
                <a:lnTo>
                  <a:pt x="408" y="246"/>
                </a:lnTo>
                <a:lnTo>
                  <a:pt x="402" y="266"/>
                </a:lnTo>
                <a:lnTo>
                  <a:pt x="396" y="284"/>
                </a:lnTo>
                <a:lnTo>
                  <a:pt x="386" y="302"/>
                </a:lnTo>
                <a:lnTo>
                  <a:pt x="376" y="320"/>
                </a:lnTo>
                <a:lnTo>
                  <a:pt x="364" y="336"/>
                </a:lnTo>
                <a:lnTo>
                  <a:pt x="352" y="350"/>
                </a:lnTo>
                <a:lnTo>
                  <a:pt x="336" y="364"/>
                </a:lnTo>
                <a:lnTo>
                  <a:pt x="320" y="376"/>
                </a:lnTo>
                <a:lnTo>
                  <a:pt x="304" y="386"/>
                </a:lnTo>
                <a:lnTo>
                  <a:pt x="286" y="394"/>
                </a:lnTo>
                <a:lnTo>
                  <a:pt x="268" y="402"/>
                </a:lnTo>
                <a:lnTo>
                  <a:pt x="248" y="406"/>
                </a:lnTo>
                <a:lnTo>
                  <a:pt x="226" y="410"/>
                </a:lnTo>
                <a:lnTo>
                  <a:pt x="206" y="410"/>
                </a:lnTo>
                <a:lnTo>
                  <a:pt x="206" y="410"/>
                </a:lnTo>
                <a:close/>
                <a:moveTo>
                  <a:pt x="314" y="216"/>
                </a:moveTo>
                <a:lnTo>
                  <a:pt x="314" y="216"/>
                </a:lnTo>
                <a:lnTo>
                  <a:pt x="318" y="212"/>
                </a:lnTo>
                <a:lnTo>
                  <a:pt x="318" y="204"/>
                </a:lnTo>
                <a:lnTo>
                  <a:pt x="318" y="198"/>
                </a:lnTo>
                <a:lnTo>
                  <a:pt x="314" y="192"/>
                </a:lnTo>
                <a:lnTo>
                  <a:pt x="192" y="72"/>
                </a:lnTo>
                <a:lnTo>
                  <a:pt x="192" y="72"/>
                </a:lnTo>
                <a:lnTo>
                  <a:pt x="186" y="68"/>
                </a:lnTo>
                <a:lnTo>
                  <a:pt x="180" y="66"/>
                </a:lnTo>
                <a:lnTo>
                  <a:pt x="174" y="68"/>
                </a:lnTo>
                <a:lnTo>
                  <a:pt x="168" y="72"/>
                </a:lnTo>
                <a:lnTo>
                  <a:pt x="140" y="98"/>
                </a:lnTo>
                <a:lnTo>
                  <a:pt x="140" y="98"/>
                </a:lnTo>
                <a:lnTo>
                  <a:pt x="138" y="104"/>
                </a:lnTo>
                <a:lnTo>
                  <a:pt x="136" y="110"/>
                </a:lnTo>
                <a:lnTo>
                  <a:pt x="138" y="116"/>
                </a:lnTo>
                <a:lnTo>
                  <a:pt x="140" y="122"/>
                </a:lnTo>
                <a:lnTo>
                  <a:pt x="224" y="204"/>
                </a:lnTo>
                <a:lnTo>
                  <a:pt x="140" y="286"/>
                </a:lnTo>
                <a:lnTo>
                  <a:pt x="140" y="286"/>
                </a:lnTo>
                <a:lnTo>
                  <a:pt x="138" y="292"/>
                </a:lnTo>
                <a:lnTo>
                  <a:pt x="136" y="300"/>
                </a:lnTo>
                <a:lnTo>
                  <a:pt x="138" y="306"/>
                </a:lnTo>
                <a:lnTo>
                  <a:pt x="140" y="312"/>
                </a:lnTo>
                <a:lnTo>
                  <a:pt x="168" y="338"/>
                </a:lnTo>
                <a:lnTo>
                  <a:pt x="168" y="338"/>
                </a:lnTo>
                <a:lnTo>
                  <a:pt x="174" y="342"/>
                </a:lnTo>
                <a:lnTo>
                  <a:pt x="180" y="344"/>
                </a:lnTo>
                <a:lnTo>
                  <a:pt x="186" y="342"/>
                </a:lnTo>
                <a:lnTo>
                  <a:pt x="192" y="338"/>
                </a:lnTo>
                <a:lnTo>
                  <a:pt x="314" y="216"/>
                </a:ln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endParaRPr lang="en-AU" sz="900" dirty="0"/>
          </a:p>
        </p:txBody>
      </p:sp>
      <p:sp>
        <p:nvSpPr>
          <p:cNvPr id="80" name="Text Placeholder 8"/>
          <p:cNvSpPr txBox="1">
            <a:spLocks/>
          </p:cNvSpPr>
          <p:nvPr/>
        </p:nvSpPr>
        <p:spPr>
          <a:xfrm>
            <a:off x="6066967" y="4240241"/>
            <a:ext cx="5820233" cy="1870102"/>
          </a:xfrm>
          <a:prstGeom prst="rect">
            <a:avLst/>
          </a:prstGeom>
        </p:spPr>
        <p:txBody>
          <a:bodyPr>
            <a:noAutofit/>
          </a:bodyPr>
          <a:lstStyle>
            <a:lvl1pPr marL="0" indent="0" algn="l" defTabSz="1828343" rtl="0" eaLnBrk="1" latinLnBrk="0" hangingPunct="1">
              <a:lnSpc>
                <a:spcPct val="90000"/>
              </a:lnSpc>
              <a:spcBef>
                <a:spcPts val="2000"/>
              </a:spcBef>
              <a:buFont typeface="Arial" panose="020B0604020202020204" pitchFamily="34" charset="0"/>
              <a:buNone/>
              <a:defRPr sz="2000"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nSpc>
                <a:spcPct val="100000"/>
              </a:lnSpc>
              <a:spcBef>
                <a:spcPts val="0"/>
              </a:spcBef>
            </a:pPr>
            <a:r>
              <a:rPr lang="zh-TW" altLang="en-US" sz="3000" dirty="0" smtClean="0">
                <a:solidFill>
                  <a:srgbClr val="FF6147"/>
                </a:solidFill>
                <a:latin typeface="華康黑體 Std W7" panose="020B0700000000000000" pitchFamily="34" charset="-120"/>
                <a:ea typeface="華康黑體 Std W7" panose="020B0700000000000000" pitchFamily="34" charset="-120"/>
              </a:rPr>
              <a:t>若比較第一階段遴選</a:t>
            </a:r>
            <a:r>
              <a:rPr lang="en-US" altLang="zh-TW" sz="3000" dirty="0" smtClean="0">
                <a:solidFill>
                  <a:srgbClr val="FF6147"/>
                </a:solidFill>
                <a:latin typeface="華康黑體 Std W7" panose="020B0700000000000000" pitchFamily="34" charset="-120"/>
                <a:ea typeface="華康黑體 Std W7" panose="020B0700000000000000" pitchFamily="34" charset="-120"/>
              </a:rPr>
              <a:t>(383</a:t>
            </a:r>
            <a:r>
              <a:rPr lang="zh-TW" altLang="en-US" sz="3000" dirty="0">
                <a:solidFill>
                  <a:srgbClr val="FF6147"/>
                </a:solidFill>
                <a:latin typeface="華康黑體 Std W7" panose="020B0700000000000000" pitchFamily="34" charset="-120"/>
                <a:ea typeface="華康黑體 Std W7" panose="020B0700000000000000" pitchFamily="34" charset="-120"/>
              </a:rPr>
              <a:t>萬</a:t>
            </a:r>
            <a:r>
              <a:rPr lang="zh-TW" altLang="en-US" sz="3000" dirty="0" smtClean="0">
                <a:solidFill>
                  <a:srgbClr val="FF6147"/>
                </a:solidFill>
                <a:latin typeface="華康黑體 Std W7" panose="020B0700000000000000" pitchFamily="34" charset="-120"/>
                <a:ea typeface="華康黑體 Std W7" panose="020B0700000000000000" pitchFamily="34" charset="-120"/>
              </a:rPr>
              <a:t>瓩</a:t>
            </a:r>
            <a:r>
              <a:rPr lang="zh-TW" altLang="en-US" sz="3000" dirty="0" smtClean="0">
                <a:solidFill>
                  <a:srgbClr val="FF6147"/>
                </a:solidFill>
                <a:latin typeface="新細明體" panose="02020500000000000000" pitchFamily="18" charset="-120"/>
                <a:ea typeface="新細明體" panose="02020500000000000000" pitchFamily="18" charset="-120"/>
              </a:rPr>
              <a:t>、每度</a:t>
            </a:r>
            <a:r>
              <a:rPr lang="en-US" altLang="zh-TW" sz="3000" dirty="0" smtClean="0">
                <a:solidFill>
                  <a:srgbClr val="FF6147"/>
                </a:solidFill>
                <a:latin typeface="新細明體" panose="02020500000000000000" pitchFamily="18" charset="-120"/>
                <a:ea typeface="新細明體" panose="02020500000000000000" pitchFamily="18" charset="-120"/>
              </a:rPr>
              <a:t>5.8</a:t>
            </a:r>
            <a:r>
              <a:rPr lang="zh-TW" altLang="en-US" sz="3000" dirty="0" smtClean="0">
                <a:solidFill>
                  <a:srgbClr val="FF6147"/>
                </a:solidFill>
                <a:latin typeface="新細明體" panose="02020500000000000000" pitchFamily="18" charset="-120"/>
                <a:ea typeface="新細明體" panose="02020500000000000000" pitchFamily="18" charset="-120"/>
              </a:rPr>
              <a:t>元</a:t>
            </a:r>
            <a:r>
              <a:rPr lang="en-US" altLang="zh-TW" sz="3000" dirty="0" smtClean="0">
                <a:solidFill>
                  <a:srgbClr val="FF6147"/>
                </a:solidFill>
                <a:latin typeface="華康黑體 Std W7" panose="020B0700000000000000" pitchFamily="34" charset="-120"/>
                <a:ea typeface="華康黑體 Std W7" panose="020B0700000000000000" pitchFamily="34" charset="-120"/>
              </a:rPr>
              <a:t>)</a:t>
            </a:r>
            <a:r>
              <a:rPr lang="zh-TW" altLang="en-US" sz="3000" dirty="0" smtClean="0">
                <a:solidFill>
                  <a:srgbClr val="FF6147"/>
                </a:solidFill>
                <a:latin typeface="華康黑體 Std W7" panose="020B0700000000000000" pitchFamily="34" charset="-120"/>
                <a:ea typeface="華康黑體 Std W7" panose="020B0700000000000000" pitchFamily="34" charset="-120"/>
              </a:rPr>
              <a:t>和二階段競標</a:t>
            </a:r>
            <a:r>
              <a:rPr lang="en-US" altLang="zh-TW" sz="3000" dirty="0" smtClean="0">
                <a:solidFill>
                  <a:srgbClr val="FF6147"/>
                </a:solidFill>
                <a:latin typeface="華康黑體 Std W7" panose="020B0700000000000000" pitchFamily="34" charset="-120"/>
                <a:ea typeface="華康黑體 Std W7" panose="020B0700000000000000" pitchFamily="34" charset="-120"/>
              </a:rPr>
              <a:t>(166</a:t>
            </a:r>
            <a:r>
              <a:rPr lang="zh-TW" altLang="en-US" sz="3000" dirty="0">
                <a:solidFill>
                  <a:srgbClr val="FF6147"/>
                </a:solidFill>
                <a:latin typeface="華康黑體 Std W7" panose="020B0700000000000000" pitchFamily="34" charset="-120"/>
                <a:ea typeface="華康黑體 Std W7" panose="020B0700000000000000" pitchFamily="34" charset="-120"/>
              </a:rPr>
              <a:t>萬</a:t>
            </a:r>
            <a:r>
              <a:rPr lang="zh-TW" altLang="en-US" sz="3000" dirty="0" smtClean="0">
                <a:solidFill>
                  <a:srgbClr val="FF6147"/>
                </a:solidFill>
                <a:latin typeface="華康黑體 Std W7" panose="020B0700000000000000" pitchFamily="34" charset="-120"/>
                <a:ea typeface="華康黑體 Std W7" panose="020B0700000000000000" pitchFamily="34" charset="-120"/>
              </a:rPr>
              <a:t>瓩</a:t>
            </a:r>
            <a:r>
              <a:rPr lang="zh-TW" altLang="en-US" sz="3000" dirty="0" smtClean="0">
                <a:solidFill>
                  <a:srgbClr val="FF6147"/>
                </a:solidFill>
                <a:latin typeface="新細明體" panose="02020500000000000000" pitchFamily="18" charset="-120"/>
                <a:ea typeface="新細明體" panose="02020500000000000000" pitchFamily="18" charset="-120"/>
              </a:rPr>
              <a:t>、每度</a:t>
            </a:r>
            <a:r>
              <a:rPr lang="en-US" altLang="zh-TW" sz="3000" dirty="0" smtClean="0">
                <a:solidFill>
                  <a:srgbClr val="FF6147"/>
                </a:solidFill>
                <a:latin typeface="新細明體" panose="02020500000000000000" pitchFamily="18" charset="-120"/>
                <a:ea typeface="新細明體" panose="02020500000000000000" pitchFamily="18" charset="-120"/>
              </a:rPr>
              <a:t>2.5</a:t>
            </a:r>
            <a:r>
              <a:rPr lang="zh-TW" altLang="en-US" sz="3000" dirty="0" smtClean="0">
                <a:solidFill>
                  <a:srgbClr val="FF6147"/>
                </a:solidFill>
                <a:latin typeface="新細明體" panose="02020500000000000000" pitchFamily="18" charset="-120"/>
                <a:ea typeface="新細明體" panose="02020500000000000000" pitchFamily="18" charset="-120"/>
              </a:rPr>
              <a:t>元</a:t>
            </a:r>
            <a:r>
              <a:rPr lang="en-US" altLang="zh-TW" sz="3000" dirty="0" smtClean="0">
                <a:solidFill>
                  <a:srgbClr val="FF6147"/>
                </a:solidFill>
                <a:latin typeface="華康黑體 Std W7" panose="020B0700000000000000" pitchFamily="34" charset="-120"/>
                <a:ea typeface="華康黑體 Std W7" panose="020B0700000000000000" pitchFamily="34" charset="-120"/>
              </a:rPr>
              <a:t>)</a:t>
            </a:r>
            <a:r>
              <a:rPr lang="zh-TW" altLang="en-US" sz="3000" dirty="0" smtClean="0">
                <a:solidFill>
                  <a:srgbClr val="FF6147"/>
                </a:solidFill>
                <a:latin typeface="新細明體" panose="02020500000000000000" pitchFamily="18" charset="-120"/>
                <a:ea typeface="新細明體" panose="02020500000000000000" pitchFamily="18" charset="-120"/>
              </a:rPr>
              <a:t>，</a:t>
            </a:r>
            <a:r>
              <a:rPr lang="zh-TW" altLang="en-US" sz="3000" dirty="0" smtClean="0">
                <a:solidFill>
                  <a:srgbClr val="FF6147"/>
                </a:solidFill>
                <a:latin typeface="華康黑體 Std W7" panose="020B0700000000000000" pitchFamily="34" charset="-120"/>
                <a:ea typeface="華康黑體 Std W7" panose="020B0700000000000000" pitchFamily="34" charset="-120"/>
              </a:rPr>
              <a:t>每年</a:t>
            </a:r>
            <a:r>
              <a:rPr lang="en-US" altLang="zh-TW" sz="3000" dirty="0" smtClean="0">
                <a:solidFill>
                  <a:srgbClr val="FF6147"/>
                </a:solidFill>
                <a:latin typeface="華康黑體 Std W7" panose="020B0700000000000000" pitchFamily="34" charset="-120"/>
                <a:ea typeface="華康黑體 Std W7" panose="020B0700000000000000" pitchFamily="34" charset="-120"/>
              </a:rPr>
              <a:t>138</a:t>
            </a:r>
            <a:r>
              <a:rPr lang="zh-TW" altLang="en-US" sz="3000" dirty="0" smtClean="0">
                <a:solidFill>
                  <a:srgbClr val="FF6147"/>
                </a:solidFill>
                <a:latin typeface="華康黑體 Std W7" panose="020B0700000000000000" pitchFamily="34" charset="-120"/>
                <a:ea typeface="華康黑體 Std W7" panose="020B0700000000000000" pitchFamily="34" charset="-120"/>
              </a:rPr>
              <a:t>意度差價 </a:t>
            </a:r>
            <a:r>
              <a:rPr lang="en-US" altLang="zh-TW" sz="3000" dirty="0" smtClean="0">
                <a:solidFill>
                  <a:srgbClr val="FF6147"/>
                </a:solidFill>
                <a:latin typeface="華康黑體 Std W7" panose="020B0700000000000000" pitchFamily="34" charset="-120"/>
                <a:ea typeface="華康黑體 Std W7" panose="020B0700000000000000" pitchFamily="34" charset="-120"/>
              </a:rPr>
              <a:t>455</a:t>
            </a:r>
            <a:r>
              <a:rPr lang="zh-TW" altLang="en-US" sz="3000" dirty="0" smtClean="0">
                <a:solidFill>
                  <a:srgbClr val="FF6147"/>
                </a:solidFill>
                <a:latin typeface="華康黑體 Std W7" panose="020B0700000000000000" pitchFamily="34" charset="-120"/>
                <a:ea typeface="華康黑體 Std W7" panose="020B0700000000000000" pitchFamily="34" charset="-120"/>
              </a:rPr>
              <a:t>億元</a:t>
            </a:r>
            <a:r>
              <a:rPr lang="zh-TW" altLang="en-US" sz="3000" dirty="0" smtClean="0">
                <a:solidFill>
                  <a:srgbClr val="FF6147"/>
                </a:solidFill>
                <a:latin typeface="新細明體" panose="02020500000000000000" pitchFamily="18" charset="-120"/>
                <a:ea typeface="新細明體" panose="02020500000000000000" pitchFamily="18" charset="-120"/>
              </a:rPr>
              <a:t>，</a:t>
            </a:r>
            <a:r>
              <a:rPr lang="en-US" altLang="zh-TW" sz="3000" dirty="0" smtClean="0">
                <a:solidFill>
                  <a:srgbClr val="FF6147"/>
                </a:solidFill>
                <a:latin typeface="新細明體" panose="02020500000000000000" pitchFamily="18" charset="-120"/>
                <a:ea typeface="新細明體" panose="02020500000000000000" pitchFamily="18" charset="-120"/>
              </a:rPr>
              <a:t>20</a:t>
            </a:r>
            <a:r>
              <a:rPr lang="zh-TW" altLang="en-US" sz="3000" dirty="0" smtClean="0">
                <a:solidFill>
                  <a:srgbClr val="FF6147"/>
                </a:solidFill>
                <a:latin typeface="新細明體" panose="02020500000000000000" pitchFamily="18" charset="-120"/>
                <a:ea typeface="新細明體" panose="02020500000000000000" pitchFamily="18" charset="-120"/>
              </a:rPr>
              <a:t>年累積超過</a:t>
            </a:r>
            <a:r>
              <a:rPr lang="en-US" altLang="zh-TW" sz="3000" dirty="0" smtClean="0">
                <a:solidFill>
                  <a:srgbClr val="FF6147"/>
                </a:solidFill>
                <a:latin typeface="新細明體" panose="02020500000000000000" pitchFamily="18" charset="-120"/>
                <a:ea typeface="新細明體" panose="02020500000000000000" pitchFamily="18" charset="-120"/>
              </a:rPr>
              <a:t>9000</a:t>
            </a:r>
            <a:r>
              <a:rPr lang="zh-TW" altLang="en-US" sz="3000" dirty="0" smtClean="0">
                <a:solidFill>
                  <a:srgbClr val="FF6147"/>
                </a:solidFill>
                <a:latin typeface="新細明體" panose="02020500000000000000" pitchFamily="18" charset="-120"/>
                <a:ea typeface="新細明體" panose="02020500000000000000" pitchFamily="18" charset="-120"/>
              </a:rPr>
              <a:t>億元</a:t>
            </a:r>
            <a:endParaRPr lang="zh-TW" altLang="en-US" sz="2400" dirty="0">
              <a:solidFill>
                <a:srgbClr val="FF6147"/>
              </a:solidFill>
              <a:latin typeface="華康黑體 Std W7" panose="020B0700000000000000" pitchFamily="34" charset="-120"/>
              <a:ea typeface="華康黑體 Std W7" panose="020B0700000000000000" pitchFamily="34" charset="-120"/>
            </a:endParaRPr>
          </a:p>
        </p:txBody>
      </p:sp>
      <p:sp>
        <p:nvSpPr>
          <p:cNvPr id="18" name="矩形 11"/>
          <p:cNvSpPr>
            <a:spLocks noChangeArrowheads="1"/>
          </p:cNvSpPr>
          <p:nvPr/>
        </p:nvSpPr>
        <p:spPr bwMode="auto">
          <a:xfrm>
            <a:off x="5077264" y="6345113"/>
            <a:ext cx="66446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r>
              <a:rPr lang="zh-TW" altLang="en-US" sz="2400" b="1" dirty="0" smtClean="0">
                <a:solidFill>
                  <a:srgbClr val="0000FF"/>
                </a:solidFill>
                <a:latin typeface="微軟正黑體" panose="020B0604030504040204" pitchFamily="34" charset="-120"/>
                <a:ea typeface="微軟正黑體" panose="020B0604030504040204" pitchFamily="34" charset="-120"/>
              </a:rPr>
              <a:t>資料來源</a:t>
            </a:r>
            <a:r>
              <a:rPr lang="en-US" altLang="zh-TW" sz="2400" b="1" dirty="0" smtClean="0">
                <a:solidFill>
                  <a:srgbClr val="0000FF"/>
                </a:solidFill>
                <a:latin typeface="微軟正黑體" panose="020B0604030504040204" pitchFamily="34" charset="-120"/>
                <a:ea typeface="微軟正黑體" panose="020B0604030504040204" pitchFamily="34" charset="-120"/>
              </a:rPr>
              <a:t>(</a:t>
            </a:r>
            <a:r>
              <a:rPr lang="zh-TW" altLang="en-US" sz="2400" b="1" dirty="0" smtClean="0">
                <a:solidFill>
                  <a:srgbClr val="0000FF"/>
                </a:solidFill>
                <a:latin typeface="微軟正黑體" panose="020B0604030504040204" pitchFamily="34" charset="-120"/>
                <a:ea typeface="微軟正黑體" panose="020B0604030504040204" pitchFamily="34" charset="-120"/>
              </a:rPr>
              <a:t>部分</a:t>
            </a:r>
            <a:r>
              <a:rPr lang="en-US" altLang="zh-TW" sz="2400" b="1" dirty="0" smtClean="0">
                <a:solidFill>
                  <a:srgbClr val="0000FF"/>
                </a:solidFill>
                <a:latin typeface="微軟正黑體" panose="020B0604030504040204" pitchFamily="34" charset="-120"/>
                <a:ea typeface="微軟正黑體" panose="020B0604030504040204" pitchFamily="34" charset="-120"/>
              </a:rPr>
              <a:t>)</a:t>
            </a:r>
            <a:r>
              <a:rPr lang="zh-TW" altLang="en-US" sz="2400" b="1" dirty="0" smtClean="0">
                <a:solidFill>
                  <a:srgbClr val="0000FF"/>
                </a:solidFill>
                <a:latin typeface="Microsoft JhengHei UI" panose="020B0604030504040204" pitchFamily="34" charset="-120"/>
                <a:ea typeface="Microsoft JhengHei UI" panose="020B0604030504040204" pitchFamily="34" charset="-120"/>
              </a:rPr>
              <a:t>：陳立誠 大愛電視台演講</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2490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fade">
                                      <p:cBhvr>
                                        <p:cTn id="1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588" y="-117822"/>
            <a:ext cx="12188825" cy="6858000"/>
          </a:xfrm>
          <a:prstGeom prst="rect">
            <a:avLst/>
          </a:prstGeom>
          <a:solidFill>
            <a:srgbClr val="445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a:solidFill>
                <a:schemeClr val="bg1"/>
              </a:solidFill>
            </a:endParaRPr>
          </a:p>
        </p:txBody>
      </p:sp>
      <p:sp>
        <p:nvSpPr>
          <p:cNvPr id="84" name="Rectangle 73"/>
          <p:cNvSpPr/>
          <p:nvPr/>
        </p:nvSpPr>
        <p:spPr>
          <a:xfrm>
            <a:off x="440999" y="2705149"/>
            <a:ext cx="4350834" cy="30982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3" name="投影片編號版面配置區 2"/>
          <p:cNvSpPr>
            <a:spLocks noGrp="1"/>
          </p:cNvSpPr>
          <p:nvPr>
            <p:ph type="sldNum" sz="quarter" idx="12"/>
          </p:nvPr>
        </p:nvSpPr>
        <p:spPr>
          <a:xfrm>
            <a:off x="9117622" y="6151895"/>
            <a:ext cx="3051438" cy="454031"/>
          </a:xfrm>
        </p:spPr>
        <p:txBody>
          <a:bodyPr/>
          <a:lstStyle/>
          <a:p>
            <a:pPr>
              <a:defRPr/>
            </a:pPr>
            <a:fld id="{5CC7BF7B-AA0B-44CE-9B01-7BD1CE53FB4E}" type="slidenum">
              <a:rPr lang="en-US" altLang="zh-TW" smtClean="0"/>
              <a:pPr>
                <a:defRPr/>
              </a:pPr>
              <a:t>79</a:t>
            </a:fld>
            <a:endParaRPr lang="en-US" altLang="zh-TW" dirty="0"/>
          </a:p>
        </p:txBody>
      </p:sp>
      <p:sp>
        <p:nvSpPr>
          <p:cNvPr id="7" name="Freeform 11"/>
          <p:cNvSpPr>
            <a:spLocks noEditPoints="1"/>
          </p:cNvSpPr>
          <p:nvPr/>
        </p:nvSpPr>
        <p:spPr bwMode="auto">
          <a:xfrm>
            <a:off x="409967" y="188967"/>
            <a:ext cx="533433" cy="842461"/>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a:solidFill>
              <a:schemeClr val="bg1"/>
            </a:solidFill>
          </a:ln>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8" name="矩形 7"/>
          <p:cNvSpPr/>
          <p:nvPr/>
        </p:nvSpPr>
        <p:spPr>
          <a:xfrm>
            <a:off x="899506" y="284114"/>
            <a:ext cx="2569934" cy="769313"/>
          </a:xfrm>
          <a:prstGeom prst="rect">
            <a:avLst/>
          </a:prstGeom>
        </p:spPr>
        <p:txBody>
          <a:bodyPr wrap="none">
            <a:spAutoFit/>
          </a:bodyPr>
          <a:lstStyle/>
          <a:p>
            <a:r>
              <a:rPr lang="zh-TW" altLang="en-US" sz="4399" b="1" dirty="0" smtClean="0">
                <a:solidFill>
                  <a:schemeClr val="bg1"/>
                </a:solidFill>
                <a:latin typeface="華康黑體 Std W7" panose="020B0700000000000000" pitchFamily="34" charset="-120"/>
                <a:ea typeface="華康黑體 Std W7" panose="020B0700000000000000" pitchFamily="34" charset="-120"/>
              </a:rPr>
              <a:t> 能源政策</a:t>
            </a:r>
            <a:endParaRPr lang="zh-TW" altLang="en-US" sz="4399" b="1" dirty="0">
              <a:solidFill>
                <a:schemeClr val="bg1"/>
              </a:solidFill>
              <a:latin typeface="華康黑體 Std W7" panose="020B0700000000000000" pitchFamily="34" charset="-120"/>
              <a:ea typeface="華康黑體 Std W7" panose="020B0700000000000000" pitchFamily="34" charset="-120"/>
            </a:endParaRPr>
          </a:p>
        </p:txBody>
      </p:sp>
      <p:grpSp>
        <p:nvGrpSpPr>
          <p:cNvPr id="9" name="Group 128"/>
          <p:cNvGrpSpPr/>
          <p:nvPr/>
        </p:nvGrpSpPr>
        <p:grpSpPr>
          <a:xfrm>
            <a:off x="4503762" y="927491"/>
            <a:ext cx="6819547" cy="5490272"/>
            <a:chOff x="10299411" y="4104553"/>
            <a:chExt cx="8877300" cy="7146925"/>
          </a:xfrm>
        </p:grpSpPr>
        <p:grpSp>
          <p:nvGrpSpPr>
            <p:cNvPr id="10" name="Group 3197"/>
            <p:cNvGrpSpPr/>
            <p:nvPr/>
          </p:nvGrpSpPr>
          <p:grpSpPr>
            <a:xfrm>
              <a:off x="10299411" y="4104553"/>
              <a:ext cx="8877300" cy="7146925"/>
              <a:chOff x="7750175" y="3284538"/>
              <a:chExt cx="8877300" cy="7146925"/>
            </a:xfrm>
          </p:grpSpPr>
          <p:sp>
            <p:nvSpPr>
              <p:cNvPr id="15" name="Freeform 67"/>
              <p:cNvSpPr>
                <a:spLocks noEditPoints="1"/>
              </p:cNvSpPr>
              <p:nvPr/>
            </p:nvSpPr>
            <p:spPr bwMode="auto">
              <a:xfrm>
                <a:off x="11074400" y="3360738"/>
                <a:ext cx="1450975" cy="1587500"/>
              </a:xfrm>
              <a:custGeom>
                <a:avLst/>
                <a:gdLst>
                  <a:gd name="T0" fmla="*/ 2 w 914"/>
                  <a:gd name="T1" fmla="*/ 550 h 1000"/>
                  <a:gd name="T2" fmla="*/ 36 w 914"/>
                  <a:gd name="T3" fmla="*/ 694 h 1000"/>
                  <a:gd name="T4" fmla="*/ 104 w 914"/>
                  <a:gd name="T5" fmla="*/ 818 h 1000"/>
                  <a:gd name="T6" fmla="*/ 202 w 914"/>
                  <a:gd name="T7" fmla="*/ 914 h 1000"/>
                  <a:gd name="T8" fmla="*/ 320 w 914"/>
                  <a:gd name="T9" fmla="*/ 978 h 1000"/>
                  <a:gd name="T10" fmla="*/ 388 w 914"/>
                  <a:gd name="T11" fmla="*/ 994 h 1000"/>
                  <a:gd name="T12" fmla="*/ 456 w 914"/>
                  <a:gd name="T13" fmla="*/ 1000 h 1000"/>
                  <a:gd name="T14" fmla="*/ 504 w 914"/>
                  <a:gd name="T15" fmla="*/ 998 h 1000"/>
                  <a:gd name="T16" fmla="*/ 570 w 914"/>
                  <a:gd name="T17" fmla="*/ 984 h 1000"/>
                  <a:gd name="T18" fmla="*/ 674 w 914"/>
                  <a:gd name="T19" fmla="*/ 940 h 1000"/>
                  <a:gd name="T20" fmla="*/ 780 w 914"/>
                  <a:gd name="T21" fmla="*/ 854 h 1000"/>
                  <a:gd name="T22" fmla="*/ 858 w 914"/>
                  <a:gd name="T23" fmla="*/ 738 h 1000"/>
                  <a:gd name="T24" fmla="*/ 904 w 914"/>
                  <a:gd name="T25" fmla="*/ 600 h 1000"/>
                  <a:gd name="T26" fmla="*/ 914 w 914"/>
                  <a:gd name="T27" fmla="*/ 500 h 1000"/>
                  <a:gd name="T28" fmla="*/ 894 w 914"/>
                  <a:gd name="T29" fmla="*/ 352 h 1000"/>
                  <a:gd name="T30" fmla="*/ 836 w 914"/>
                  <a:gd name="T31" fmla="*/ 220 h 1000"/>
                  <a:gd name="T32" fmla="*/ 748 w 914"/>
                  <a:gd name="T33" fmla="*/ 114 h 1000"/>
                  <a:gd name="T34" fmla="*/ 634 w 914"/>
                  <a:gd name="T35" fmla="*/ 40 h 1000"/>
                  <a:gd name="T36" fmla="*/ 548 w 914"/>
                  <a:gd name="T37" fmla="*/ 10 h 1000"/>
                  <a:gd name="T38" fmla="*/ 480 w 914"/>
                  <a:gd name="T39" fmla="*/ 0 h 1000"/>
                  <a:gd name="T40" fmla="*/ 434 w 914"/>
                  <a:gd name="T41" fmla="*/ 0 h 1000"/>
                  <a:gd name="T42" fmla="*/ 364 w 914"/>
                  <a:gd name="T43" fmla="*/ 10 h 1000"/>
                  <a:gd name="T44" fmla="*/ 280 w 914"/>
                  <a:gd name="T45" fmla="*/ 40 h 1000"/>
                  <a:gd name="T46" fmla="*/ 166 w 914"/>
                  <a:gd name="T47" fmla="*/ 114 h 1000"/>
                  <a:gd name="T48" fmla="*/ 78 w 914"/>
                  <a:gd name="T49" fmla="*/ 220 h 1000"/>
                  <a:gd name="T50" fmla="*/ 20 w 914"/>
                  <a:gd name="T51" fmla="*/ 352 h 1000"/>
                  <a:gd name="T52" fmla="*/ 0 w 914"/>
                  <a:gd name="T53" fmla="*/ 500 h 1000"/>
                  <a:gd name="T54" fmla="*/ 120 w 914"/>
                  <a:gd name="T55" fmla="*/ 500 h 1000"/>
                  <a:gd name="T56" fmla="*/ 136 w 914"/>
                  <a:gd name="T57" fmla="*/ 390 h 1000"/>
                  <a:gd name="T58" fmla="*/ 178 w 914"/>
                  <a:gd name="T59" fmla="*/ 294 h 1000"/>
                  <a:gd name="T60" fmla="*/ 242 w 914"/>
                  <a:gd name="T61" fmla="*/ 216 h 1000"/>
                  <a:gd name="T62" fmla="*/ 326 w 914"/>
                  <a:gd name="T63" fmla="*/ 160 h 1000"/>
                  <a:gd name="T64" fmla="*/ 422 w 914"/>
                  <a:gd name="T65" fmla="*/ 134 h 1000"/>
                  <a:gd name="T66" fmla="*/ 492 w 914"/>
                  <a:gd name="T67" fmla="*/ 134 h 1000"/>
                  <a:gd name="T68" fmla="*/ 588 w 914"/>
                  <a:gd name="T69" fmla="*/ 160 h 1000"/>
                  <a:gd name="T70" fmla="*/ 670 w 914"/>
                  <a:gd name="T71" fmla="*/ 216 h 1000"/>
                  <a:gd name="T72" fmla="*/ 736 w 914"/>
                  <a:gd name="T73" fmla="*/ 294 h 1000"/>
                  <a:gd name="T74" fmla="*/ 778 w 914"/>
                  <a:gd name="T75" fmla="*/ 390 h 1000"/>
                  <a:gd name="T76" fmla="*/ 794 w 914"/>
                  <a:gd name="T77" fmla="*/ 500 h 1000"/>
                  <a:gd name="T78" fmla="*/ 786 w 914"/>
                  <a:gd name="T79" fmla="*/ 574 h 1000"/>
                  <a:gd name="T80" fmla="*/ 752 w 914"/>
                  <a:gd name="T81" fmla="*/ 676 h 1000"/>
                  <a:gd name="T82" fmla="*/ 694 w 914"/>
                  <a:gd name="T83" fmla="*/ 760 h 1000"/>
                  <a:gd name="T84" fmla="*/ 618 w 914"/>
                  <a:gd name="T85" fmla="*/ 824 h 1000"/>
                  <a:gd name="T86" fmla="*/ 524 w 914"/>
                  <a:gd name="T87" fmla="*/ 860 h 1000"/>
                  <a:gd name="T88" fmla="*/ 456 w 914"/>
                  <a:gd name="T89" fmla="*/ 868 h 1000"/>
                  <a:gd name="T90" fmla="*/ 356 w 914"/>
                  <a:gd name="T91" fmla="*/ 852 h 1000"/>
                  <a:gd name="T92" fmla="*/ 268 w 914"/>
                  <a:gd name="T93" fmla="*/ 806 h 1000"/>
                  <a:gd name="T94" fmla="*/ 198 w 914"/>
                  <a:gd name="T95" fmla="*/ 734 h 1000"/>
                  <a:gd name="T96" fmla="*/ 146 w 914"/>
                  <a:gd name="T97" fmla="*/ 644 h 1000"/>
                  <a:gd name="T98" fmla="*/ 122 w 914"/>
                  <a:gd name="T99" fmla="*/ 538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14" h="1000">
                    <a:moveTo>
                      <a:pt x="0" y="500"/>
                    </a:moveTo>
                    <a:lnTo>
                      <a:pt x="0" y="500"/>
                    </a:lnTo>
                    <a:lnTo>
                      <a:pt x="2" y="550"/>
                    </a:lnTo>
                    <a:lnTo>
                      <a:pt x="10" y="600"/>
                    </a:lnTo>
                    <a:lnTo>
                      <a:pt x="20" y="648"/>
                    </a:lnTo>
                    <a:lnTo>
                      <a:pt x="36" y="694"/>
                    </a:lnTo>
                    <a:lnTo>
                      <a:pt x="56" y="738"/>
                    </a:lnTo>
                    <a:lnTo>
                      <a:pt x="78" y="780"/>
                    </a:lnTo>
                    <a:lnTo>
                      <a:pt x="104" y="818"/>
                    </a:lnTo>
                    <a:lnTo>
                      <a:pt x="134" y="854"/>
                    </a:lnTo>
                    <a:lnTo>
                      <a:pt x="166" y="886"/>
                    </a:lnTo>
                    <a:lnTo>
                      <a:pt x="202" y="914"/>
                    </a:lnTo>
                    <a:lnTo>
                      <a:pt x="240" y="940"/>
                    </a:lnTo>
                    <a:lnTo>
                      <a:pt x="280" y="960"/>
                    </a:lnTo>
                    <a:lnTo>
                      <a:pt x="320" y="978"/>
                    </a:lnTo>
                    <a:lnTo>
                      <a:pt x="342" y="984"/>
                    </a:lnTo>
                    <a:lnTo>
                      <a:pt x="364" y="990"/>
                    </a:lnTo>
                    <a:lnTo>
                      <a:pt x="388" y="994"/>
                    </a:lnTo>
                    <a:lnTo>
                      <a:pt x="410" y="998"/>
                    </a:lnTo>
                    <a:lnTo>
                      <a:pt x="434" y="1000"/>
                    </a:lnTo>
                    <a:lnTo>
                      <a:pt x="456" y="1000"/>
                    </a:lnTo>
                    <a:lnTo>
                      <a:pt x="456" y="1000"/>
                    </a:lnTo>
                    <a:lnTo>
                      <a:pt x="480" y="1000"/>
                    </a:lnTo>
                    <a:lnTo>
                      <a:pt x="504" y="998"/>
                    </a:lnTo>
                    <a:lnTo>
                      <a:pt x="526" y="994"/>
                    </a:lnTo>
                    <a:lnTo>
                      <a:pt x="548" y="990"/>
                    </a:lnTo>
                    <a:lnTo>
                      <a:pt x="570" y="984"/>
                    </a:lnTo>
                    <a:lnTo>
                      <a:pt x="592" y="978"/>
                    </a:lnTo>
                    <a:lnTo>
                      <a:pt x="634" y="960"/>
                    </a:lnTo>
                    <a:lnTo>
                      <a:pt x="674" y="940"/>
                    </a:lnTo>
                    <a:lnTo>
                      <a:pt x="712" y="914"/>
                    </a:lnTo>
                    <a:lnTo>
                      <a:pt x="748" y="886"/>
                    </a:lnTo>
                    <a:lnTo>
                      <a:pt x="780" y="854"/>
                    </a:lnTo>
                    <a:lnTo>
                      <a:pt x="810" y="818"/>
                    </a:lnTo>
                    <a:lnTo>
                      <a:pt x="836" y="780"/>
                    </a:lnTo>
                    <a:lnTo>
                      <a:pt x="858" y="738"/>
                    </a:lnTo>
                    <a:lnTo>
                      <a:pt x="878" y="694"/>
                    </a:lnTo>
                    <a:lnTo>
                      <a:pt x="894" y="648"/>
                    </a:lnTo>
                    <a:lnTo>
                      <a:pt x="904" y="600"/>
                    </a:lnTo>
                    <a:lnTo>
                      <a:pt x="912" y="550"/>
                    </a:lnTo>
                    <a:lnTo>
                      <a:pt x="914" y="500"/>
                    </a:lnTo>
                    <a:lnTo>
                      <a:pt x="914" y="500"/>
                    </a:lnTo>
                    <a:lnTo>
                      <a:pt x="912" y="448"/>
                    </a:lnTo>
                    <a:lnTo>
                      <a:pt x="904" y="400"/>
                    </a:lnTo>
                    <a:lnTo>
                      <a:pt x="894" y="352"/>
                    </a:lnTo>
                    <a:lnTo>
                      <a:pt x="878" y="306"/>
                    </a:lnTo>
                    <a:lnTo>
                      <a:pt x="858" y="262"/>
                    </a:lnTo>
                    <a:lnTo>
                      <a:pt x="836" y="220"/>
                    </a:lnTo>
                    <a:lnTo>
                      <a:pt x="810" y="182"/>
                    </a:lnTo>
                    <a:lnTo>
                      <a:pt x="780" y="146"/>
                    </a:lnTo>
                    <a:lnTo>
                      <a:pt x="748" y="114"/>
                    </a:lnTo>
                    <a:lnTo>
                      <a:pt x="712" y="86"/>
                    </a:lnTo>
                    <a:lnTo>
                      <a:pt x="674" y="60"/>
                    </a:lnTo>
                    <a:lnTo>
                      <a:pt x="634" y="40"/>
                    </a:lnTo>
                    <a:lnTo>
                      <a:pt x="592" y="22"/>
                    </a:lnTo>
                    <a:lnTo>
                      <a:pt x="570" y="16"/>
                    </a:lnTo>
                    <a:lnTo>
                      <a:pt x="548" y="10"/>
                    </a:lnTo>
                    <a:lnTo>
                      <a:pt x="526" y="6"/>
                    </a:lnTo>
                    <a:lnTo>
                      <a:pt x="504" y="2"/>
                    </a:lnTo>
                    <a:lnTo>
                      <a:pt x="480" y="0"/>
                    </a:lnTo>
                    <a:lnTo>
                      <a:pt x="456" y="0"/>
                    </a:lnTo>
                    <a:lnTo>
                      <a:pt x="456" y="0"/>
                    </a:lnTo>
                    <a:lnTo>
                      <a:pt x="434" y="0"/>
                    </a:lnTo>
                    <a:lnTo>
                      <a:pt x="410" y="2"/>
                    </a:lnTo>
                    <a:lnTo>
                      <a:pt x="388" y="6"/>
                    </a:lnTo>
                    <a:lnTo>
                      <a:pt x="364" y="10"/>
                    </a:lnTo>
                    <a:lnTo>
                      <a:pt x="342" y="16"/>
                    </a:lnTo>
                    <a:lnTo>
                      <a:pt x="320" y="22"/>
                    </a:lnTo>
                    <a:lnTo>
                      <a:pt x="280" y="40"/>
                    </a:lnTo>
                    <a:lnTo>
                      <a:pt x="240" y="60"/>
                    </a:lnTo>
                    <a:lnTo>
                      <a:pt x="202" y="86"/>
                    </a:lnTo>
                    <a:lnTo>
                      <a:pt x="166" y="114"/>
                    </a:lnTo>
                    <a:lnTo>
                      <a:pt x="134" y="146"/>
                    </a:lnTo>
                    <a:lnTo>
                      <a:pt x="104" y="182"/>
                    </a:lnTo>
                    <a:lnTo>
                      <a:pt x="78" y="220"/>
                    </a:lnTo>
                    <a:lnTo>
                      <a:pt x="56" y="262"/>
                    </a:lnTo>
                    <a:lnTo>
                      <a:pt x="36" y="306"/>
                    </a:lnTo>
                    <a:lnTo>
                      <a:pt x="20" y="352"/>
                    </a:lnTo>
                    <a:lnTo>
                      <a:pt x="10" y="400"/>
                    </a:lnTo>
                    <a:lnTo>
                      <a:pt x="2" y="448"/>
                    </a:lnTo>
                    <a:lnTo>
                      <a:pt x="0" y="500"/>
                    </a:lnTo>
                    <a:lnTo>
                      <a:pt x="0" y="500"/>
                    </a:lnTo>
                    <a:close/>
                    <a:moveTo>
                      <a:pt x="120" y="500"/>
                    </a:moveTo>
                    <a:lnTo>
                      <a:pt x="120" y="500"/>
                    </a:lnTo>
                    <a:lnTo>
                      <a:pt x="122" y="462"/>
                    </a:lnTo>
                    <a:lnTo>
                      <a:pt x="128" y="426"/>
                    </a:lnTo>
                    <a:lnTo>
                      <a:pt x="136" y="390"/>
                    </a:lnTo>
                    <a:lnTo>
                      <a:pt x="146" y="356"/>
                    </a:lnTo>
                    <a:lnTo>
                      <a:pt x="160" y="324"/>
                    </a:lnTo>
                    <a:lnTo>
                      <a:pt x="178" y="294"/>
                    </a:lnTo>
                    <a:lnTo>
                      <a:pt x="198" y="266"/>
                    </a:lnTo>
                    <a:lnTo>
                      <a:pt x="218" y="240"/>
                    </a:lnTo>
                    <a:lnTo>
                      <a:pt x="242" y="216"/>
                    </a:lnTo>
                    <a:lnTo>
                      <a:pt x="268" y="194"/>
                    </a:lnTo>
                    <a:lnTo>
                      <a:pt x="296" y="176"/>
                    </a:lnTo>
                    <a:lnTo>
                      <a:pt x="326" y="160"/>
                    </a:lnTo>
                    <a:lnTo>
                      <a:pt x="356" y="148"/>
                    </a:lnTo>
                    <a:lnTo>
                      <a:pt x="388" y="138"/>
                    </a:lnTo>
                    <a:lnTo>
                      <a:pt x="422" y="134"/>
                    </a:lnTo>
                    <a:lnTo>
                      <a:pt x="456" y="132"/>
                    </a:lnTo>
                    <a:lnTo>
                      <a:pt x="456" y="132"/>
                    </a:lnTo>
                    <a:lnTo>
                      <a:pt x="492" y="134"/>
                    </a:lnTo>
                    <a:lnTo>
                      <a:pt x="524" y="138"/>
                    </a:lnTo>
                    <a:lnTo>
                      <a:pt x="556" y="148"/>
                    </a:lnTo>
                    <a:lnTo>
                      <a:pt x="588" y="160"/>
                    </a:lnTo>
                    <a:lnTo>
                      <a:pt x="618" y="176"/>
                    </a:lnTo>
                    <a:lnTo>
                      <a:pt x="644" y="194"/>
                    </a:lnTo>
                    <a:lnTo>
                      <a:pt x="670" y="216"/>
                    </a:lnTo>
                    <a:lnTo>
                      <a:pt x="694" y="240"/>
                    </a:lnTo>
                    <a:lnTo>
                      <a:pt x="716" y="266"/>
                    </a:lnTo>
                    <a:lnTo>
                      <a:pt x="736" y="294"/>
                    </a:lnTo>
                    <a:lnTo>
                      <a:pt x="752" y="324"/>
                    </a:lnTo>
                    <a:lnTo>
                      <a:pt x="766" y="356"/>
                    </a:lnTo>
                    <a:lnTo>
                      <a:pt x="778" y="390"/>
                    </a:lnTo>
                    <a:lnTo>
                      <a:pt x="786" y="426"/>
                    </a:lnTo>
                    <a:lnTo>
                      <a:pt x="792" y="462"/>
                    </a:lnTo>
                    <a:lnTo>
                      <a:pt x="794" y="500"/>
                    </a:lnTo>
                    <a:lnTo>
                      <a:pt x="794" y="500"/>
                    </a:lnTo>
                    <a:lnTo>
                      <a:pt x="792" y="538"/>
                    </a:lnTo>
                    <a:lnTo>
                      <a:pt x="786" y="574"/>
                    </a:lnTo>
                    <a:lnTo>
                      <a:pt x="778" y="610"/>
                    </a:lnTo>
                    <a:lnTo>
                      <a:pt x="766" y="644"/>
                    </a:lnTo>
                    <a:lnTo>
                      <a:pt x="752" y="676"/>
                    </a:lnTo>
                    <a:lnTo>
                      <a:pt x="736" y="706"/>
                    </a:lnTo>
                    <a:lnTo>
                      <a:pt x="716" y="734"/>
                    </a:lnTo>
                    <a:lnTo>
                      <a:pt x="694" y="760"/>
                    </a:lnTo>
                    <a:lnTo>
                      <a:pt x="670" y="784"/>
                    </a:lnTo>
                    <a:lnTo>
                      <a:pt x="644" y="806"/>
                    </a:lnTo>
                    <a:lnTo>
                      <a:pt x="618" y="824"/>
                    </a:lnTo>
                    <a:lnTo>
                      <a:pt x="588" y="840"/>
                    </a:lnTo>
                    <a:lnTo>
                      <a:pt x="556" y="852"/>
                    </a:lnTo>
                    <a:lnTo>
                      <a:pt x="524" y="860"/>
                    </a:lnTo>
                    <a:lnTo>
                      <a:pt x="492" y="866"/>
                    </a:lnTo>
                    <a:lnTo>
                      <a:pt x="456" y="868"/>
                    </a:lnTo>
                    <a:lnTo>
                      <a:pt x="456" y="868"/>
                    </a:lnTo>
                    <a:lnTo>
                      <a:pt x="422" y="866"/>
                    </a:lnTo>
                    <a:lnTo>
                      <a:pt x="388" y="860"/>
                    </a:lnTo>
                    <a:lnTo>
                      <a:pt x="356" y="852"/>
                    </a:lnTo>
                    <a:lnTo>
                      <a:pt x="326" y="840"/>
                    </a:lnTo>
                    <a:lnTo>
                      <a:pt x="296" y="824"/>
                    </a:lnTo>
                    <a:lnTo>
                      <a:pt x="268" y="806"/>
                    </a:lnTo>
                    <a:lnTo>
                      <a:pt x="242" y="784"/>
                    </a:lnTo>
                    <a:lnTo>
                      <a:pt x="218" y="760"/>
                    </a:lnTo>
                    <a:lnTo>
                      <a:pt x="198" y="734"/>
                    </a:lnTo>
                    <a:lnTo>
                      <a:pt x="178" y="706"/>
                    </a:lnTo>
                    <a:lnTo>
                      <a:pt x="160" y="676"/>
                    </a:lnTo>
                    <a:lnTo>
                      <a:pt x="146" y="644"/>
                    </a:lnTo>
                    <a:lnTo>
                      <a:pt x="136" y="610"/>
                    </a:lnTo>
                    <a:lnTo>
                      <a:pt x="128" y="574"/>
                    </a:lnTo>
                    <a:lnTo>
                      <a:pt x="122" y="538"/>
                    </a:lnTo>
                    <a:lnTo>
                      <a:pt x="120" y="500"/>
                    </a:lnTo>
                    <a:lnTo>
                      <a:pt x="120" y="500"/>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16" name="Freeform 68"/>
              <p:cNvSpPr>
                <a:spLocks/>
              </p:cNvSpPr>
              <p:nvPr/>
            </p:nvSpPr>
            <p:spPr bwMode="auto">
              <a:xfrm>
                <a:off x="10620375" y="3808413"/>
                <a:ext cx="609600" cy="698500"/>
              </a:xfrm>
              <a:custGeom>
                <a:avLst/>
                <a:gdLst>
                  <a:gd name="T0" fmla="*/ 384 w 384"/>
                  <a:gd name="T1" fmla="*/ 116 h 440"/>
                  <a:gd name="T2" fmla="*/ 384 w 384"/>
                  <a:gd name="T3" fmla="*/ 116 h 440"/>
                  <a:gd name="T4" fmla="*/ 382 w 384"/>
                  <a:gd name="T5" fmla="*/ 92 h 440"/>
                  <a:gd name="T6" fmla="*/ 374 w 384"/>
                  <a:gd name="T7" fmla="*/ 70 h 440"/>
                  <a:gd name="T8" fmla="*/ 364 w 384"/>
                  <a:gd name="T9" fmla="*/ 50 h 440"/>
                  <a:gd name="T10" fmla="*/ 350 w 384"/>
                  <a:gd name="T11" fmla="*/ 34 h 440"/>
                  <a:gd name="T12" fmla="*/ 334 w 384"/>
                  <a:gd name="T13" fmla="*/ 20 h 440"/>
                  <a:gd name="T14" fmla="*/ 314 w 384"/>
                  <a:gd name="T15" fmla="*/ 10 h 440"/>
                  <a:gd name="T16" fmla="*/ 292 w 384"/>
                  <a:gd name="T17" fmla="*/ 2 h 440"/>
                  <a:gd name="T18" fmla="*/ 268 w 384"/>
                  <a:gd name="T19" fmla="*/ 0 h 440"/>
                  <a:gd name="T20" fmla="*/ 116 w 384"/>
                  <a:gd name="T21" fmla="*/ 0 h 440"/>
                  <a:gd name="T22" fmla="*/ 116 w 384"/>
                  <a:gd name="T23" fmla="*/ 0 h 440"/>
                  <a:gd name="T24" fmla="*/ 92 w 384"/>
                  <a:gd name="T25" fmla="*/ 2 h 440"/>
                  <a:gd name="T26" fmla="*/ 70 w 384"/>
                  <a:gd name="T27" fmla="*/ 10 h 440"/>
                  <a:gd name="T28" fmla="*/ 50 w 384"/>
                  <a:gd name="T29" fmla="*/ 20 h 440"/>
                  <a:gd name="T30" fmla="*/ 34 w 384"/>
                  <a:gd name="T31" fmla="*/ 34 h 440"/>
                  <a:gd name="T32" fmla="*/ 20 w 384"/>
                  <a:gd name="T33" fmla="*/ 50 h 440"/>
                  <a:gd name="T34" fmla="*/ 10 w 384"/>
                  <a:gd name="T35" fmla="*/ 70 h 440"/>
                  <a:gd name="T36" fmla="*/ 2 w 384"/>
                  <a:gd name="T37" fmla="*/ 92 h 440"/>
                  <a:gd name="T38" fmla="*/ 0 w 384"/>
                  <a:gd name="T39" fmla="*/ 116 h 440"/>
                  <a:gd name="T40" fmla="*/ 0 w 384"/>
                  <a:gd name="T41" fmla="*/ 324 h 440"/>
                  <a:gd name="T42" fmla="*/ 0 w 384"/>
                  <a:gd name="T43" fmla="*/ 324 h 440"/>
                  <a:gd name="T44" fmla="*/ 2 w 384"/>
                  <a:gd name="T45" fmla="*/ 348 h 440"/>
                  <a:gd name="T46" fmla="*/ 10 w 384"/>
                  <a:gd name="T47" fmla="*/ 370 h 440"/>
                  <a:gd name="T48" fmla="*/ 20 w 384"/>
                  <a:gd name="T49" fmla="*/ 390 h 440"/>
                  <a:gd name="T50" fmla="*/ 34 w 384"/>
                  <a:gd name="T51" fmla="*/ 406 h 440"/>
                  <a:gd name="T52" fmla="*/ 50 w 384"/>
                  <a:gd name="T53" fmla="*/ 420 h 440"/>
                  <a:gd name="T54" fmla="*/ 70 w 384"/>
                  <a:gd name="T55" fmla="*/ 430 h 440"/>
                  <a:gd name="T56" fmla="*/ 92 w 384"/>
                  <a:gd name="T57" fmla="*/ 438 h 440"/>
                  <a:gd name="T58" fmla="*/ 116 w 384"/>
                  <a:gd name="T59" fmla="*/ 440 h 440"/>
                  <a:gd name="T60" fmla="*/ 268 w 384"/>
                  <a:gd name="T61" fmla="*/ 440 h 440"/>
                  <a:gd name="T62" fmla="*/ 268 w 384"/>
                  <a:gd name="T63" fmla="*/ 440 h 440"/>
                  <a:gd name="T64" fmla="*/ 292 w 384"/>
                  <a:gd name="T65" fmla="*/ 438 h 440"/>
                  <a:gd name="T66" fmla="*/ 314 w 384"/>
                  <a:gd name="T67" fmla="*/ 430 h 440"/>
                  <a:gd name="T68" fmla="*/ 334 w 384"/>
                  <a:gd name="T69" fmla="*/ 420 h 440"/>
                  <a:gd name="T70" fmla="*/ 350 w 384"/>
                  <a:gd name="T71" fmla="*/ 406 h 440"/>
                  <a:gd name="T72" fmla="*/ 364 w 384"/>
                  <a:gd name="T73" fmla="*/ 390 h 440"/>
                  <a:gd name="T74" fmla="*/ 374 w 384"/>
                  <a:gd name="T75" fmla="*/ 370 h 440"/>
                  <a:gd name="T76" fmla="*/ 382 w 384"/>
                  <a:gd name="T77" fmla="*/ 348 h 440"/>
                  <a:gd name="T78" fmla="*/ 384 w 384"/>
                  <a:gd name="T79" fmla="*/ 324 h 440"/>
                  <a:gd name="T80" fmla="*/ 384 w 384"/>
                  <a:gd name="T81" fmla="*/ 11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4" h="440">
                    <a:moveTo>
                      <a:pt x="384" y="116"/>
                    </a:moveTo>
                    <a:lnTo>
                      <a:pt x="384" y="116"/>
                    </a:lnTo>
                    <a:lnTo>
                      <a:pt x="382" y="92"/>
                    </a:lnTo>
                    <a:lnTo>
                      <a:pt x="374" y="70"/>
                    </a:lnTo>
                    <a:lnTo>
                      <a:pt x="364" y="50"/>
                    </a:lnTo>
                    <a:lnTo>
                      <a:pt x="350" y="34"/>
                    </a:lnTo>
                    <a:lnTo>
                      <a:pt x="334" y="20"/>
                    </a:lnTo>
                    <a:lnTo>
                      <a:pt x="314" y="10"/>
                    </a:lnTo>
                    <a:lnTo>
                      <a:pt x="292" y="2"/>
                    </a:lnTo>
                    <a:lnTo>
                      <a:pt x="268" y="0"/>
                    </a:lnTo>
                    <a:lnTo>
                      <a:pt x="116" y="0"/>
                    </a:lnTo>
                    <a:lnTo>
                      <a:pt x="116" y="0"/>
                    </a:lnTo>
                    <a:lnTo>
                      <a:pt x="92" y="2"/>
                    </a:lnTo>
                    <a:lnTo>
                      <a:pt x="70" y="10"/>
                    </a:lnTo>
                    <a:lnTo>
                      <a:pt x="50" y="20"/>
                    </a:lnTo>
                    <a:lnTo>
                      <a:pt x="34" y="34"/>
                    </a:lnTo>
                    <a:lnTo>
                      <a:pt x="20" y="50"/>
                    </a:lnTo>
                    <a:lnTo>
                      <a:pt x="10" y="70"/>
                    </a:lnTo>
                    <a:lnTo>
                      <a:pt x="2" y="92"/>
                    </a:lnTo>
                    <a:lnTo>
                      <a:pt x="0" y="116"/>
                    </a:lnTo>
                    <a:lnTo>
                      <a:pt x="0" y="324"/>
                    </a:lnTo>
                    <a:lnTo>
                      <a:pt x="0" y="324"/>
                    </a:lnTo>
                    <a:lnTo>
                      <a:pt x="2" y="348"/>
                    </a:lnTo>
                    <a:lnTo>
                      <a:pt x="10" y="370"/>
                    </a:lnTo>
                    <a:lnTo>
                      <a:pt x="20" y="390"/>
                    </a:lnTo>
                    <a:lnTo>
                      <a:pt x="34" y="406"/>
                    </a:lnTo>
                    <a:lnTo>
                      <a:pt x="50" y="420"/>
                    </a:lnTo>
                    <a:lnTo>
                      <a:pt x="70" y="430"/>
                    </a:lnTo>
                    <a:lnTo>
                      <a:pt x="92" y="438"/>
                    </a:lnTo>
                    <a:lnTo>
                      <a:pt x="116" y="440"/>
                    </a:lnTo>
                    <a:lnTo>
                      <a:pt x="268" y="440"/>
                    </a:lnTo>
                    <a:lnTo>
                      <a:pt x="268" y="440"/>
                    </a:lnTo>
                    <a:lnTo>
                      <a:pt x="292" y="438"/>
                    </a:lnTo>
                    <a:lnTo>
                      <a:pt x="314" y="430"/>
                    </a:lnTo>
                    <a:lnTo>
                      <a:pt x="334" y="420"/>
                    </a:lnTo>
                    <a:lnTo>
                      <a:pt x="350" y="406"/>
                    </a:lnTo>
                    <a:lnTo>
                      <a:pt x="364" y="390"/>
                    </a:lnTo>
                    <a:lnTo>
                      <a:pt x="374" y="370"/>
                    </a:lnTo>
                    <a:lnTo>
                      <a:pt x="382" y="348"/>
                    </a:lnTo>
                    <a:lnTo>
                      <a:pt x="384" y="324"/>
                    </a:lnTo>
                    <a:lnTo>
                      <a:pt x="384" y="116"/>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17" name="Freeform 69"/>
              <p:cNvSpPr>
                <a:spLocks/>
              </p:cNvSpPr>
              <p:nvPr/>
            </p:nvSpPr>
            <p:spPr bwMode="auto">
              <a:xfrm>
                <a:off x="7953375" y="4049713"/>
                <a:ext cx="2895600" cy="241300"/>
              </a:xfrm>
              <a:custGeom>
                <a:avLst/>
                <a:gdLst>
                  <a:gd name="T0" fmla="*/ 1824 w 1824"/>
                  <a:gd name="T1" fmla="*/ 74 h 152"/>
                  <a:gd name="T2" fmla="*/ 1824 w 1824"/>
                  <a:gd name="T3" fmla="*/ 74 h 152"/>
                  <a:gd name="T4" fmla="*/ 1822 w 1824"/>
                  <a:gd name="T5" fmla="*/ 60 h 152"/>
                  <a:gd name="T6" fmla="*/ 1818 w 1824"/>
                  <a:gd name="T7" fmla="*/ 46 h 152"/>
                  <a:gd name="T8" fmla="*/ 1812 w 1824"/>
                  <a:gd name="T9" fmla="*/ 32 h 152"/>
                  <a:gd name="T10" fmla="*/ 1802 w 1824"/>
                  <a:gd name="T11" fmla="*/ 22 h 152"/>
                  <a:gd name="T12" fmla="*/ 1792 w 1824"/>
                  <a:gd name="T13" fmla="*/ 12 h 152"/>
                  <a:gd name="T14" fmla="*/ 1778 w 1824"/>
                  <a:gd name="T15" fmla="*/ 6 h 152"/>
                  <a:gd name="T16" fmla="*/ 1764 w 1824"/>
                  <a:gd name="T17" fmla="*/ 2 h 152"/>
                  <a:gd name="T18" fmla="*/ 1750 w 1824"/>
                  <a:gd name="T19" fmla="*/ 0 h 152"/>
                  <a:gd name="T20" fmla="*/ 74 w 1824"/>
                  <a:gd name="T21" fmla="*/ 0 h 152"/>
                  <a:gd name="T22" fmla="*/ 74 w 1824"/>
                  <a:gd name="T23" fmla="*/ 0 h 152"/>
                  <a:gd name="T24" fmla="*/ 60 w 1824"/>
                  <a:gd name="T25" fmla="*/ 2 h 152"/>
                  <a:gd name="T26" fmla="*/ 46 w 1824"/>
                  <a:gd name="T27" fmla="*/ 6 h 152"/>
                  <a:gd name="T28" fmla="*/ 32 w 1824"/>
                  <a:gd name="T29" fmla="*/ 12 h 152"/>
                  <a:gd name="T30" fmla="*/ 22 w 1824"/>
                  <a:gd name="T31" fmla="*/ 22 h 152"/>
                  <a:gd name="T32" fmla="*/ 12 w 1824"/>
                  <a:gd name="T33" fmla="*/ 32 h 152"/>
                  <a:gd name="T34" fmla="*/ 6 w 1824"/>
                  <a:gd name="T35" fmla="*/ 46 h 152"/>
                  <a:gd name="T36" fmla="*/ 2 w 1824"/>
                  <a:gd name="T37" fmla="*/ 60 h 152"/>
                  <a:gd name="T38" fmla="*/ 0 w 1824"/>
                  <a:gd name="T39" fmla="*/ 74 h 152"/>
                  <a:gd name="T40" fmla="*/ 0 w 1824"/>
                  <a:gd name="T41" fmla="*/ 78 h 152"/>
                  <a:gd name="T42" fmla="*/ 0 w 1824"/>
                  <a:gd name="T43" fmla="*/ 78 h 152"/>
                  <a:gd name="T44" fmla="*/ 2 w 1824"/>
                  <a:gd name="T45" fmla="*/ 92 h 152"/>
                  <a:gd name="T46" fmla="*/ 6 w 1824"/>
                  <a:gd name="T47" fmla="*/ 106 h 152"/>
                  <a:gd name="T48" fmla="*/ 12 w 1824"/>
                  <a:gd name="T49" fmla="*/ 120 h 152"/>
                  <a:gd name="T50" fmla="*/ 22 w 1824"/>
                  <a:gd name="T51" fmla="*/ 130 h 152"/>
                  <a:gd name="T52" fmla="*/ 32 w 1824"/>
                  <a:gd name="T53" fmla="*/ 140 h 152"/>
                  <a:gd name="T54" fmla="*/ 46 w 1824"/>
                  <a:gd name="T55" fmla="*/ 146 h 152"/>
                  <a:gd name="T56" fmla="*/ 60 w 1824"/>
                  <a:gd name="T57" fmla="*/ 150 h 152"/>
                  <a:gd name="T58" fmla="*/ 74 w 1824"/>
                  <a:gd name="T59" fmla="*/ 152 h 152"/>
                  <a:gd name="T60" fmla="*/ 1750 w 1824"/>
                  <a:gd name="T61" fmla="*/ 152 h 152"/>
                  <a:gd name="T62" fmla="*/ 1750 w 1824"/>
                  <a:gd name="T63" fmla="*/ 152 h 152"/>
                  <a:gd name="T64" fmla="*/ 1764 w 1824"/>
                  <a:gd name="T65" fmla="*/ 150 h 152"/>
                  <a:gd name="T66" fmla="*/ 1778 w 1824"/>
                  <a:gd name="T67" fmla="*/ 146 h 152"/>
                  <a:gd name="T68" fmla="*/ 1792 w 1824"/>
                  <a:gd name="T69" fmla="*/ 140 h 152"/>
                  <a:gd name="T70" fmla="*/ 1802 w 1824"/>
                  <a:gd name="T71" fmla="*/ 130 h 152"/>
                  <a:gd name="T72" fmla="*/ 1812 w 1824"/>
                  <a:gd name="T73" fmla="*/ 120 h 152"/>
                  <a:gd name="T74" fmla="*/ 1818 w 1824"/>
                  <a:gd name="T75" fmla="*/ 106 h 152"/>
                  <a:gd name="T76" fmla="*/ 1822 w 1824"/>
                  <a:gd name="T77" fmla="*/ 92 h 152"/>
                  <a:gd name="T78" fmla="*/ 1824 w 1824"/>
                  <a:gd name="T79" fmla="*/ 78 h 152"/>
                  <a:gd name="T80" fmla="*/ 1824 w 1824"/>
                  <a:gd name="T81" fmla="*/ 7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24" h="152">
                    <a:moveTo>
                      <a:pt x="1824" y="74"/>
                    </a:moveTo>
                    <a:lnTo>
                      <a:pt x="1824" y="74"/>
                    </a:lnTo>
                    <a:lnTo>
                      <a:pt x="1822" y="60"/>
                    </a:lnTo>
                    <a:lnTo>
                      <a:pt x="1818" y="46"/>
                    </a:lnTo>
                    <a:lnTo>
                      <a:pt x="1812" y="32"/>
                    </a:lnTo>
                    <a:lnTo>
                      <a:pt x="1802" y="22"/>
                    </a:lnTo>
                    <a:lnTo>
                      <a:pt x="1792" y="12"/>
                    </a:lnTo>
                    <a:lnTo>
                      <a:pt x="1778" y="6"/>
                    </a:lnTo>
                    <a:lnTo>
                      <a:pt x="1764" y="2"/>
                    </a:lnTo>
                    <a:lnTo>
                      <a:pt x="1750" y="0"/>
                    </a:lnTo>
                    <a:lnTo>
                      <a:pt x="74" y="0"/>
                    </a:lnTo>
                    <a:lnTo>
                      <a:pt x="74" y="0"/>
                    </a:lnTo>
                    <a:lnTo>
                      <a:pt x="60" y="2"/>
                    </a:lnTo>
                    <a:lnTo>
                      <a:pt x="46" y="6"/>
                    </a:lnTo>
                    <a:lnTo>
                      <a:pt x="32" y="12"/>
                    </a:lnTo>
                    <a:lnTo>
                      <a:pt x="22" y="22"/>
                    </a:lnTo>
                    <a:lnTo>
                      <a:pt x="12" y="32"/>
                    </a:lnTo>
                    <a:lnTo>
                      <a:pt x="6" y="46"/>
                    </a:lnTo>
                    <a:lnTo>
                      <a:pt x="2" y="60"/>
                    </a:lnTo>
                    <a:lnTo>
                      <a:pt x="0" y="74"/>
                    </a:lnTo>
                    <a:lnTo>
                      <a:pt x="0" y="78"/>
                    </a:lnTo>
                    <a:lnTo>
                      <a:pt x="0" y="78"/>
                    </a:lnTo>
                    <a:lnTo>
                      <a:pt x="2" y="92"/>
                    </a:lnTo>
                    <a:lnTo>
                      <a:pt x="6" y="106"/>
                    </a:lnTo>
                    <a:lnTo>
                      <a:pt x="12" y="120"/>
                    </a:lnTo>
                    <a:lnTo>
                      <a:pt x="22" y="130"/>
                    </a:lnTo>
                    <a:lnTo>
                      <a:pt x="32" y="140"/>
                    </a:lnTo>
                    <a:lnTo>
                      <a:pt x="46" y="146"/>
                    </a:lnTo>
                    <a:lnTo>
                      <a:pt x="60" y="150"/>
                    </a:lnTo>
                    <a:lnTo>
                      <a:pt x="74" y="152"/>
                    </a:lnTo>
                    <a:lnTo>
                      <a:pt x="1750" y="152"/>
                    </a:lnTo>
                    <a:lnTo>
                      <a:pt x="1750" y="152"/>
                    </a:lnTo>
                    <a:lnTo>
                      <a:pt x="1764" y="150"/>
                    </a:lnTo>
                    <a:lnTo>
                      <a:pt x="1778" y="146"/>
                    </a:lnTo>
                    <a:lnTo>
                      <a:pt x="1792" y="140"/>
                    </a:lnTo>
                    <a:lnTo>
                      <a:pt x="1802" y="130"/>
                    </a:lnTo>
                    <a:lnTo>
                      <a:pt x="1812" y="120"/>
                    </a:lnTo>
                    <a:lnTo>
                      <a:pt x="1818" y="106"/>
                    </a:lnTo>
                    <a:lnTo>
                      <a:pt x="1822" y="92"/>
                    </a:lnTo>
                    <a:lnTo>
                      <a:pt x="1824" y="78"/>
                    </a:lnTo>
                    <a:lnTo>
                      <a:pt x="1824" y="74"/>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18" name="Freeform 70"/>
              <p:cNvSpPr>
                <a:spLocks/>
              </p:cNvSpPr>
              <p:nvPr/>
            </p:nvSpPr>
            <p:spPr bwMode="auto">
              <a:xfrm>
                <a:off x="8905875" y="3973513"/>
                <a:ext cx="152400" cy="431800"/>
              </a:xfrm>
              <a:custGeom>
                <a:avLst/>
                <a:gdLst>
                  <a:gd name="T0" fmla="*/ 96 w 96"/>
                  <a:gd name="T1" fmla="*/ 46 h 272"/>
                  <a:gd name="T2" fmla="*/ 96 w 96"/>
                  <a:gd name="T3" fmla="*/ 46 h 272"/>
                  <a:gd name="T4" fmla="*/ 96 w 96"/>
                  <a:gd name="T5" fmla="*/ 36 h 272"/>
                  <a:gd name="T6" fmla="*/ 92 w 96"/>
                  <a:gd name="T7" fmla="*/ 28 h 272"/>
                  <a:gd name="T8" fmla="*/ 88 w 96"/>
                  <a:gd name="T9" fmla="*/ 20 h 272"/>
                  <a:gd name="T10" fmla="*/ 82 w 96"/>
                  <a:gd name="T11" fmla="*/ 14 h 272"/>
                  <a:gd name="T12" fmla="*/ 76 w 96"/>
                  <a:gd name="T13" fmla="*/ 8 h 272"/>
                  <a:gd name="T14" fmla="*/ 68 w 96"/>
                  <a:gd name="T15" fmla="*/ 4 h 272"/>
                  <a:gd name="T16" fmla="*/ 60 w 96"/>
                  <a:gd name="T17" fmla="*/ 0 h 272"/>
                  <a:gd name="T18" fmla="*/ 50 w 96"/>
                  <a:gd name="T19" fmla="*/ 0 h 272"/>
                  <a:gd name="T20" fmla="*/ 46 w 96"/>
                  <a:gd name="T21" fmla="*/ 0 h 272"/>
                  <a:gd name="T22" fmla="*/ 46 w 96"/>
                  <a:gd name="T23" fmla="*/ 0 h 272"/>
                  <a:gd name="T24" fmla="*/ 36 w 96"/>
                  <a:gd name="T25" fmla="*/ 0 h 272"/>
                  <a:gd name="T26" fmla="*/ 28 w 96"/>
                  <a:gd name="T27" fmla="*/ 4 h 272"/>
                  <a:gd name="T28" fmla="*/ 20 w 96"/>
                  <a:gd name="T29" fmla="*/ 8 h 272"/>
                  <a:gd name="T30" fmla="*/ 14 w 96"/>
                  <a:gd name="T31" fmla="*/ 14 h 272"/>
                  <a:gd name="T32" fmla="*/ 8 w 96"/>
                  <a:gd name="T33" fmla="*/ 20 h 272"/>
                  <a:gd name="T34" fmla="*/ 4 w 96"/>
                  <a:gd name="T35" fmla="*/ 28 h 272"/>
                  <a:gd name="T36" fmla="*/ 0 w 96"/>
                  <a:gd name="T37" fmla="*/ 36 h 272"/>
                  <a:gd name="T38" fmla="*/ 0 w 96"/>
                  <a:gd name="T39" fmla="*/ 46 h 272"/>
                  <a:gd name="T40" fmla="*/ 0 w 96"/>
                  <a:gd name="T41" fmla="*/ 226 h 272"/>
                  <a:gd name="T42" fmla="*/ 0 w 96"/>
                  <a:gd name="T43" fmla="*/ 226 h 272"/>
                  <a:gd name="T44" fmla="*/ 0 w 96"/>
                  <a:gd name="T45" fmla="*/ 236 h 272"/>
                  <a:gd name="T46" fmla="*/ 4 w 96"/>
                  <a:gd name="T47" fmla="*/ 244 h 272"/>
                  <a:gd name="T48" fmla="*/ 8 w 96"/>
                  <a:gd name="T49" fmla="*/ 252 h 272"/>
                  <a:gd name="T50" fmla="*/ 14 w 96"/>
                  <a:gd name="T51" fmla="*/ 258 h 272"/>
                  <a:gd name="T52" fmla="*/ 20 w 96"/>
                  <a:gd name="T53" fmla="*/ 264 h 272"/>
                  <a:gd name="T54" fmla="*/ 28 w 96"/>
                  <a:gd name="T55" fmla="*/ 268 h 272"/>
                  <a:gd name="T56" fmla="*/ 36 w 96"/>
                  <a:gd name="T57" fmla="*/ 272 h 272"/>
                  <a:gd name="T58" fmla="*/ 46 w 96"/>
                  <a:gd name="T59" fmla="*/ 272 h 272"/>
                  <a:gd name="T60" fmla="*/ 50 w 96"/>
                  <a:gd name="T61" fmla="*/ 272 h 272"/>
                  <a:gd name="T62" fmla="*/ 50 w 96"/>
                  <a:gd name="T63" fmla="*/ 272 h 272"/>
                  <a:gd name="T64" fmla="*/ 60 w 96"/>
                  <a:gd name="T65" fmla="*/ 272 h 272"/>
                  <a:gd name="T66" fmla="*/ 68 w 96"/>
                  <a:gd name="T67" fmla="*/ 268 h 272"/>
                  <a:gd name="T68" fmla="*/ 76 w 96"/>
                  <a:gd name="T69" fmla="*/ 264 h 272"/>
                  <a:gd name="T70" fmla="*/ 82 w 96"/>
                  <a:gd name="T71" fmla="*/ 258 h 272"/>
                  <a:gd name="T72" fmla="*/ 88 w 96"/>
                  <a:gd name="T73" fmla="*/ 252 h 272"/>
                  <a:gd name="T74" fmla="*/ 92 w 96"/>
                  <a:gd name="T75" fmla="*/ 244 h 272"/>
                  <a:gd name="T76" fmla="*/ 96 w 96"/>
                  <a:gd name="T77" fmla="*/ 236 h 272"/>
                  <a:gd name="T78" fmla="*/ 96 w 96"/>
                  <a:gd name="T79" fmla="*/ 226 h 272"/>
                  <a:gd name="T80" fmla="*/ 96 w 96"/>
                  <a:gd name="T81" fmla="*/ 4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6" h="272">
                    <a:moveTo>
                      <a:pt x="96" y="46"/>
                    </a:moveTo>
                    <a:lnTo>
                      <a:pt x="96" y="46"/>
                    </a:lnTo>
                    <a:lnTo>
                      <a:pt x="96" y="36"/>
                    </a:lnTo>
                    <a:lnTo>
                      <a:pt x="92" y="28"/>
                    </a:lnTo>
                    <a:lnTo>
                      <a:pt x="88" y="20"/>
                    </a:lnTo>
                    <a:lnTo>
                      <a:pt x="82" y="14"/>
                    </a:lnTo>
                    <a:lnTo>
                      <a:pt x="76" y="8"/>
                    </a:lnTo>
                    <a:lnTo>
                      <a:pt x="68" y="4"/>
                    </a:lnTo>
                    <a:lnTo>
                      <a:pt x="60" y="0"/>
                    </a:lnTo>
                    <a:lnTo>
                      <a:pt x="50" y="0"/>
                    </a:lnTo>
                    <a:lnTo>
                      <a:pt x="46" y="0"/>
                    </a:lnTo>
                    <a:lnTo>
                      <a:pt x="46" y="0"/>
                    </a:lnTo>
                    <a:lnTo>
                      <a:pt x="36" y="0"/>
                    </a:lnTo>
                    <a:lnTo>
                      <a:pt x="28" y="4"/>
                    </a:lnTo>
                    <a:lnTo>
                      <a:pt x="20" y="8"/>
                    </a:lnTo>
                    <a:lnTo>
                      <a:pt x="14" y="14"/>
                    </a:lnTo>
                    <a:lnTo>
                      <a:pt x="8" y="20"/>
                    </a:lnTo>
                    <a:lnTo>
                      <a:pt x="4" y="28"/>
                    </a:lnTo>
                    <a:lnTo>
                      <a:pt x="0" y="36"/>
                    </a:lnTo>
                    <a:lnTo>
                      <a:pt x="0" y="46"/>
                    </a:lnTo>
                    <a:lnTo>
                      <a:pt x="0" y="226"/>
                    </a:lnTo>
                    <a:lnTo>
                      <a:pt x="0" y="226"/>
                    </a:lnTo>
                    <a:lnTo>
                      <a:pt x="0" y="236"/>
                    </a:lnTo>
                    <a:lnTo>
                      <a:pt x="4" y="244"/>
                    </a:lnTo>
                    <a:lnTo>
                      <a:pt x="8" y="252"/>
                    </a:lnTo>
                    <a:lnTo>
                      <a:pt x="14" y="258"/>
                    </a:lnTo>
                    <a:lnTo>
                      <a:pt x="20" y="264"/>
                    </a:lnTo>
                    <a:lnTo>
                      <a:pt x="28" y="268"/>
                    </a:lnTo>
                    <a:lnTo>
                      <a:pt x="36" y="272"/>
                    </a:lnTo>
                    <a:lnTo>
                      <a:pt x="46" y="272"/>
                    </a:lnTo>
                    <a:lnTo>
                      <a:pt x="50" y="272"/>
                    </a:lnTo>
                    <a:lnTo>
                      <a:pt x="50" y="272"/>
                    </a:lnTo>
                    <a:lnTo>
                      <a:pt x="60" y="272"/>
                    </a:lnTo>
                    <a:lnTo>
                      <a:pt x="68" y="268"/>
                    </a:lnTo>
                    <a:lnTo>
                      <a:pt x="76" y="264"/>
                    </a:lnTo>
                    <a:lnTo>
                      <a:pt x="82" y="258"/>
                    </a:lnTo>
                    <a:lnTo>
                      <a:pt x="88" y="252"/>
                    </a:lnTo>
                    <a:lnTo>
                      <a:pt x="92" y="244"/>
                    </a:lnTo>
                    <a:lnTo>
                      <a:pt x="96" y="236"/>
                    </a:lnTo>
                    <a:lnTo>
                      <a:pt x="96" y="226"/>
                    </a:lnTo>
                    <a:lnTo>
                      <a:pt x="96" y="46"/>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19" name="Freeform 71"/>
              <p:cNvSpPr>
                <a:spLocks/>
              </p:cNvSpPr>
              <p:nvPr/>
            </p:nvSpPr>
            <p:spPr bwMode="auto">
              <a:xfrm>
                <a:off x="8143875" y="4240213"/>
                <a:ext cx="546100" cy="533400"/>
              </a:xfrm>
              <a:custGeom>
                <a:avLst/>
                <a:gdLst>
                  <a:gd name="T0" fmla="*/ 256 w 344"/>
                  <a:gd name="T1" fmla="*/ 0 h 336"/>
                  <a:gd name="T2" fmla="*/ 274 w 344"/>
                  <a:gd name="T3" fmla="*/ 2 h 336"/>
                  <a:gd name="T4" fmla="*/ 306 w 344"/>
                  <a:gd name="T5" fmla="*/ 14 h 336"/>
                  <a:gd name="T6" fmla="*/ 330 w 344"/>
                  <a:gd name="T7" fmla="*/ 34 h 336"/>
                  <a:gd name="T8" fmla="*/ 342 w 344"/>
                  <a:gd name="T9" fmla="*/ 66 h 336"/>
                  <a:gd name="T10" fmla="*/ 344 w 344"/>
                  <a:gd name="T11" fmla="*/ 242 h 336"/>
                  <a:gd name="T12" fmla="*/ 342 w 344"/>
                  <a:gd name="T13" fmla="*/ 256 h 336"/>
                  <a:gd name="T14" fmla="*/ 334 w 344"/>
                  <a:gd name="T15" fmla="*/ 284 h 336"/>
                  <a:gd name="T16" fmla="*/ 318 w 344"/>
                  <a:gd name="T17" fmla="*/ 308 h 336"/>
                  <a:gd name="T18" fmla="*/ 294 w 344"/>
                  <a:gd name="T19" fmla="*/ 324 h 336"/>
                  <a:gd name="T20" fmla="*/ 280 w 344"/>
                  <a:gd name="T21" fmla="*/ 182 h 336"/>
                  <a:gd name="T22" fmla="*/ 280 w 344"/>
                  <a:gd name="T23" fmla="*/ 172 h 336"/>
                  <a:gd name="T24" fmla="*/ 272 w 344"/>
                  <a:gd name="T25" fmla="*/ 158 h 336"/>
                  <a:gd name="T26" fmla="*/ 262 w 344"/>
                  <a:gd name="T27" fmla="*/ 150 h 336"/>
                  <a:gd name="T28" fmla="*/ 248 w 344"/>
                  <a:gd name="T29" fmla="*/ 144 h 336"/>
                  <a:gd name="T30" fmla="*/ 236 w 344"/>
                  <a:gd name="T31" fmla="*/ 144 h 336"/>
                  <a:gd name="T32" fmla="*/ 230 w 344"/>
                  <a:gd name="T33" fmla="*/ 144 h 336"/>
                  <a:gd name="T34" fmla="*/ 216 w 344"/>
                  <a:gd name="T35" fmla="*/ 150 h 336"/>
                  <a:gd name="T36" fmla="*/ 206 w 344"/>
                  <a:gd name="T37" fmla="*/ 158 h 336"/>
                  <a:gd name="T38" fmla="*/ 200 w 344"/>
                  <a:gd name="T39" fmla="*/ 172 h 336"/>
                  <a:gd name="T40" fmla="*/ 200 w 344"/>
                  <a:gd name="T41" fmla="*/ 336 h 336"/>
                  <a:gd name="T42" fmla="*/ 128 w 344"/>
                  <a:gd name="T43" fmla="*/ 182 h 336"/>
                  <a:gd name="T44" fmla="*/ 128 w 344"/>
                  <a:gd name="T45" fmla="*/ 172 h 336"/>
                  <a:gd name="T46" fmla="*/ 122 w 344"/>
                  <a:gd name="T47" fmla="*/ 158 h 336"/>
                  <a:gd name="T48" fmla="*/ 110 w 344"/>
                  <a:gd name="T49" fmla="*/ 150 h 336"/>
                  <a:gd name="T50" fmla="*/ 98 w 344"/>
                  <a:gd name="T51" fmla="*/ 144 h 336"/>
                  <a:gd name="T52" fmla="*/ 86 w 344"/>
                  <a:gd name="T53" fmla="*/ 144 h 336"/>
                  <a:gd name="T54" fmla="*/ 80 w 344"/>
                  <a:gd name="T55" fmla="*/ 144 h 336"/>
                  <a:gd name="T56" fmla="*/ 66 w 344"/>
                  <a:gd name="T57" fmla="*/ 150 h 336"/>
                  <a:gd name="T58" fmla="*/ 54 w 344"/>
                  <a:gd name="T59" fmla="*/ 158 h 336"/>
                  <a:gd name="T60" fmla="*/ 48 w 344"/>
                  <a:gd name="T61" fmla="*/ 172 h 336"/>
                  <a:gd name="T62" fmla="*/ 48 w 344"/>
                  <a:gd name="T63" fmla="*/ 324 h 336"/>
                  <a:gd name="T64" fmla="*/ 36 w 344"/>
                  <a:gd name="T65" fmla="*/ 318 h 336"/>
                  <a:gd name="T66" fmla="*/ 18 w 344"/>
                  <a:gd name="T67" fmla="*/ 300 h 336"/>
                  <a:gd name="T68" fmla="*/ 6 w 344"/>
                  <a:gd name="T69" fmla="*/ 280 h 336"/>
                  <a:gd name="T70" fmla="*/ 0 w 344"/>
                  <a:gd name="T71" fmla="*/ 254 h 336"/>
                  <a:gd name="T72" fmla="*/ 0 w 344"/>
                  <a:gd name="T73" fmla="*/ 84 h 336"/>
                  <a:gd name="T74" fmla="*/ 2 w 344"/>
                  <a:gd name="T75" fmla="*/ 66 h 336"/>
                  <a:gd name="T76" fmla="*/ 16 w 344"/>
                  <a:gd name="T77" fmla="*/ 34 h 336"/>
                  <a:gd name="T78" fmla="*/ 40 w 344"/>
                  <a:gd name="T79" fmla="*/ 14 h 336"/>
                  <a:gd name="T80" fmla="*/ 72 w 344"/>
                  <a:gd name="T81" fmla="*/ 2 h 336"/>
                  <a:gd name="T82" fmla="*/ 90 w 344"/>
                  <a:gd name="T8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4" h="336">
                    <a:moveTo>
                      <a:pt x="90" y="0"/>
                    </a:moveTo>
                    <a:lnTo>
                      <a:pt x="256" y="0"/>
                    </a:lnTo>
                    <a:lnTo>
                      <a:pt x="256" y="0"/>
                    </a:lnTo>
                    <a:lnTo>
                      <a:pt x="274" y="2"/>
                    </a:lnTo>
                    <a:lnTo>
                      <a:pt x="290" y="6"/>
                    </a:lnTo>
                    <a:lnTo>
                      <a:pt x="306" y="14"/>
                    </a:lnTo>
                    <a:lnTo>
                      <a:pt x="318" y="22"/>
                    </a:lnTo>
                    <a:lnTo>
                      <a:pt x="330" y="34"/>
                    </a:lnTo>
                    <a:lnTo>
                      <a:pt x="338" y="50"/>
                    </a:lnTo>
                    <a:lnTo>
                      <a:pt x="342" y="66"/>
                    </a:lnTo>
                    <a:lnTo>
                      <a:pt x="344" y="84"/>
                    </a:lnTo>
                    <a:lnTo>
                      <a:pt x="344" y="242"/>
                    </a:lnTo>
                    <a:lnTo>
                      <a:pt x="344" y="242"/>
                    </a:lnTo>
                    <a:lnTo>
                      <a:pt x="342" y="256"/>
                    </a:lnTo>
                    <a:lnTo>
                      <a:pt x="340" y="272"/>
                    </a:lnTo>
                    <a:lnTo>
                      <a:pt x="334" y="284"/>
                    </a:lnTo>
                    <a:lnTo>
                      <a:pt x="328" y="296"/>
                    </a:lnTo>
                    <a:lnTo>
                      <a:pt x="318" y="308"/>
                    </a:lnTo>
                    <a:lnTo>
                      <a:pt x="306" y="316"/>
                    </a:lnTo>
                    <a:lnTo>
                      <a:pt x="294" y="324"/>
                    </a:lnTo>
                    <a:lnTo>
                      <a:pt x="280" y="328"/>
                    </a:lnTo>
                    <a:lnTo>
                      <a:pt x="280" y="182"/>
                    </a:lnTo>
                    <a:lnTo>
                      <a:pt x="280" y="182"/>
                    </a:lnTo>
                    <a:lnTo>
                      <a:pt x="280" y="172"/>
                    </a:lnTo>
                    <a:lnTo>
                      <a:pt x="276" y="166"/>
                    </a:lnTo>
                    <a:lnTo>
                      <a:pt x="272" y="158"/>
                    </a:lnTo>
                    <a:lnTo>
                      <a:pt x="268" y="154"/>
                    </a:lnTo>
                    <a:lnTo>
                      <a:pt x="262" y="150"/>
                    </a:lnTo>
                    <a:lnTo>
                      <a:pt x="256" y="146"/>
                    </a:lnTo>
                    <a:lnTo>
                      <a:pt x="248" y="144"/>
                    </a:lnTo>
                    <a:lnTo>
                      <a:pt x="240" y="144"/>
                    </a:lnTo>
                    <a:lnTo>
                      <a:pt x="236" y="144"/>
                    </a:lnTo>
                    <a:lnTo>
                      <a:pt x="236" y="144"/>
                    </a:lnTo>
                    <a:lnTo>
                      <a:pt x="230" y="144"/>
                    </a:lnTo>
                    <a:lnTo>
                      <a:pt x="222" y="146"/>
                    </a:lnTo>
                    <a:lnTo>
                      <a:pt x="216" y="150"/>
                    </a:lnTo>
                    <a:lnTo>
                      <a:pt x="212" y="154"/>
                    </a:lnTo>
                    <a:lnTo>
                      <a:pt x="206" y="158"/>
                    </a:lnTo>
                    <a:lnTo>
                      <a:pt x="202" y="166"/>
                    </a:lnTo>
                    <a:lnTo>
                      <a:pt x="200" y="172"/>
                    </a:lnTo>
                    <a:lnTo>
                      <a:pt x="200" y="182"/>
                    </a:lnTo>
                    <a:lnTo>
                      <a:pt x="200" y="336"/>
                    </a:lnTo>
                    <a:lnTo>
                      <a:pt x="128" y="336"/>
                    </a:lnTo>
                    <a:lnTo>
                      <a:pt x="128" y="182"/>
                    </a:lnTo>
                    <a:lnTo>
                      <a:pt x="128" y="182"/>
                    </a:lnTo>
                    <a:lnTo>
                      <a:pt x="128" y="172"/>
                    </a:lnTo>
                    <a:lnTo>
                      <a:pt x="124" y="166"/>
                    </a:lnTo>
                    <a:lnTo>
                      <a:pt x="122" y="158"/>
                    </a:lnTo>
                    <a:lnTo>
                      <a:pt x="116" y="154"/>
                    </a:lnTo>
                    <a:lnTo>
                      <a:pt x="110" y="150"/>
                    </a:lnTo>
                    <a:lnTo>
                      <a:pt x="104" y="146"/>
                    </a:lnTo>
                    <a:lnTo>
                      <a:pt x="98" y="144"/>
                    </a:lnTo>
                    <a:lnTo>
                      <a:pt x="90" y="144"/>
                    </a:lnTo>
                    <a:lnTo>
                      <a:pt x="86" y="144"/>
                    </a:lnTo>
                    <a:lnTo>
                      <a:pt x="86" y="144"/>
                    </a:lnTo>
                    <a:lnTo>
                      <a:pt x="80" y="144"/>
                    </a:lnTo>
                    <a:lnTo>
                      <a:pt x="72" y="146"/>
                    </a:lnTo>
                    <a:lnTo>
                      <a:pt x="66" y="150"/>
                    </a:lnTo>
                    <a:lnTo>
                      <a:pt x="60" y="154"/>
                    </a:lnTo>
                    <a:lnTo>
                      <a:pt x="54" y="158"/>
                    </a:lnTo>
                    <a:lnTo>
                      <a:pt x="52" y="166"/>
                    </a:lnTo>
                    <a:lnTo>
                      <a:pt x="48" y="172"/>
                    </a:lnTo>
                    <a:lnTo>
                      <a:pt x="48" y="182"/>
                    </a:lnTo>
                    <a:lnTo>
                      <a:pt x="48" y="324"/>
                    </a:lnTo>
                    <a:lnTo>
                      <a:pt x="48" y="324"/>
                    </a:lnTo>
                    <a:lnTo>
                      <a:pt x="36" y="318"/>
                    </a:lnTo>
                    <a:lnTo>
                      <a:pt x="28" y="310"/>
                    </a:lnTo>
                    <a:lnTo>
                      <a:pt x="18" y="300"/>
                    </a:lnTo>
                    <a:lnTo>
                      <a:pt x="12" y="290"/>
                    </a:lnTo>
                    <a:lnTo>
                      <a:pt x="6" y="280"/>
                    </a:lnTo>
                    <a:lnTo>
                      <a:pt x="4" y="268"/>
                    </a:lnTo>
                    <a:lnTo>
                      <a:pt x="0" y="254"/>
                    </a:lnTo>
                    <a:lnTo>
                      <a:pt x="0" y="242"/>
                    </a:lnTo>
                    <a:lnTo>
                      <a:pt x="0" y="84"/>
                    </a:lnTo>
                    <a:lnTo>
                      <a:pt x="0" y="84"/>
                    </a:lnTo>
                    <a:lnTo>
                      <a:pt x="2" y="66"/>
                    </a:lnTo>
                    <a:lnTo>
                      <a:pt x="8" y="50"/>
                    </a:lnTo>
                    <a:lnTo>
                      <a:pt x="16" y="34"/>
                    </a:lnTo>
                    <a:lnTo>
                      <a:pt x="26" y="22"/>
                    </a:lnTo>
                    <a:lnTo>
                      <a:pt x="40" y="14"/>
                    </a:lnTo>
                    <a:lnTo>
                      <a:pt x="56" y="6"/>
                    </a:lnTo>
                    <a:lnTo>
                      <a:pt x="72" y="2"/>
                    </a:lnTo>
                    <a:lnTo>
                      <a:pt x="90" y="0"/>
                    </a:lnTo>
                    <a:lnTo>
                      <a:pt x="90" y="0"/>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20" name="Freeform 72"/>
              <p:cNvSpPr>
                <a:spLocks/>
              </p:cNvSpPr>
              <p:nvPr/>
            </p:nvSpPr>
            <p:spPr bwMode="auto">
              <a:xfrm>
                <a:off x="10715625" y="5630863"/>
                <a:ext cx="1920875" cy="4800600"/>
              </a:xfrm>
              <a:custGeom>
                <a:avLst/>
                <a:gdLst>
                  <a:gd name="T0" fmla="*/ 370 w 1210"/>
                  <a:gd name="T1" fmla="*/ 140 h 3024"/>
                  <a:gd name="T2" fmla="*/ 378 w 1210"/>
                  <a:gd name="T3" fmla="*/ 108 h 3024"/>
                  <a:gd name="T4" fmla="*/ 394 w 1210"/>
                  <a:gd name="T5" fmla="*/ 78 h 3024"/>
                  <a:gd name="T6" fmla="*/ 412 w 1210"/>
                  <a:gd name="T7" fmla="*/ 52 h 3024"/>
                  <a:gd name="T8" fmla="*/ 436 w 1210"/>
                  <a:gd name="T9" fmla="*/ 32 h 3024"/>
                  <a:gd name="T10" fmla="*/ 464 w 1210"/>
                  <a:gd name="T11" fmla="*/ 16 h 3024"/>
                  <a:gd name="T12" fmla="*/ 494 w 1210"/>
                  <a:gd name="T13" fmla="*/ 4 h 3024"/>
                  <a:gd name="T14" fmla="*/ 528 w 1210"/>
                  <a:gd name="T15" fmla="*/ 0 h 3024"/>
                  <a:gd name="T16" fmla="*/ 562 w 1210"/>
                  <a:gd name="T17" fmla="*/ 2 h 3024"/>
                  <a:gd name="T18" fmla="*/ 1064 w 1210"/>
                  <a:gd name="T19" fmla="*/ 72 h 3024"/>
                  <a:gd name="T20" fmla="*/ 1096 w 1210"/>
                  <a:gd name="T21" fmla="*/ 80 h 3024"/>
                  <a:gd name="T22" fmla="*/ 1126 w 1210"/>
                  <a:gd name="T23" fmla="*/ 94 h 3024"/>
                  <a:gd name="T24" fmla="*/ 1154 w 1210"/>
                  <a:gd name="T25" fmla="*/ 112 h 3024"/>
                  <a:gd name="T26" fmla="*/ 1176 w 1210"/>
                  <a:gd name="T27" fmla="*/ 136 h 3024"/>
                  <a:gd name="T28" fmla="*/ 1192 w 1210"/>
                  <a:gd name="T29" fmla="*/ 162 h 3024"/>
                  <a:gd name="T30" fmla="*/ 1204 w 1210"/>
                  <a:gd name="T31" fmla="*/ 192 h 3024"/>
                  <a:gd name="T32" fmla="*/ 1210 w 1210"/>
                  <a:gd name="T33" fmla="*/ 224 h 3024"/>
                  <a:gd name="T34" fmla="*/ 1208 w 1210"/>
                  <a:gd name="T35" fmla="*/ 258 h 3024"/>
                  <a:gd name="T36" fmla="*/ 838 w 1210"/>
                  <a:gd name="T37" fmla="*/ 2878 h 3024"/>
                  <a:gd name="T38" fmla="*/ 830 w 1210"/>
                  <a:gd name="T39" fmla="*/ 2912 h 3024"/>
                  <a:gd name="T40" fmla="*/ 816 w 1210"/>
                  <a:gd name="T41" fmla="*/ 2942 h 3024"/>
                  <a:gd name="T42" fmla="*/ 796 w 1210"/>
                  <a:gd name="T43" fmla="*/ 2968 h 3024"/>
                  <a:gd name="T44" fmla="*/ 772 w 1210"/>
                  <a:gd name="T45" fmla="*/ 2990 h 3024"/>
                  <a:gd name="T46" fmla="*/ 744 w 1210"/>
                  <a:gd name="T47" fmla="*/ 3006 h 3024"/>
                  <a:gd name="T48" fmla="*/ 714 w 1210"/>
                  <a:gd name="T49" fmla="*/ 3018 h 3024"/>
                  <a:gd name="T50" fmla="*/ 682 w 1210"/>
                  <a:gd name="T51" fmla="*/ 3024 h 3024"/>
                  <a:gd name="T52" fmla="*/ 646 w 1210"/>
                  <a:gd name="T53" fmla="*/ 3022 h 3024"/>
                  <a:gd name="T54" fmla="*/ 146 w 1210"/>
                  <a:gd name="T55" fmla="*/ 2952 h 3024"/>
                  <a:gd name="T56" fmla="*/ 112 w 1210"/>
                  <a:gd name="T57" fmla="*/ 2944 h 3024"/>
                  <a:gd name="T58" fmla="*/ 82 w 1210"/>
                  <a:gd name="T59" fmla="*/ 2930 h 3024"/>
                  <a:gd name="T60" fmla="*/ 56 w 1210"/>
                  <a:gd name="T61" fmla="*/ 2910 h 3024"/>
                  <a:gd name="T62" fmla="*/ 34 w 1210"/>
                  <a:gd name="T63" fmla="*/ 2886 h 3024"/>
                  <a:gd name="T64" fmla="*/ 16 w 1210"/>
                  <a:gd name="T65" fmla="*/ 2858 h 3024"/>
                  <a:gd name="T66" fmla="*/ 6 w 1210"/>
                  <a:gd name="T67" fmla="*/ 2828 h 3024"/>
                  <a:gd name="T68" fmla="*/ 0 w 1210"/>
                  <a:gd name="T69" fmla="*/ 2794 h 3024"/>
                  <a:gd name="T70" fmla="*/ 2 w 1210"/>
                  <a:gd name="T71" fmla="*/ 2760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10" h="3024">
                    <a:moveTo>
                      <a:pt x="370" y="140"/>
                    </a:moveTo>
                    <a:lnTo>
                      <a:pt x="370" y="140"/>
                    </a:lnTo>
                    <a:lnTo>
                      <a:pt x="374" y="124"/>
                    </a:lnTo>
                    <a:lnTo>
                      <a:pt x="378" y="108"/>
                    </a:lnTo>
                    <a:lnTo>
                      <a:pt x="386" y="92"/>
                    </a:lnTo>
                    <a:lnTo>
                      <a:pt x="394" y="78"/>
                    </a:lnTo>
                    <a:lnTo>
                      <a:pt x="402" y="64"/>
                    </a:lnTo>
                    <a:lnTo>
                      <a:pt x="412" y="52"/>
                    </a:lnTo>
                    <a:lnTo>
                      <a:pt x="424" y="42"/>
                    </a:lnTo>
                    <a:lnTo>
                      <a:pt x="436" y="32"/>
                    </a:lnTo>
                    <a:lnTo>
                      <a:pt x="450" y="22"/>
                    </a:lnTo>
                    <a:lnTo>
                      <a:pt x="464" y="16"/>
                    </a:lnTo>
                    <a:lnTo>
                      <a:pt x="478" y="10"/>
                    </a:lnTo>
                    <a:lnTo>
                      <a:pt x="494" y="4"/>
                    </a:lnTo>
                    <a:lnTo>
                      <a:pt x="510" y="2"/>
                    </a:lnTo>
                    <a:lnTo>
                      <a:pt x="528" y="0"/>
                    </a:lnTo>
                    <a:lnTo>
                      <a:pt x="544" y="0"/>
                    </a:lnTo>
                    <a:lnTo>
                      <a:pt x="562" y="2"/>
                    </a:lnTo>
                    <a:lnTo>
                      <a:pt x="1064" y="72"/>
                    </a:lnTo>
                    <a:lnTo>
                      <a:pt x="1064" y="72"/>
                    </a:lnTo>
                    <a:lnTo>
                      <a:pt x="1080" y="76"/>
                    </a:lnTo>
                    <a:lnTo>
                      <a:pt x="1096" y="80"/>
                    </a:lnTo>
                    <a:lnTo>
                      <a:pt x="1112" y="86"/>
                    </a:lnTo>
                    <a:lnTo>
                      <a:pt x="1126" y="94"/>
                    </a:lnTo>
                    <a:lnTo>
                      <a:pt x="1140" y="102"/>
                    </a:lnTo>
                    <a:lnTo>
                      <a:pt x="1154" y="112"/>
                    </a:lnTo>
                    <a:lnTo>
                      <a:pt x="1164" y="124"/>
                    </a:lnTo>
                    <a:lnTo>
                      <a:pt x="1176" y="136"/>
                    </a:lnTo>
                    <a:lnTo>
                      <a:pt x="1184" y="148"/>
                    </a:lnTo>
                    <a:lnTo>
                      <a:pt x="1192" y="162"/>
                    </a:lnTo>
                    <a:lnTo>
                      <a:pt x="1198" y="178"/>
                    </a:lnTo>
                    <a:lnTo>
                      <a:pt x="1204" y="192"/>
                    </a:lnTo>
                    <a:lnTo>
                      <a:pt x="1208" y="208"/>
                    </a:lnTo>
                    <a:lnTo>
                      <a:pt x="1210" y="224"/>
                    </a:lnTo>
                    <a:lnTo>
                      <a:pt x="1210" y="242"/>
                    </a:lnTo>
                    <a:lnTo>
                      <a:pt x="1208" y="258"/>
                    </a:lnTo>
                    <a:lnTo>
                      <a:pt x="838" y="2878"/>
                    </a:lnTo>
                    <a:lnTo>
                      <a:pt x="838" y="2878"/>
                    </a:lnTo>
                    <a:lnTo>
                      <a:pt x="836" y="2896"/>
                    </a:lnTo>
                    <a:lnTo>
                      <a:pt x="830" y="2912"/>
                    </a:lnTo>
                    <a:lnTo>
                      <a:pt x="824" y="2928"/>
                    </a:lnTo>
                    <a:lnTo>
                      <a:pt x="816" y="2942"/>
                    </a:lnTo>
                    <a:lnTo>
                      <a:pt x="806" y="2956"/>
                    </a:lnTo>
                    <a:lnTo>
                      <a:pt x="796" y="2968"/>
                    </a:lnTo>
                    <a:lnTo>
                      <a:pt x="784" y="2980"/>
                    </a:lnTo>
                    <a:lnTo>
                      <a:pt x="772" y="2990"/>
                    </a:lnTo>
                    <a:lnTo>
                      <a:pt x="758" y="3000"/>
                    </a:lnTo>
                    <a:lnTo>
                      <a:pt x="744" y="3006"/>
                    </a:lnTo>
                    <a:lnTo>
                      <a:pt x="730" y="3014"/>
                    </a:lnTo>
                    <a:lnTo>
                      <a:pt x="714" y="3018"/>
                    </a:lnTo>
                    <a:lnTo>
                      <a:pt x="698" y="3022"/>
                    </a:lnTo>
                    <a:lnTo>
                      <a:pt x="682" y="3024"/>
                    </a:lnTo>
                    <a:lnTo>
                      <a:pt x="664" y="3024"/>
                    </a:lnTo>
                    <a:lnTo>
                      <a:pt x="646" y="3022"/>
                    </a:lnTo>
                    <a:lnTo>
                      <a:pt x="146" y="2952"/>
                    </a:lnTo>
                    <a:lnTo>
                      <a:pt x="146" y="2952"/>
                    </a:lnTo>
                    <a:lnTo>
                      <a:pt x="128" y="2948"/>
                    </a:lnTo>
                    <a:lnTo>
                      <a:pt x="112" y="2944"/>
                    </a:lnTo>
                    <a:lnTo>
                      <a:pt x="96" y="2936"/>
                    </a:lnTo>
                    <a:lnTo>
                      <a:pt x="82" y="2930"/>
                    </a:lnTo>
                    <a:lnTo>
                      <a:pt x="68" y="2920"/>
                    </a:lnTo>
                    <a:lnTo>
                      <a:pt x="56" y="2910"/>
                    </a:lnTo>
                    <a:lnTo>
                      <a:pt x="44" y="2898"/>
                    </a:lnTo>
                    <a:lnTo>
                      <a:pt x="34" y="2886"/>
                    </a:lnTo>
                    <a:lnTo>
                      <a:pt x="24" y="2872"/>
                    </a:lnTo>
                    <a:lnTo>
                      <a:pt x="16" y="2858"/>
                    </a:lnTo>
                    <a:lnTo>
                      <a:pt x="10" y="2844"/>
                    </a:lnTo>
                    <a:lnTo>
                      <a:pt x="6" y="2828"/>
                    </a:lnTo>
                    <a:lnTo>
                      <a:pt x="2" y="2812"/>
                    </a:lnTo>
                    <a:lnTo>
                      <a:pt x="0" y="2794"/>
                    </a:lnTo>
                    <a:lnTo>
                      <a:pt x="0" y="2778"/>
                    </a:lnTo>
                    <a:lnTo>
                      <a:pt x="2" y="2760"/>
                    </a:lnTo>
                    <a:lnTo>
                      <a:pt x="370" y="140"/>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21" name="Freeform 73"/>
              <p:cNvSpPr>
                <a:spLocks/>
              </p:cNvSpPr>
              <p:nvPr/>
            </p:nvSpPr>
            <p:spPr bwMode="auto">
              <a:xfrm>
                <a:off x="11671300" y="5868988"/>
                <a:ext cx="361950" cy="365125"/>
              </a:xfrm>
              <a:custGeom>
                <a:avLst/>
                <a:gdLst>
                  <a:gd name="T0" fmla="*/ 220 w 228"/>
                  <a:gd name="T1" fmla="*/ 72 h 230"/>
                  <a:gd name="T2" fmla="*/ 220 w 228"/>
                  <a:gd name="T3" fmla="*/ 72 h 230"/>
                  <a:gd name="T4" fmla="*/ 210 w 228"/>
                  <a:gd name="T5" fmla="*/ 52 h 230"/>
                  <a:gd name="T6" fmla="*/ 194 w 228"/>
                  <a:gd name="T7" fmla="*/ 34 h 230"/>
                  <a:gd name="T8" fmla="*/ 178 w 228"/>
                  <a:gd name="T9" fmla="*/ 20 h 230"/>
                  <a:gd name="T10" fmla="*/ 158 w 228"/>
                  <a:gd name="T11" fmla="*/ 10 h 230"/>
                  <a:gd name="T12" fmla="*/ 138 w 228"/>
                  <a:gd name="T13" fmla="*/ 4 h 230"/>
                  <a:gd name="T14" fmla="*/ 116 w 228"/>
                  <a:gd name="T15" fmla="*/ 0 h 230"/>
                  <a:gd name="T16" fmla="*/ 94 w 228"/>
                  <a:gd name="T17" fmla="*/ 2 h 230"/>
                  <a:gd name="T18" fmla="*/ 70 w 228"/>
                  <a:gd name="T19" fmla="*/ 10 h 230"/>
                  <a:gd name="T20" fmla="*/ 70 w 228"/>
                  <a:gd name="T21" fmla="*/ 10 h 230"/>
                  <a:gd name="T22" fmla="*/ 50 w 228"/>
                  <a:gd name="T23" fmla="*/ 20 h 230"/>
                  <a:gd name="T24" fmla="*/ 32 w 228"/>
                  <a:gd name="T25" fmla="*/ 34 h 230"/>
                  <a:gd name="T26" fmla="*/ 18 w 228"/>
                  <a:gd name="T27" fmla="*/ 52 h 230"/>
                  <a:gd name="T28" fmla="*/ 8 w 228"/>
                  <a:gd name="T29" fmla="*/ 70 h 230"/>
                  <a:gd name="T30" fmla="*/ 2 w 228"/>
                  <a:gd name="T31" fmla="*/ 92 h 230"/>
                  <a:gd name="T32" fmla="*/ 0 w 228"/>
                  <a:gd name="T33" fmla="*/ 114 h 230"/>
                  <a:gd name="T34" fmla="*/ 2 w 228"/>
                  <a:gd name="T35" fmla="*/ 136 h 230"/>
                  <a:gd name="T36" fmla="*/ 8 w 228"/>
                  <a:gd name="T37" fmla="*/ 158 h 230"/>
                  <a:gd name="T38" fmla="*/ 8 w 228"/>
                  <a:gd name="T39" fmla="*/ 158 h 230"/>
                  <a:gd name="T40" fmla="*/ 18 w 228"/>
                  <a:gd name="T41" fmla="*/ 178 h 230"/>
                  <a:gd name="T42" fmla="*/ 32 w 228"/>
                  <a:gd name="T43" fmla="*/ 196 h 230"/>
                  <a:gd name="T44" fmla="*/ 50 w 228"/>
                  <a:gd name="T45" fmla="*/ 210 h 230"/>
                  <a:gd name="T46" fmla="*/ 70 w 228"/>
                  <a:gd name="T47" fmla="*/ 220 h 230"/>
                  <a:gd name="T48" fmla="*/ 90 w 228"/>
                  <a:gd name="T49" fmla="*/ 228 h 230"/>
                  <a:gd name="T50" fmla="*/ 112 w 228"/>
                  <a:gd name="T51" fmla="*/ 230 h 230"/>
                  <a:gd name="T52" fmla="*/ 134 w 228"/>
                  <a:gd name="T53" fmla="*/ 228 h 230"/>
                  <a:gd name="T54" fmla="*/ 156 w 228"/>
                  <a:gd name="T55" fmla="*/ 222 h 230"/>
                  <a:gd name="T56" fmla="*/ 156 w 228"/>
                  <a:gd name="T57" fmla="*/ 222 h 230"/>
                  <a:gd name="T58" fmla="*/ 178 w 228"/>
                  <a:gd name="T59" fmla="*/ 210 h 230"/>
                  <a:gd name="T60" fmla="*/ 194 w 228"/>
                  <a:gd name="T61" fmla="*/ 196 h 230"/>
                  <a:gd name="T62" fmla="*/ 208 w 228"/>
                  <a:gd name="T63" fmla="*/ 180 h 230"/>
                  <a:gd name="T64" fmla="*/ 220 w 228"/>
                  <a:gd name="T65" fmla="*/ 160 h 230"/>
                  <a:gd name="T66" fmla="*/ 226 w 228"/>
                  <a:gd name="T67" fmla="*/ 140 h 230"/>
                  <a:gd name="T68" fmla="*/ 228 w 228"/>
                  <a:gd name="T69" fmla="*/ 118 h 230"/>
                  <a:gd name="T70" fmla="*/ 226 w 228"/>
                  <a:gd name="T71" fmla="*/ 94 h 230"/>
                  <a:gd name="T72" fmla="*/ 220 w 228"/>
                  <a:gd name="T73" fmla="*/ 72 h 230"/>
                  <a:gd name="T74" fmla="*/ 220 w 228"/>
                  <a:gd name="T75" fmla="*/ 7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 h="230">
                    <a:moveTo>
                      <a:pt x="220" y="72"/>
                    </a:moveTo>
                    <a:lnTo>
                      <a:pt x="220" y="72"/>
                    </a:lnTo>
                    <a:lnTo>
                      <a:pt x="210" y="52"/>
                    </a:lnTo>
                    <a:lnTo>
                      <a:pt x="194" y="34"/>
                    </a:lnTo>
                    <a:lnTo>
                      <a:pt x="178" y="20"/>
                    </a:lnTo>
                    <a:lnTo>
                      <a:pt x="158" y="10"/>
                    </a:lnTo>
                    <a:lnTo>
                      <a:pt x="138" y="4"/>
                    </a:lnTo>
                    <a:lnTo>
                      <a:pt x="116" y="0"/>
                    </a:lnTo>
                    <a:lnTo>
                      <a:pt x="94" y="2"/>
                    </a:lnTo>
                    <a:lnTo>
                      <a:pt x="70" y="10"/>
                    </a:lnTo>
                    <a:lnTo>
                      <a:pt x="70" y="10"/>
                    </a:lnTo>
                    <a:lnTo>
                      <a:pt x="50" y="20"/>
                    </a:lnTo>
                    <a:lnTo>
                      <a:pt x="32" y="34"/>
                    </a:lnTo>
                    <a:lnTo>
                      <a:pt x="18" y="52"/>
                    </a:lnTo>
                    <a:lnTo>
                      <a:pt x="8" y="70"/>
                    </a:lnTo>
                    <a:lnTo>
                      <a:pt x="2" y="92"/>
                    </a:lnTo>
                    <a:lnTo>
                      <a:pt x="0" y="114"/>
                    </a:lnTo>
                    <a:lnTo>
                      <a:pt x="2" y="136"/>
                    </a:lnTo>
                    <a:lnTo>
                      <a:pt x="8" y="158"/>
                    </a:lnTo>
                    <a:lnTo>
                      <a:pt x="8" y="158"/>
                    </a:lnTo>
                    <a:lnTo>
                      <a:pt x="18" y="178"/>
                    </a:lnTo>
                    <a:lnTo>
                      <a:pt x="32" y="196"/>
                    </a:lnTo>
                    <a:lnTo>
                      <a:pt x="50" y="210"/>
                    </a:lnTo>
                    <a:lnTo>
                      <a:pt x="70" y="220"/>
                    </a:lnTo>
                    <a:lnTo>
                      <a:pt x="90" y="228"/>
                    </a:lnTo>
                    <a:lnTo>
                      <a:pt x="112" y="230"/>
                    </a:lnTo>
                    <a:lnTo>
                      <a:pt x="134" y="228"/>
                    </a:lnTo>
                    <a:lnTo>
                      <a:pt x="156" y="222"/>
                    </a:lnTo>
                    <a:lnTo>
                      <a:pt x="156" y="222"/>
                    </a:lnTo>
                    <a:lnTo>
                      <a:pt x="178" y="210"/>
                    </a:lnTo>
                    <a:lnTo>
                      <a:pt x="194" y="196"/>
                    </a:lnTo>
                    <a:lnTo>
                      <a:pt x="208" y="180"/>
                    </a:lnTo>
                    <a:lnTo>
                      <a:pt x="220" y="160"/>
                    </a:lnTo>
                    <a:lnTo>
                      <a:pt x="226" y="140"/>
                    </a:lnTo>
                    <a:lnTo>
                      <a:pt x="228" y="118"/>
                    </a:lnTo>
                    <a:lnTo>
                      <a:pt x="226" y="94"/>
                    </a:lnTo>
                    <a:lnTo>
                      <a:pt x="220" y="72"/>
                    </a:lnTo>
                    <a:lnTo>
                      <a:pt x="220" y="72"/>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22" name="Freeform 74"/>
              <p:cNvSpPr>
                <a:spLocks/>
              </p:cNvSpPr>
              <p:nvPr/>
            </p:nvSpPr>
            <p:spPr bwMode="auto">
              <a:xfrm>
                <a:off x="11671300" y="5868988"/>
                <a:ext cx="285750" cy="361950"/>
              </a:xfrm>
              <a:custGeom>
                <a:avLst/>
                <a:gdLst>
                  <a:gd name="T0" fmla="*/ 116 w 180"/>
                  <a:gd name="T1" fmla="*/ 28 h 228"/>
                  <a:gd name="T2" fmla="*/ 116 w 180"/>
                  <a:gd name="T3" fmla="*/ 28 h 228"/>
                  <a:gd name="T4" fmla="*/ 132 w 180"/>
                  <a:gd name="T5" fmla="*/ 24 h 228"/>
                  <a:gd name="T6" fmla="*/ 148 w 180"/>
                  <a:gd name="T7" fmla="*/ 20 h 228"/>
                  <a:gd name="T8" fmla="*/ 164 w 180"/>
                  <a:gd name="T9" fmla="*/ 20 h 228"/>
                  <a:gd name="T10" fmla="*/ 180 w 180"/>
                  <a:gd name="T11" fmla="*/ 22 h 228"/>
                  <a:gd name="T12" fmla="*/ 180 w 180"/>
                  <a:gd name="T13" fmla="*/ 22 h 228"/>
                  <a:gd name="T14" fmla="*/ 168 w 180"/>
                  <a:gd name="T15" fmla="*/ 14 h 228"/>
                  <a:gd name="T16" fmla="*/ 156 w 180"/>
                  <a:gd name="T17" fmla="*/ 8 h 228"/>
                  <a:gd name="T18" fmla="*/ 142 w 180"/>
                  <a:gd name="T19" fmla="*/ 4 h 228"/>
                  <a:gd name="T20" fmla="*/ 128 w 180"/>
                  <a:gd name="T21" fmla="*/ 2 h 228"/>
                  <a:gd name="T22" fmla="*/ 114 w 180"/>
                  <a:gd name="T23" fmla="*/ 0 h 228"/>
                  <a:gd name="T24" fmla="*/ 100 w 180"/>
                  <a:gd name="T25" fmla="*/ 2 h 228"/>
                  <a:gd name="T26" fmla="*/ 86 w 180"/>
                  <a:gd name="T27" fmla="*/ 4 h 228"/>
                  <a:gd name="T28" fmla="*/ 70 w 180"/>
                  <a:gd name="T29" fmla="*/ 10 h 228"/>
                  <a:gd name="T30" fmla="*/ 70 w 180"/>
                  <a:gd name="T31" fmla="*/ 10 h 228"/>
                  <a:gd name="T32" fmla="*/ 50 w 180"/>
                  <a:gd name="T33" fmla="*/ 20 h 228"/>
                  <a:gd name="T34" fmla="*/ 32 w 180"/>
                  <a:gd name="T35" fmla="*/ 34 h 228"/>
                  <a:gd name="T36" fmla="*/ 18 w 180"/>
                  <a:gd name="T37" fmla="*/ 52 h 228"/>
                  <a:gd name="T38" fmla="*/ 8 w 180"/>
                  <a:gd name="T39" fmla="*/ 70 h 228"/>
                  <a:gd name="T40" fmla="*/ 2 w 180"/>
                  <a:gd name="T41" fmla="*/ 92 h 228"/>
                  <a:gd name="T42" fmla="*/ 0 w 180"/>
                  <a:gd name="T43" fmla="*/ 114 h 228"/>
                  <a:gd name="T44" fmla="*/ 2 w 180"/>
                  <a:gd name="T45" fmla="*/ 136 h 228"/>
                  <a:gd name="T46" fmla="*/ 8 w 180"/>
                  <a:gd name="T47" fmla="*/ 158 h 228"/>
                  <a:gd name="T48" fmla="*/ 8 w 180"/>
                  <a:gd name="T49" fmla="*/ 158 h 228"/>
                  <a:gd name="T50" fmla="*/ 14 w 180"/>
                  <a:gd name="T51" fmla="*/ 172 h 228"/>
                  <a:gd name="T52" fmla="*/ 22 w 180"/>
                  <a:gd name="T53" fmla="*/ 184 h 228"/>
                  <a:gd name="T54" fmla="*/ 32 w 180"/>
                  <a:gd name="T55" fmla="*/ 196 h 228"/>
                  <a:gd name="T56" fmla="*/ 42 w 180"/>
                  <a:gd name="T57" fmla="*/ 204 h 228"/>
                  <a:gd name="T58" fmla="*/ 54 w 180"/>
                  <a:gd name="T59" fmla="*/ 212 h 228"/>
                  <a:gd name="T60" fmla="*/ 66 w 180"/>
                  <a:gd name="T61" fmla="*/ 220 h 228"/>
                  <a:gd name="T62" fmla="*/ 80 w 180"/>
                  <a:gd name="T63" fmla="*/ 224 h 228"/>
                  <a:gd name="T64" fmla="*/ 94 w 180"/>
                  <a:gd name="T65" fmla="*/ 228 h 228"/>
                  <a:gd name="T66" fmla="*/ 94 w 180"/>
                  <a:gd name="T67" fmla="*/ 228 h 228"/>
                  <a:gd name="T68" fmla="*/ 80 w 180"/>
                  <a:gd name="T69" fmla="*/ 218 h 228"/>
                  <a:gd name="T70" fmla="*/ 70 w 180"/>
                  <a:gd name="T71" fmla="*/ 206 h 228"/>
                  <a:gd name="T72" fmla="*/ 60 w 180"/>
                  <a:gd name="T73" fmla="*/ 192 h 228"/>
                  <a:gd name="T74" fmla="*/ 54 w 180"/>
                  <a:gd name="T75" fmla="*/ 178 h 228"/>
                  <a:gd name="T76" fmla="*/ 54 w 180"/>
                  <a:gd name="T77" fmla="*/ 178 h 228"/>
                  <a:gd name="T78" fmla="*/ 46 w 180"/>
                  <a:gd name="T79" fmla="*/ 156 h 228"/>
                  <a:gd name="T80" fmla="*/ 46 w 180"/>
                  <a:gd name="T81" fmla="*/ 134 h 228"/>
                  <a:gd name="T82" fmla="*/ 48 w 180"/>
                  <a:gd name="T83" fmla="*/ 112 h 228"/>
                  <a:gd name="T84" fmla="*/ 54 w 180"/>
                  <a:gd name="T85" fmla="*/ 90 h 228"/>
                  <a:gd name="T86" fmla="*/ 64 w 180"/>
                  <a:gd name="T87" fmla="*/ 70 h 228"/>
                  <a:gd name="T88" fmla="*/ 78 w 180"/>
                  <a:gd name="T89" fmla="*/ 54 h 228"/>
                  <a:gd name="T90" fmla="*/ 96 w 180"/>
                  <a:gd name="T91" fmla="*/ 40 h 228"/>
                  <a:gd name="T92" fmla="*/ 116 w 180"/>
                  <a:gd name="T93" fmla="*/ 28 h 228"/>
                  <a:gd name="T94" fmla="*/ 116 w 180"/>
                  <a:gd name="T95" fmla="*/ 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0" h="228">
                    <a:moveTo>
                      <a:pt x="116" y="28"/>
                    </a:moveTo>
                    <a:lnTo>
                      <a:pt x="116" y="28"/>
                    </a:lnTo>
                    <a:lnTo>
                      <a:pt x="132" y="24"/>
                    </a:lnTo>
                    <a:lnTo>
                      <a:pt x="148" y="20"/>
                    </a:lnTo>
                    <a:lnTo>
                      <a:pt x="164" y="20"/>
                    </a:lnTo>
                    <a:lnTo>
                      <a:pt x="180" y="22"/>
                    </a:lnTo>
                    <a:lnTo>
                      <a:pt x="180" y="22"/>
                    </a:lnTo>
                    <a:lnTo>
                      <a:pt x="168" y="14"/>
                    </a:lnTo>
                    <a:lnTo>
                      <a:pt x="156" y="8"/>
                    </a:lnTo>
                    <a:lnTo>
                      <a:pt x="142" y="4"/>
                    </a:lnTo>
                    <a:lnTo>
                      <a:pt x="128" y="2"/>
                    </a:lnTo>
                    <a:lnTo>
                      <a:pt x="114" y="0"/>
                    </a:lnTo>
                    <a:lnTo>
                      <a:pt x="100" y="2"/>
                    </a:lnTo>
                    <a:lnTo>
                      <a:pt x="86" y="4"/>
                    </a:lnTo>
                    <a:lnTo>
                      <a:pt x="70" y="10"/>
                    </a:lnTo>
                    <a:lnTo>
                      <a:pt x="70" y="10"/>
                    </a:lnTo>
                    <a:lnTo>
                      <a:pt x="50" y="20"/>
                    </a:lnTo>
                    <a:lnTo>
                      <a:pt x="32" y="34"/>
                    </a:lnTo>
                    <a:lnTo>
                      <a:pt x="18" y="52"/>
                    </a:lnTo>
                    <a:lnTo>
                      <a:pt x="8" y="70"/>
                    </a:lnTo>
                    <a:lnTo>
                      <a:pt x="2" y="92"/>
                    </a:lnTo>
                    <a:lnTo>
                      <a:pt x="0" y="114"/>
                    </a:lnTo>
                    <a:lnTo>
                      <a:pt x="2" y="136"/>
                    </a:lnTo>
                    <a:lnTo>
                      <a:pt x="8" y="158"/>
                    </a:lnTo>
                    <a:lnTo>
                      <a:pt x="8" y="158"/>
                    </a:lnTo>
                    <a:lnTo>
                      <a:pt x="14" y="172"/>
                    </a:lnTo>
                    <a:lnTo>
                      <a:pt x="22" y="184"/>
                    </a:lnTo>
                    <a:lnTo>
                      <a:pt x="32" y="196"/>
                    </a:lnTo>
                    <a:lnTo>
                      <a:pt x="42" y="204"/>
                    </a:lnTo>
                    <a:lnTo>
                      <a:pt x="54" y="212"/>
                    </a:lnTo>
                    <a:lnTo>
                      <a:pt x="66" y="220"/>
                    </a:lnTo>
                    <a:lnTo>
                      <a:pt x="80" y="224"/>
                    </a:lnTo>
                    <a:lnTo>
                      <a:pt x="94" y="228"/>
                    </a:lnTo>
                    <a:lnTo>
                      <a:pt x="94" y="228"/>
                    </a:lnTo>
                    <a:lnTo>
                      <a:pt x="80" y="218"/>
                    </a:lnTo>
                    <a:lnTo>
                      <a:pt x="70" y="206"/>
                    </a:lnTo>
                    <a:lnTo>
                      <a:pt x="60" y="192"/>
                    </a:lnTo>
                    <a:lnTo>
                      <a:pt x="54" y="178"/>
                    </a:lnTo>
                    <a:lnTo>
                      <a:pt x="54" y="178"/>
                    </a:lnTo>
                    <a:lnTo>
                      <a:pt x="46" y="156"/>
                    </a:lnTo>
                    <a:lnTo>
                      <a:pt x="46" y="134"/>
                    </a:lnTo>
                    <a:lnTo>
                      <a:pt x="48" y="112"/>
                    </a:lnTo>
                    <a:lnTo>
                      <a:pt x="54" y="90"/>
                    </a:lnTo>
                    <a:lnTo>
                      <a:pt x="64" y="70"/>
                    </a:lnTo>
                    <a:lnTo>
                      <a:pt x="78" y="54"/>
                    </a:lnTo>
                    <a:lnTo>
                      <a:pt x="96" y="40"/>
                    </a:lnTo>
                    <a:lnTo>
                      <a:pt x="116" y="28"/>
                    </a:lnTo>
                    <a:lnTo>
                      <a:pt x="116" y="28"/>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23" name="Freeform 75"/>
              <p:cNvSpPr>
                <a:spLocks/>
              </p:cNvSpPr>
              <p:nvPr/>
            </p:nvSpPr>
            <p:spPr bwMode="auto">
              <a:xfrm>
                <a:off x="12134850" y="5494338"/>
                <a:ext cx="2359025" cy="4797425"/>
              </a:xfrm>
              <a:custGeom>
                <a:avLst/>
                <a:gdLst>
                  <a:gd name="T0" fmla="*/ 6 w 1486"/>
                  <a:gd name="T1" fmla="*/ 332 h 3022"/>
                  <a:gd name="T2" fmla="*/ 0 w 1486"/>
                  <a:gd name="T3" fmla="*/ 298 h 3022"/>
                  <a:gd name="T4" fmla="*/ 2 w 1486"/>
                  <a:gd name="T5" fmla="*/ 266 h 3022"/>
                  <a:gd name="T6" fmla="*/ 10 w 1486"/>
                  <a:gd name="T7" fmla="*/ 234 h 3022"/>
                  <a:gd name="T8" fmla="*/ 24 w 1486"/>
                  <a:gd name="T9" fmla="*/ 206 h 3022"/>
                  <a:gd name="T10" fmla="*/ 44 w 1486"/>
                  <a:gd name="T11" fmla="*/ 182 h 3022"/>
                  <a:gd name="T12" fmla="*/ 68 w 1486"/>
                  <a:gd name="T13" fmla="*/ 160 h 3022"/>
                  <a:gd name="T14" fmla="*/ 96 w 1486"/>
                  <a:gd name="T15" fmla="*/ 142 h 3022"/>
                  <a:gd name="T16" fmla="*/ 128 w 1486"/>
                  <a:gd name="T17" fmla="*/ 132 h 3022"/>
                  <a:gd name="T18" fmla="*/ 620 w 1486"/>
                  <a:gd name="T19" fmla="*/ 6 h 3022"/>
                  <a:gd name="T20" fmla="*/ 654 w 1486"/>
                  <a:gd name="T21" fmla="*/ 0 h 3022"/>
                  <a:gd name="T22" fmla="*/ 686 w 1486"/>
                  <a:gd name="T23" fmla="*/ 2 h 3022"/>
                  <a:gd name="T24" fmla="*/ 718 w 1486"/>
                  <a:gd name="T25" fmla="*/ 8 h 3022"/>
                  <a:gd name="T26" fmla="*/ 748 w 1486"/>
                  <a:gd name="T27" fmla="*/ 22 h 3022"/>
                  <a:gd name="T28" fmla="*/ 774 w 1486"/>
                  <a:gd name="T29" fmla="*/ 40 h 3022"/>
                  <a:gd name="T30" fmla="*/ 796 w 1486"/>
                  <a:gd name="T31" fmla="*/ 62 h 3022"/>
                  <a:gd name="T32" fmla="*/ 812 w 1486"/>
                  <a:gd name="T33" fmla="*/ 90 h 3022"/>
                  <a:gd name="T34" fmla="*/ 824 w 1486"/>
                  <a:gd name="T35" fmla="*/ 122 h 3022"/>
                  <a:gd name="T36" fmla="*/ 1482 w 1486"/>
                  <a:gd name="T37" fmla="*/ 2686 h 3022"/>
                  <a:gd name="T38" fmla="*/ 1486 w 1486"/>
                  <a:gd name="T39" fmla="*/ 2720 h 3022"/>
                  <a:gd name="T40" fmla="*/ 1486 w 1486"/>
                  <a:gd name="T41" fmla="*/ 2752 h 3022"/>
                  <a:gd name="T42" fmla="*/ 1476 w 1486"/>
                  <a:gd name="T43" fmla="*/ 2784 h 3022"/>
                  <a:gd name="T44" fmla="*/ 1464 w 1486"/>
                  <a:gd name="T45" fmla="*/ 2814 h 3022"/>
                  <a:gd name="T46" fmla="*/ 1444 w 1486"/>
                  <a:gd name="T47" fmla="*/ 2840 h 3022"/>
                  <a:gd name="T48" fmla="*/ 1420 w 1486"/>
                  <a:gd name="T49" fmla="*/ 2862 h 3022"/>
                  <a:gd name="T50" fmla="*/ 1392 w 1486"/>
                  <a:gd name="T51" fmla="*/ 2880 h 3022"/>
                  <a:gd name="T52" fmla="*/ 1360 w 1486"/>
                  <a:gd name="T53" fmla="*/ 2890 h 3022"/>
                  <a:gd name="T54" fmla="*/ 868 w 1486"/>
                  <a:gd name="T55" fmla="*/ 3016 h 3022"/>
                  <a:gd name="T56" fmla="*/ 834 w 1486"/>
                  <a:gd name="T57" fmla="*/ 3022 h 3022"/>
                  <a:gd name="T58" fmla="*/ 802 w 1486"/>
                  <a:gd name="T59" fmla="*/ 3020 h 3022"/>
                  <a:gd name="T60" fmla="*/ 770 w 1486"/>
                  <a:gd name="T61" fmla="*/ 3012 h 3022"/>
                  <a:gd name="T62" fmla="*/ 740 w 1486"/>
                  <a:gd name="T63" fmla="*/ 2998 h 3022"/>
                  <a:gd name="T64" fmla="*/ 714 w 1486"/>
                  <a:gd name="T65" fmla="*/ 2980 h 3022"/>
                  <a:gd name="T66" fmla="*/ 692 w 1486"/>
                  <a:gd name="T67" fmla="*/ 2956 h 3022"/>
                  <a:gd name="T68" fmla="*/ 674 w 1486"/>
                  <a:gd name="T69" fmla="*/ 2928 h 3022"/>
                  <a:gd name="T70" fmla="*/ 662 w 1486"/>
                  <a:gd name="T71" fmla="*/ 2896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86" h="3022">
                    <a:moveTo>
                      <a:pt x="6" y="332"/>
                    </a:moveTo>
                    <a:lnTo>
                      <a:pt x="6" y="332"/>
                    </a:lnTo>
                    <a:lnTo>
                      <a:pt x="2" y="316"/>
                    </a:lnTo>
                    <a:lnTo>
                      <a:pt x="0" y="298"/>
                    </a:lnTo>
                    <a:lnTo>
                      <a:pt x="0" y="282"/>
                    </a:lnTo>
                    <a:lnTo>
                      <a:pt x="2" y="266"/>
                    </a:lnTo>
                    <a:lnTo>
                      <a:pt x="6" y="250"/>
                    </a:lnTo>
                    <a:lnTo>
                      <a:pt x="10" y="234"/>
                    </a:lnTo>
                    <a:lnTo>
                      <a:pt x="16" y="220"/>
                    </a:lnTo>
                    <a:lnTo>
                      <a:pt x="24" y="206"/>
                    </a:lnTo>
                    <a:lnTo>
                      <a:pt x="34" y="194"/>
                    </a:lnTo>
                    <a:lnTo>
                      <a:pt x="44" y="182"/>
                    </a:lnTo>
                    <a:lnTo>
                      <a:pt x="56" y="170"/>
                    </a:lnTo>
                    <a:lnTo>
                      <a:pt x="68" y="160"/>
                    </a:lnTo>
                    <a:lnTo>
                      <a:pt x="82" y="150"/>
                    </a:lnTo>
                    <a:lnTo>
                      <a:pt x="96" y="142"/>
                    </a:lnTo>
                    <a:lnTo>
                      <a:pt x="112" y="136"/>
                    </a:lnTo>
                    <a:lnTo>
                      <a:pt x="128" y="132"/>
                    </a:lnTo>
                    <a:lnTo>
                      <a:pt x="620" y="6"/>
                    </a:lnTo>
                    <a:lnTo>
                      <a:pt x="620" y="6"/>
                    </a:lnTo>
                    <a:lnTo>
                      <a:pt x="636" y="2"/>
                    </a:lnTo>
                    <a:lnTo>
                      <a:pt x="654" y="0"/>
                    </a:lnTo>
                    <a:lnTo>
                      <a:pt x="670" y="0"/>
                    </a:lnTo>
                    <a:lnTo>
                      <a:pt x="686" y="2"/>
                    </a:lnTo>
                    <a:lnTo>
                      <a:pt x="702" y="4"/>
                    </a:lnTo>
                    <a:lnTo>
                      <a:pt x="718" y="8"/>
                    </a:lnTo>
                    <a:lnTo>
                      <a:pt x="734" y="14"/>
                    </a:lnTo>
                    <a:lnTo>
                      <a:pt x="748" y="22"/>
                    </a:lnTo>
                    <a:lnTo>
                      <a:pt x="760" y="30"/>
                    </a:lnTo>
                    <a:lnTo>
                      <a:pt x="774" y="40"/>
                    </a:lnTo>
                    <a:lnTo>
                      <a:pt x="786" y="50"/>
                    </a:lnTo>
                    <a:lnTo>
                      <a:pt x="796" y="62"/>
                    </a:lnTo>
                    <a:lnTo>
                      <a:pt x="804" y="76"/>
                    </a:lnTo>
                    <a:lnTo>
                      <a:pt x="812" y="90"/>
                    </a:lnTo>
                    <a:lnTo>
                      <a:pt x="820" y="106"/>
                    </a:lnTo>
                    <a:lnTo>
                      <a:pt x="824" y="122"/>
                    </a:lnTo>
                    <a:lnTo>
                      <a:pt x="1482" y="2686"/>
                    </a:lnTo>
                    <a:lnTo>
                      <a:pt x="1482" y="2686"/>
                    </a:lnTo>
                    <a:lnTo>
                      <a:pt x="1486" y="2702"/>
                    </a:lnTo>
                    <a:lnTo>
                      <a:pt x="1486" y="2720"/>
                    </a:lnTo>
                    <a:lnTo>
                      <a:pt x="1486" y="2736"/>
                    </a:lnTo>
                    <a:lnTo>
                      <a:pt x="1486" y="2752"/>
                    </a:lnTo>
                    <a:lnTo>
                      <a:pt x="1482" y="2768"/>
                    </a:lnTo>
                    <a:lnTo>
                      <a:pt x="1476" y="2784"/>
                    </a:lnTo>
                    <a:lnTo>
                      <a:pt x="1470" y="2798"/>
                    </a:lnTo>
                    <a:lnTo>
                      <a:pt x="1464" y="2814"/>
                    </a:lnTo>
                    <a:lnTo>
                      <a:pt x="1454" y="2826"/>
                    </a:lnTo>
                    <a:lnTo>
                      <a:pt x="1444" y="2840"/>
                    </a:lnTo>
                    <a:lnTo>
                      <a:pt x="1432" y="2852"/>
                    </a:lnTo>
                    <a:lnTo>
                      <a:pt x="1420" y="2862"/>
                    </a:lnTo>
                    <a:lnTo>
                      <a:pt x="1406" y="2872"/>
                    </a:lnTo>
                    <a:lnTo>
                      <a:pt x="1392" y="2880"/>
                    </a:lnTo>
                    <a:lnTo>
                      <a:pt x="1376" y="2886"/>
                    </a:lnTo>
                    <a:lnTo>
                      <a:pt x="1360" y="2890"/>
                    </a:lnTo>
                    <a:lnTo>
                      <a:pt x="868" y="3016"/>
                    </a:lnTo>
                    <a:lnTo>
                      <a:pt x="868" y="3016"/>
                    </a:lnTo>
                    <a:lnTo>
                      <a:pt x="852" y="3020"/>
                    </a:lnTo>
                    <a:lnTo>
                      <a:pt x="834" y="3022"/>
                    </a:lnTo>
                    <a:lnTo>
                      <a:pt x="818" y="3022"/>
                    </a:lnTo>
                    <a:lnTo>
                      <a:pt x="802" y="3020"/>
                    </a:lnTo>
                    <a:lnTo>
                      <a:pt x="786" y="3018"/>
                    </a:lnTo>
                    <a:lnTo>
                      <a:pt x="770" y="3012"/>
                    </a:lnTo>
                    <a:lnTo>
                      <a:pt x="754" y="3006"/>
                    </a:lnTo>
                    <a:lnTo>
                      <a:pt x="740" y="2998"/>
                    </a:lnTo>
                    <a:lnTo>
                      <a:pt x="726" y="2990"/>
                    </a:lnTo>
                    <a:lnTo>
                      <a:pt x="714" y="2980"/>
                    </a:lnTo>
                    <a:lnTo>
                      <a:pt x="702" y="2968"/>
                    </a:lnTo>
                    <a:lnTo>
                      <a:pt x="692" y="2956"/>
                    </a:lnTo>
                    <a:lnTo>
                      <a:pt x="682" y="2942"/>
                    </a:lnTo>
                    <a:lnTo>
                      <a:pt x="674" y="2928"/>
                    </a:lnTo>
                    <a:lnTo>
                      <a:pt x="668" y="2912"/>
                    </a:lnTo>
                    <a:lnTo>
                      <a:pt x="662" y="2896"/>
                    </a:lnTo>
                    <a:lnTo>
                      <a:pt x="6" y="332"/>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24" name="Freeform 76"/>
              <p:cNvSpPr>
                <a:spLocks/>
              </p:cNvSpPr>
              <p:nvPr/>
            </p:nvSpPr>
            <p:spPr bwMode="auto">
              <a:xfrm>
                <a:off x="12544425" y="5815013"/>
                <a:ext cx="361950" cy="361950"/>
              </a:xfrm>
              <a:custGeom>
                <a:avLst/>
                <a:gdLst>
                  <a:gd name="T0" fmla="*/ 196 w 228"/>
                  <a:gd name="T1" fmla="*/ 34 h 228"/>
                  <a:gd name="T2" fmla="*/ 196 w 228"/>
                  <a:gd name="T3" fmla="*/ 34 h 228"/>
                  <a:gd name="T4" fmla="*/ 178 w 228"/>
                  <a:gd name="T5" fmla="*/ 20 h 228"/>
                  <a:gd name="T6" fmla="*/ 158 w 228"/>
                  <a:gd name="T7" fmla="*/ 8 h 228"/>
                  <a:gd name="T8" fmla="*/ 138 w 228"/>
                  <a:gd name="T9" fmla="*/ 2 h 228"/>
                  <a:gd name="T10" fmla="*/ 116 w 228"/>
                  <a:gd name="T11" fmla="*/ 0 h 228"/>
                  <a:gd name="T12" fmla="*/ 94 w 228"/>
                  <a:gd name="T13" fmla="*/ 2 h 228"/>
                  <a:gd name="T14" fmla="*/ 72 w 228"/>
                  <a:gd name="T15" fmla="*/ 8 h 228"/>
                  <a:gd name="T16" fmla="*/ 52 w 228"/>
                  <a:gd name="T17" fmla="*/ 18 h 228"/>
                  <a:gd name="T18" fmla="*/ 34 w 228"/>
                  <a:gd name="T19" fmla="*/ 32 h 228"/>
                  <a:gd name="T20" fmla="*/ 34 w 228"/>
                  <a:gd name="T21" fmla="*/ 32 h 228"/>
                  <a:gd name="T22" fmla="*/ 20 w 228"/>
                  <a:gd name="T23" fmla="*/ 50 h 228"/>
                  <a:gd name="T24" fmla="*/ 8 w 228"/>
                  <a:gd name="T25" fmla="*/ 70 h 228"/>
                  <a:gd name="T26" fmla="*/ 2 w 228"/>
                  <a:gd name="T27" fmla="*/ 92 h 228"/>
                  <a:gd name="T28" fmla="*/ 0 w 228"/>
                  <a:gd name="T29" fmla="*/ 112 h 228"/>
                  <a:gd name="T30" fmla="*/ 2 w 228"/>
                  <a:gd name="T31" fmla="*/ 134 h 228"/>
                  <a:gd name="T32" fmla="*/ 8 w 228"/>
                  <a:gd name="T33" fmla="*/ 156 h 228"/>
                  <a:gd name="T34" fmla="*/ 18 w 228"/>
                  <a:gd name="T35" fmla="*/ 176 h 228"/>
                  <a:gd name="T36" fmla="*/ 32 w 228"/>
                  <a:gd name="T37" fmla="*/ 194 h 228"/>
                  <a:gd name="T38" fmla="*/ 32 w 228"/>
                  <a:gd name="T39" fmla="*/ 194 h 228"/>
                  <a:gd name="T40" fmla="*/ 50 w 228"/>
                  <a:gd name="T41" fmla="*/ 210 h 228"/>
                  <a:gd name="T42" fmla="*/ 70 w 228"/>
                  <a:gd name="T43" fmla="*/ 220 h 228"/>
                  <a:gd name="T44" fmla="*/ 92 w 228"/>
                  <a:gd name="T45" fmla="*/ 226 h 228"/>
                  <a:gd name="T46" fmla="*/ 112 w 228"/>
                  <a:gd name="T47" fmla="*/ 228 h 228"/>
                  <a:gd name="T48" fmla="*/ 134 w 228"/>
                  <a:gd name="T49" fmla="*/ 226 h 228"/>
                  <a:gd name="T50" fmla="*/ 156 w 228"/>
                  <a:gd name="T51" fmla="*/ 220 h 228"/>
                  <a:gd name="T52" fmla="*/ 176 w 228"/>
                  <a:gd name="T53" fmla="*/ 210 h 228"/>
                  <a:gd name="T54" fmla="*/ 194 w 228"/>
                  <a:gd name="T55" fmla="*/ 196 h 228"/>
                  <a:gd name="T56" fmla="*/ 194 w 228"/>
                  <a:gd name="T57" fmla="*/ 196 h 228"/>
                  <a:gd name="T58" fmla="*/ 210 w 228"/>
                  <a:gd name="T59" fmla="*/ 178 h 228"/>
                  <a:gd name="T60" fmla="*/ 220 w 228"/>
                  <a:gd name="T61" fmla="*/ 158 h 228"/>
                  <a:gd name="T62" fmla="*/ 226 w 228"/>
                  <a:gd name="T63" fmla="*/ 138 h 228"/>
                  <a:gd name="T64" fmla="*/ 228 w 228"/>
                  <a:gd name="T65" fmla="*/ 116 h 228"/>
                  <a:gd name="T66" fmla="*/ 226 w 228"/>
                  <a:gd name="T67" fmla="*/ 94 h 228"/>
                  <a:gd name="T68" fmla="*/ 220 w 228"/>
                  <a:gd name="T69" fmla="*/ 72 h 228"/>
                  <a:gd name="T70" fmla="*/ 210 w 228"/>
                  <a:gd name="T71" fmla="*/ 52 h 228"/>
                  <a:gd name="T72" fmla="*/ 196 w 228"/>
                  <a:gd name="T73" fmla="*/ 34 h 228"/>
                  <a:gd name="T74" fmla="*/ 196 w 228"/>
                  <a:gd name="T75" fmla="*/ 3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 h="228">
                    <a:moveTo>
                      <a:pt x="196" y="34"/>
                    </a:moveTo>
                    <a:lnTo>
                      <a:pt x="196" y="34"/>
                    </a:lnTo>
                    <a:lnTo>
                      <a:pt x="178" y="20"/>
                    </a:lnTo>
                    <a:lnTo>
                      <a:pt x="158" y="8"/>
                    </a:lnTo>
                    <a:lnTo>
                      <a:pt x="138" y="2"/>
                    </a:lnTo>
                    <a:lnTo>
                      <a:pt x="116" y="0"/>
                    </a:lnTo>
                    <a:lnTo>
                      <a:pt x="94" y="2"/>
                    </a:lnTo>
                    <a:lnTo>
                      <a:pt x="72" y="8"/>
                    </a:lnTo>
                    <a:lnTo>
                      <a:pt x="52" y="18"/>
                    </a:lnTo>
                    <a:lnTo>
                      <a:pt x="34" y="32"/>
                    </a:lnTo>
                    <a:lnTo>
                      <a:pt x="34" y="32"/>
                    </a:lnTo>
                    <a:lnTo>
                      <a:pt x="20" y="50"/>
                    </a:lnTo>
                    <a:lnTo>
                      <a:pt x="8" y="70"/>
                    </a:lnTo>
                    <a:lnTo>
                      <a:pt x="2" y="92"/>
                    </a:lnTo>
                    <a:lnTo>
                      <a:pt x="0" y="112"/>
                    </a:lnTo>
                    <a:lnTo>
                      <a:pt x="2" y="134"/>
                    </a:lnTo>
                    <a:lnTo>
                      <a:pt x="8" y="156"/>
                    </a:lnTo>
                    <a:lnTo>
                      <a:pt x="18" y="176"/>
                    </a:lnTo>
                    <a:lnTo>
                      <a:pt x="32" y="194"/>
                    </a:lnTo>
                    <a:lnTo>
                      <a:pt x="32" y="194"/>
                    </a:lnTo>
                    <a:lnTo>
                      <a:pt x="50" y="210"/>
                    </a:lnTo>
                    <a:lnTo>
                      <a:pt x="70" y="220"/>
                    </a:lnTo>
                    <a:lnTo>
                      <a:pt x="92" y="226"/>
                    </a:lnTo>
                    <a:lnTo>
                      <a:pt x="112" y="228"/>
                    </a:lnTo>
                    <a:lnTo>
                      <a:pt x="134" y="226"/>
                    </a:lnTo>
                    <a:lnTo>
                      <a:pt x="156" y="220"/>
                    </a:lnTo>
                    <a:lnTo>
                      <a:pt x="176" y="210"/>
                    </a:lnTo>
                    <a:lnTo>
                      <a:pt x="194" y="196"/>
                    </a:lnTo>
                    <a:lnTo>
                      <a:pt x="194" y="196"/>
                    </a:lnTo>
                    <a:lnTo>
                      <a:pt x="210" y="178"/>
                    </a:lnTo>
                    <a:lnTo>
                      <a:pt x="220" y="158"/>
                    </a:lnTo>
                    <a:lnTo>
                      <a:pt x="226" y="138"/>
                    </a:lnTo>
                    <a:lnTo>
                      <a:pt x="228" y="116"/>
                    </a:lnTo>
                    <a:lnTo>
                      <a:pt x="226" y="94"/>
                    </a:lnTo>
                    <a:lnTo>
                      <a:pt x="220" y="72"/>
                    </a:lnTo>
                    <a:lnTo>
                      <a:pt x="210" y="52"/>
                    </a:lnTo>
                    <a:lnTo>
                      <a:pt x="196" y="34"/>
                    </a:lnTo>
                    <a:lnTo>
                      <a:pt x="196" y="34"/>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25" name="Freeform 77"/>
              <p:cNvSpPr>
                <a:spLocks/>
              </p:cNvSpPr>
              <p:nvPr/>
            </p:nvSpPr>
            <p:spPr bwMode="auto">
              <a:xfrm>
                <a:off x="12544425" y="5815013"/>
                <a:ext cx="222250" cy="361950"/>
              </a:xfrm>
              <a:custGeom>
                <a:avLst/>
                <a:gdLst>
                  <a:gd name="T0" fmla="*/ 84 w 140"/>
                  <a:gd name="T1" fmla="*/ 32 h 228"/>
                  <a:gd name="T2" fmla="*/ 84 w 140"/>
                  <a:gd name="T3" fmla="*/ 32 h 228"/>
                  <a:gd name="T4" fmla="*/ 96 w 140"/>
                  <a:gd name="T5" fmla="*/ 22 h 228"/>
                  <a:gd name="T6" fmla="*/ 110 w 140"/>
                  <a:gd name="T7" fmla="*/ 14 h 228"/>
                  <a:gd name="T8" fmla="*/ 124 w 140"/>
                  <a:gd name="T9" fmla="*/ 8 h 228"/>
                  <a:gd name="T10" fmla="*/ 140 w 140"/>
                  <a:gd name="T11" fmla="*/ 2 h 228"/>
                  <a:gd name="T12" fmla="*/ 140 w 140"/>
                  <a:gd name="T13" fmla="*/ 2 h 228"/>
                  <a:gd name="T14" fmla="*/ 126 w 140"/>
                  <a:gd name="T15" fmla="*/ 0 h 228"/>
                  <a:gd name="T16" fmla="*/ 112 w 140"/>
                  <a:gd name="T17" fmla="*/ 0 h 228"/>
                  <a:gd name="T18" fmla="*/ 98 w 140"/>
                  <a:gd name="T19" fmla="*/ 0 h 228"/>
                  <a:gd name="T20" fmla="*/ 84 w 140"/>
                  <a:gd name="T21" fmla="*/ 4 h 228"/>
                  <a:gd name="T22" fmla="*/ 70 w 140"/>
                  <a:gd name="T23" fmla="*/ 8 h 228"/>
                  <a:gd name="T24" fmla="*/ 58 w 140"/>
                  <a:gd name="T25" fmla="*/ 14 h 228"/>
                  <a:gd name="T26" fmla="*/ 46 w 140"/>
                  <a:gd name="T27" fmla="*/ 22 h 228"/>
                  <a:gd name="T28" fmla="*/ 34 w 140"/>
                  <a:gd name="T29" fmla="*/ 32 h 228"/>
                  <a:gd name="T30" fmla="*/ 34 w 140"/>
                  <a:gd name="T31" fmla="*/ 32 h 228"/>
                  <a:gd name="T32" fmla="*/ 20 w 140"/>
                  <a:gd name="T33" fmla="*/ 50 h 228"/>
                  <a:gd name="T34" fmla="*/ 8 w 140"/>
                  <a:gd name="T35" fmla="*/ 70 h 228"/>
                  <a:gd name="T36" fmla="*/ 2 w 140"/>
                  <a:gd name="T37" fmla="*/ 92 h 228"/>
                  <a:gd name="T38" fmla="*/ 0 w 140"/>
                  <a:gd name="T39" fmla="*/ 112 h 228"/>
                  <a:gd name="T40" fmla="*/ 2 w 140"/>
                  <a:gd name="T41" fmla="*/ 134 h 228"/>
                  <a:gd name="T42" fmla="*/ 8 w 140"/>
                  <a:gd name="T43" fmla="*/ 156 h 228"/>
                  <a:gd name="T44" fmla="*/ 18 w 140"/>
                  <a:gd name="T45" fmla="*/ 176 h 228"/>
                  <a:gd name="T46" fmla="*/ 32 w 140"/>
                  <a:gd name="T47" fmla="*/ 194 h 228"/>
                  <a:gd name="T48" fmla="*/ 32 w 140"/>
                  <a:gd name="T49" fmla="*/ 194 h 228"/>
                  <a:gd name="T50" fmla="*/ 44 w 140"/>
                  <a:gd name="T51" fmla="*/ 204 h 228"/>
                  <a:gd name="T52" fmla="*/ 56 w 140"/>
                  <a:gd name="T53" fmla="*/ 212 h 228"/>
                  <a:gd name="T54" fmla="*/ 68 w 140"/>
                  <a:gd name="T55" fmla="*/ 220 h 228"/>
                  <a:gd name="T56" fmla="*/ 82 w 140"/>
                  <a:gd name="T57" fmla="*/ 224 h 228"/>
                  <a:gd name="T58" fmla="*/ 96 w 140"/>
                  <a:gd name="T59" fmla="*/ 228 h 228"/>
                  <a:gd name="T60" fmla="*/ 110 w 140"/>
                  <a:gd name="T61" fmla="*/ 228 h 228"/>
                  <a:gd name="T62" fmla="*/ 124 w 140"/>
                  <a:gd name="T63" fmla="*/ 228 h 228"/>
                  <a:gd name="T64" fmla="*/ 138 w 140"/>
                  <a:gd name="T65" fmla="*/ 226 h 228"/>
                  <a:gd name="T66" fmla="*/ 138 w 140"/>
                  <a:gd name="T67" fmla="*/ 226 h 228"/>
                  <a:gd name="T68" fmla="*/ 122 w 140"/>
                  <a:gd name="T69" fmla="*/ 222 h 228"/>
                  <a:gd name="T70" fmla="*/ 108 w 140"/>
                  <a:gd name="T71" fmla="*/ 214 h 228"/>
                  <a:gd name="T72" fmla="*/ 94 w 140"/>
                  <a:gd name="T73" fmla="*/ 206 h 228"/>
                  <a:gd name="T74" fmla="*/ 82 w 140"/>
                  <a:gd name="T75" fmla="*/ 194 h 228"/>
                  <a:gd name="T76" fmla="*/ 82 w 140"/>
                  <a:gd name="T77" fmla="*/ 194 h 228"/>
                  <a:gd name="T78" fmla="*/ 68 w 140"/>
                  <a:gd name="T79" fmla="*/ 176 h 228"/>
                  <a:gd name="T80" fmla="*/ 58 w 140"/>
                  <a:gd name="T81" fmla="*/ 156 h 228"/>
                  <a:gd name="T82" fmla="*/ 52 w 140"/>
                  <a:gd name="T83" fmla="*/ 136 h 228"/>
                  <a:gd name="T84" fmla="*/ 50 w 140"/>
                  <a:gd name="T85" fmla="*/ 114 h 228"/>
                  <a:gd name="T86" fmla="*/ 52 w 140"/>
                  <a:gd name="T87" fmla="*/ 92 h 228"/>
                  <a:gd name="T88" fmla="*/ 58 w 140"/>
                  <a:gd name="T89" fmla="*/ 70 h 228"/>
                  <a:gd name="T90" fmla="*/ 68 w 140"/>
                  <a:gd name="T91" fmla="*/ 50 h 228"/>
                  <a:gd name="T92" fmla="*/ 84 w 140"/>
                  <a:gd name="T93" fmla="*/ 32 h 228"/>
                  <a:gd name="T94" fmla="*/ 84 w 140"/>
                  <a:gd name="T95" fmla="*/ 3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0" h="228">
                    <a:moveTo>
                      <a:pt x="84" y="32"/>
                    </a:moveTo>
                    <a:lnTo>
                      <a:pt x="84" y="32"/>
                    </a:lnTo>
                    <a:lnTo>
                      <a:pt x="96" y="22"/>
                    </a:lnTo>
                    <a:lnTo>
                      <a:pt x="110" y="14"/>
                    </a:lnTo>
                    <a:lnTo>
                      <a:pt x="124" y="8"/>
                    </a:lnTo>
                    <a:lnTo>
                      <a:pt x="140" y="2"/>
                    </a:lnTo>
                    <a:lnTo>
                      <a:pt x="140" y="2"/>
                    </a:lnTo>
                    <a:lnTo>
                      <a:pt x="126" y="0"/>
                    </a:lnTo>
                    <a:lnTo>
                      <a:pt x="112" y="0"/>
                    </a:lnTo>
                    <a:lnTo>
                      <a:pt x="98" y="0"/>
                    </a:lnTo>
                    <a:lnTo>
                      <a:pt x="84" y="4"/>
                    </a:lnTo>
                    <a:lnTo>
                      <a:pt x="70" y="8"/>
                    </a:lnTo>
                    <a:lnTo>
                      <a:pt x="58" y="14"/>
                    </a:lnTo>
                    <a:lnTo>
                      <a:pt x="46" y="22"/>
                    </a:lnTo>
                    <a:lnTo>
                      <a:pt x="34" y="32"/>
                    </a:lnTo>
                    <a:lnTo>
                      <a:pt x="34" y="32"/>
                    </a:lnTo>
                    <a:lnTo>
                      <a:pt x="20" y="50"/>
                    </a:lnTo>
                    <a:lnTo>
                      <a:pt x="8" y="70"/>
                    </a:lnTo>
                    <a:lnTo>
                      <a:pt x="2" y="92"/>
                    </a:lnTo>
                    <a:lnTo>
                      <a:pt x="0" y="112"/>
                    </a:lnTo>
                    <a:lnTo>
                      <a:pt x="2" y="134"/>
                    </a:lnTo>
                    <a:lnTo>
                      <a:pt x="8" y="156"/>
                    </a:lnTo>
                    <a:lnTo>
                      <a:pt x="18" y="176"/>
                    </a:lnTo>
                    <a:lnTo>
                      <a:pt x="32" y="194"/>
                    </a:lnTo>
                    <a:lnTo>
                      <a:pt x="32" y="194"/>
                    </a:lnTo>
                    <a:lnTo>
                      <a:pt x="44" y="204"/>
                    </a:lnTo>
                    <a:lnTo>
                      <a:pt x="56" y="212"/>
                    </a:lnTo>
                    <a:lnTo>
                      <a:pt x="68" y="220"/>
                    </a:lnTo>
                    <a:lnTo>
                      <a:pt x="82" y="224"/>
                    </a:lnTo>
                    <a:lnTo>
                      <a:pt x="96" y="228"/>
                    </a:lnTo>
                    <a:lnTo>
                      <a:pt x="110" y="228"/>
                    </a:lnTo>
                    <a:lnTo>
                      <a:pt x="124" y="228"/>
                    </a:lnTo>
                    <a:lnTo>
                      <a:pt x="138" y="226"/>
                    </a:lnTo>
                    <a:lnTo>
                      <a:pt x="138" y="226"/>
                    </a:lnTo>
                    <a:lnTo>
                      <a:pt x="122" y="222"/>
                    </a:lnTo>
                    <a:lnTo>
                      <a:pt x="108" y="214"/>
                    </a:lnTo>
                    <a:lnTo>
                      <a:pt x="94" y="206"/>
                    </a:lnTo>
                    <a:lnTo>
                      <a:pt x="82" y="194"/>
                    </a:lnTo>
                    <a:lnTo>
                      <a:pt x="82" y="194"/>
                    </a:lnTo>
                    <a:lnTo>
                      <a:pt x="68" y="176"/>
                    </a:lnTo>
                    <a:lnTo>
                      <a:pt x="58" y="156"/>
                    </a:lnTo>
                    <a:lnTo>
                      <a:pt x="52" y="136"/>
                    </a:lnTo>
                    <a:lnTo>
                      <a:pt x="50" y="114"/>
                    </a:lnTo>
                    <a:lnTo>
                      <a:pt x="52" y="92"/>
                    </a:lnTo>
                    <a:lnTo>
                      <a:pt x="58" y="70"/>
                    </a:lnTo>
                    <a:lnTo>
                      <a:pt x="68" y="50"/>
                    </a:lnTo>
                    <a:lnTo>
                      <a:pt x="84" y="32"/>
                    </a:lnTo>
                    <a:lnTo>
                      <a:pt x="84" y="32"/>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26" name="Freeform 78"/>
              <p:cNvSpPr>
                <a:spLocks/>
              </p:cNvSpPr>
              <p:nvPr/>
            </p:nvSpPr>
            <p:spPr bwMode="auto">
              <a:xfrm>
                <a:off x="12931775" y="4948238"/>
                <a:ext cx="3695700" cy="4378325"/>
              </a:xfrm>
              <a:custGeom>
                <a:avLst/>
                <a:gdLst>
                  <a:gd name="T0" fmla="*/ 32 w 2328"/>
                  <a:gd name="T1" fmla="*/ 572 h 2758"/>
                  <a:gd name="T2" fmla="*/ 16 w 2328"/>
                  <a:gd name="T3" fmla="*/ 544 h 2758"/>
                  <a:gd name="T4" fmla="*/ 4 w 2328"/>
                  <a:gd name="T5" fmla="*/ 512 h 2758"/>
                  <a:gd name="T6" fmla="*/ 0 w 2328"/>
                  <a:gd name="T7" fmla="*/ 480 h 2758"/>
                  <a:gd name="T8" fmla="*/ 2 w 2328"/>
                  <a:gd name="T9" fmla="*/ 448 h 2758"/>
                  <a:gd name="T10" fmla="*/ 10 w 2328"/>
                  <a:gd name="T11" fmla="*/ 418 h 2758"/>
                  <a:gd name="T12" fmla="*/ 24 w 2328"/>
                  <a:gd name="T13" fmla="*/ 388 h 2758"/>
                  <a:gd name="T14" fmla="*/ 44 w 2328"/>
                  <a:gd name="T15" fmla="*/ 362 h 2758"/>
                  <a:gd name="T16" fmla="*/ 70 w 2328"/>
                  <a:gd name="T17" fmla="*/ 340 h 2758"/>
                  <a:gd name="T18" fmla="*/ 476 w 2328"/>
                  <a:gd name="T19" fmla="*/ 36 h 2758"/>
                  <a:gd name="T20" fmla="*/ 506 w 2328"/>
                  <a:gd name="T21" fmla="*/ 18 h 2758"/>
                  <a:gd name="T22" fmla="*/ 536 w 2328"/>
                  <a:gd name="T23" fmla="*/ 6 h 2758"/>
                  <a:gd name="T24" fmla="*/ 568 w 2328"/>
                  <a:gd name="T25" fmla="*/ 2 h 2758"/>
                  <a:gd name="T26" fmla="*/ 600 w 2328"/>
                  <a:gd name="T27" fmla="*/ 2 h 2758"/>
                  <a:gd name="T28" fmla="*/ 630 w 2328"/>
                  <a:gd name="T29" fmla="*/ 8 h 2758"/>
                  <a:gd name="T30" fmla="*/ 660 w 2328"/>
                  <a:gd name="T31" fmla="*/ 22 h 2758"/>
                  <a:gd name="T32" fmla="*/ 686 w 2328"/>
                  <a:gd name="T33" fmla="*/ 40 h 2758"/>
                  <a:gd name="T34" fmla="*/ 710 w 2328"/>
                  <a:gd name="T35" fmla="*/ 66 h 2758"/>
                  <a:gd name="T36" fmla="*/ 2294 w 2328"/>
                  <a:gd name="T37" fmla="*/ 2184 h 2758"/>
                  <a:gd name="T38" fmla="*/ 2312 w 2328"/>
                  <a:gd name="T39" fmla="*/ 2214 h 2758"/>
                  <a:gd name="T40" fmla="*/ 2324 w 2328"/>
                  <a:gd name="T41" fmla="*/ 2246 h 2758"/>
                  <a:gd name="T42" fmla="*/ 2328 w 2328"/>
                  <a:gd name="T43" fmla="*/ 2278 h 2758"/>
                  <a:gd name="T44" fmla="*/ 2326 w 2328"/>
                  <a:gd name="T45" fmla="*/ 2310 h 2758"/>
                  <a:gd name="T46" fmla="*/ 2318 w 2328"/>
                  <a:gd name="T47" fmla="*/ 2342 h 2758"/>
                  <a:gd name="T48" fmla="*/ 2304 w 2328"/>
                  <a:gd name="T49" fmla="*/ 2372 h 2758"/>
                  <a:gd name="T50" fmla="*/ 2286 w 2328"/>
                  <a:gd name="T51" fmla="*/ 2398 h 2758"/>
                  <a:gd name="T52" fmla="*/ 2260 w 2328"/>
                  <a:gd name="T53" fmla="*/ 2422 h 2758"/>
                  <a:gd name="T54" fmla="*/ 1854 w 2328"/>
                  <a:gd name="T55" fmla="*/ 2726 h 2758"/>
                  <a:gd name="T56" fmla="*/ 1824 w 2328"/>
                  <a:gd name="T57" fmla="*/ 2742 h 2758"/>
                  <a:gd name="T58" fmla="*/ 1794 w 2328"/>
                  <a:gd name="T59" fmla="*/ 2754 h 2758"/>
                  <a:gd name="T60" fmla="*/ 1762 w 2328"/>
                  <a:gd name="T61" fmla="*/ 2758 h 2758"/>
                  <a:gd name="T62" fmla="*/ 1728 w 2328"/>
                  <a:gd name="T63" fmla="*/ 2758 h 2758"/>
                  <a:gd name="T64" fmla="*/ 1698 w 2328"/>
                  <a:gd name="T65" fmla="*/ 2750 h 2758"/>
                  <a:gd name="T66" fmla="*/ 1668 w 2328"/>
                  <a:gd name="T67" fmla="*/ 2736 h 2758"/>
                  <a:gd name="T68" fmla="*/ 1640 w 2328"/>
                  <a:gd name="T69" fmla="*/ 2716 h 2758"/>
                  <a:gd name="T70" fmla="*/ 1618 w 2328"/>
                  <a:gd name="T71" fmla="*/ 2692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28" h="2758">
                    <a:moveTo>
                      <a:pt x="32" y="572"/>
                    </a:moveTo>
                    <a:lnTo>
                      <a:pt x="32" y="572"/>
                    </a:lnTo>
                    <a:lnTo>
                      <a:pt x="24" y="558"/>
                    </a:lnTo>
                    <a:lnTo>
                      <a:pt x="16" y="544"/>
                    </a:lnTo>
                    <a:lnTo>
                      <a:pt x="8" y="528"/>
                    </a:lnTo>
                    <a:lnTo>
                      <a:pt x="4" y="512"/>
                    </a:lnTo>
                    <a:lnTo>
                      <a:pt x="2" y="496"/>
                    </a:lnTo>
                    <a:lnTo>
                      <a:pt x="0" y="480"/>
                    </a:lnTo>
                    <a:lnTo>
                      <a:pt x="0" y="464"/>
                    </a:lnTo>
                    <a:lnTo>
                      <a:pt x="2" y="448"/>
                    </a:lnTo>
                    <a:lnTo>
                      <a:pt x="6" y="434"/>
                    </a:lnTo>
                    <a:lnTo>
                      <a:pt x="10" y="418"/>
                    </a:lnTo>
                    <a:lnTo>
                      <a:pt x="18" y="404"/>
                    </a:lnTo>
                    <a:lnTo>
                      <a:pt x="24" y="388"/>
                    </a:lnTo>
                    <a:lnTo>
                      <a:pt x="34" y="376"/>
                    </a:lnTo>
                    <a:lnTo>
                      <a:pt x="44" y="362"/>
                    </a:lnTo>
                    <a:lnTo>
                      <a:pt x="56" y="350"/>
                    </a:lnTo>
                    <a:lnTo>
                      <a:pt x="70" y="340"/>
                    </a:lnTo>
                    <a:lnTo>
                      <a:pt x="476" y="36"/>
                    </a:lnTo>
                    <a:lnTo>
                      <a:pt x="476" y="36"/>
                    </a:lnTo>
                    <a:lnTo>
                      <a:pt x="490" y="26"/>
                    </a:lnTo>
                    <a:lnTo>
                      <a:pt x="506" y="18"/>
                    </a:lnTo>
                    <a:lnTo>
                      <a:pt x="520" y="12"/>
                    </a:lnTo>
                    <a:lnTo>
                      <a:pt x="536" y="6"/>
                    </a:lnTo>
                    <a:lnTo>
                      <a:pt x="552" y="4"/>
                    </a:lnTo>
                    <a:lnTo>
                      <a:pt x="568" y="2"/>
                    </a:lnTo>
                    <a:lnTo>
                      <a:pt x="584" y="0"/>
                    </a:lnTo>
                    <a:lnTo>
                      <a:pt x="600" y="2"/>
                    </a:lnTo>
                    <a:lnTo>
                      <a:pt x="616" y="4"/>
                    </a:lnTo>
                    <a:lnTo>
                      <a:pt x="630" y="8"/>
                    </a:lnTo>
                    <a:lnTo>
                      <a:pt x="646" y="14"/>
                    </a:lnTo>
                    <a:lnTo>
                      <a:pt x="660" y="22"/>
                    </a:lnTo>
                    <a:lnTo>
                      <a:pt x="674" y="30"/>
                    </a:lnTo>
                    <a:lnTo>
                      <a:pt x="686" y="40"/>
                    </a:lnTo>
                    <a:lnTo>
                      <a:pt x="698" y="52"/>
                    </a:lnTo>
                    <a:lnTo>
                      <a:pt x="710" y="66"/>
                    </a:lnTo>
                    <a:lnTo>
                      <a:pt x="2294" y="2184"/>
                    </a:lnTo>
                    <a:lnTo>
                      <a:pt x="2294" y="2184"/>
                    </a:lnTo>
                    <a:lnTo>
                      <a:pt x="2304" y="2200"/>
                    </a:lnTo>
                    <a:lnTo>
                      <a:pt x="2312" y="2214"/>
                    </a:lnTo>
                    <a:lnTo>
                      <a:pt x="2318" y="2230"/>
                    </a:lnTo>
                    <a:lnTo>
                      <a:pt x="2324" y="2246"/>
                    </a:lnTo>
                    <a:lnTo>
                      <a:pt x="2326" y="2262"/>
                    </a:lnTo>
                    <a:lnTo>
                      <a:pt x="2328" y="2278"/>
                    </a:lnTo>
                    <a:lnTo>
                      <a:pt x="2328" y="2294"/>
                    </a:lnTo>
                    <a:lnTo>
                      <a:pt x="2326" y="2310"/>
                    </a:lnTo>
                    <a:lnTo>
                      <a:pt x="2322" y="2326"/>
                    </a:lnTo>
                    <a:lnTo>
                      <a:pt x="2318" y="2342"/>
                    </a:lnTo>
                    <a:lnTo>
                      <a:pt x="2312" y="2358"/>
                    </a:lnTo>
                    <a:lnTo>
                      <a:pt x="2304" y="2372"/>
                    </a:lnTo>
                    <a:lnTo>
                      <a:pt x="2296" y="2386"/>
                    </a:lnTo>
                    <a:lnTo>
                      <a:pt x="2286" y="2398"/>
                    </a:lnTo>
                    <a:lnTo>
                      <a:pt x="2274" y="2410"/>
                    </a:lnTo>
                    <a:lnTo>
                      <a:pt x="2260" y="2422"/>
                    </a:lnTo>
                    <a:lnTo>
                      <a:pt x="1854" y="2726"/>
                    </a:lnTo>
                    <a:lnTo>
                      <a:pt x="1854" y="2726"/>
                    </a:lnTo>
                    <a:lnTo>
                      <a:pt x="1840" y="2734"/>
                    </a:lnTo>
                    <a:lnTo>
                      <a:pt x="1824" y="2742"/>
                    </a:lnTo>
                    <a:lnTo>
                      <a:pt x="1810" y="2750"/>
                    </a:lnTo>
                    <a:lnTo>
                      <a:pt x="1794" y="2754"/>
                    </a:lnTo>
                    <a:lnTo>
                      <a:pt x="1778" y="2758"/>
                    </a:lnTo>
                    <a:lnTo>
                      <a:pt x="1762" y="2758"/>
                    </a:lnTo>
                    <a:lnTo>
                      <a:pt x="1744" y="2758"/>
                    </a:lnTo>
                    <a:lnTo>
                      <a:pt x="1728" y="2758"/>
                    </a:lnTo>
                    <a:lnTo>
                      <a:pt x="1712" y="2754"/>
                    </a:lnTo>
                    <a:lnTo>
                      <a:pt x="1698" y="2750"/>
                    </a:lnTo>
                    <a:lnTo>
                      <a:pt x="1682" y="2744"/>
                    </a:lnTo>
                    <a:lnTo>
                      <a:pt x="1668" y="2736"/>
                    </a:lnTo>
                    <a:lnTo>
                      <a:pt x="1654" y="2726"/>
                    </a:lnTo>
                    <a:lnTo>
                      <a:pt x="1640" y="2716"/>
                    </a:lnTo>
                    <a:lnTo>
                      <a:pt x="1628" y="2704"/>
                    </a:lnTo>
                    <a:lnTo>
                      <a:pt x="1618" y="2692"/>
                    </a:lnTo>
                    <a:lnTo>
                      <a:pt x="32" y="572"/>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27" name="Freeform 79"/>
              <p:cNvSpPr>
                <a:spLocks/>
              </p:cNvSpPr>
              <p:nvPr/>
            </p:nvSpPr>
            <p:spPr bwMode="auto">
              <a:xfrm>
                <a:off x="13328650" y="5430838"/>
                <a:ext cx="365125" cy="361950"/>
              </a:xfrm>
              <a:custGeom>
                <a:avLst/>
                <a:gdLst>
                  <a:gd name="T0" fmla="*/ 160 w 230"/>
                  <a:gd name="T1" fmla="*/ 8 h 228"/>
                  <a:gd name="T2" fmla="*/ 160 w 230"/>
                  <a:gd name="T3" fmla="*/ 8 h 228"/>
                  <a:gd name="T4" fmla="*/ 138 w 230"/>
                  <a:gd name="T5" fmla="*/ 2 h 228"/>
                  <a:gd name="T6" fmla="*/ 116 w 230"/>
                  <a:gd name="T7" fmla="*/ 0 h 228"/>
                  <a:gd name="T8" fmla="*/ 94 w 230"/>
                  <a:gd name="T9" fmla="*/ 2 h 228"/>
                  <a:gd name="T10" fmla="*/ 72 w 230"/>
                  <a:gd name="T11" fmla="*/ 8 h 228"/>
                  <a:gd name="T12" fmla="*/ 54 w 230"/>
                  <a:gd name="T13" fmla="*/ 18 h 228"/>
                  <a:gd name="T14" fmla="*/ 36 w 230"/>
                  <a:gd name="T15" fmla="*/ 32 h 228"/>
                  <a:gd name="T16" fmla="*/ 22 w 230"/>
                  <a:gd name="T17" fmla="*/ 48 h 228"/>
                  <a:gd name="T18" fmla="*/ 10 w 230"/>
                  <a:gd name="T19" fmla="*/ 68 h 228"/>
                  <a:gd name="T20" fmla="*/ 10 w 230"/>
                  <a:gd name="T21" fmla="*/ 68 h 228"/>
                  <a:gd name="T22" fmla="*/ 4 w 230"/>
                  <a:gd name="T23" fmla="*/ 90 h 228"/>
                  <a:gd name="T24" fmla="*/ 0 w 230"/>
                  <a:gd name="T25" fmla="*/ 114 h 228"/>
                  <a:gd name="T26" fmla="*/ 2 w 230"/>
                  <a:gd name="T27" fmla="*/ 136 h 228"/>
                  <a:gd name="T28" fmla="*/ 10 w 230"/>
                  <a:gd name="T29" fmla="*/ 156 h 228"/>
                  <a:gd name="T30" fmla="*/ 20 w 230"/>
                  <a:gd name="T31" fmla="*/ 176 h 228"/>
                  <a:gd name="T32" fmla="*/ 32 w 230"/>
                  <a:gd name="T33" fmla="*/ 194 h 228"/>
                  <a:gd name="T34" fmla="*/ 50 w 230"/>
                  <a:gd name="T35" fmla="*/ 208 h 228"/>
                  <a:gd name="T36" fmla="*/ 70 w 230"/>
                  <a:gd name="T37" fmla="*/ 218 h 228"/>
                  <a:gd name="T38" fmla="*/ 70 w 230"/>
                  <a:gd name="T39" fmla="*/ 218 h 228"/>
                  <a:gd name="T40" fmla="*/ 92 w 230"/>
                  <a:gd name="T41" fmla="*/ 226 h 228"/>
                  <a:gd name="T42" fmla="*/ 114 w 230"/>
                  <a:gd name="T43" fmla="*/ 228 h 228"/>
                  <a:gd name="T44" fmla="*/ 136 w 230"/>
                  <a:gd name="T45" fmla="*/ 226 h 228"/>
                  <a:gd name="T46" fmla="*/ 158 w 230"/>
                  <a:gd name="T47" fmla="*/ 220 h 228"/>
                  <a:gd name="T48" fmla="*/ 178 w 230"/>
                  <a:gd name="T49" fmla="*/ 210 h 228"/>
                  <a:gd name="T50" fmla="*/ 194 w 230"/>
                  <a:gd name="T51" fmla="*/ 196 h 228"/>
                  <a:gd name="T52" fmla="*/ 210 w 230"/>
                  <a:gd name="T53" fmla="*/ 180 h 228"/>
                  <a:gd name="T54" fmla="*/ 220 w 230"/>
                  <a:gd name="T55" fmla="*/ 158 h 228"/>
                  <a:gd name="T56" fmla="*/ 220 w 230"/>
                  <a:gd name="T57" fmla="*/ 158 h 228"/>
                  <a:gd name="T58" fmla="*/ 228 w 230"/>
                  <a:gd name="T59" fmla="*/ 136 h 228"/>
                  <a:gd name="T60" fmla="*/ 230 w 230"/>
                  <a:gd name="T61" fmla="*/ 114 h 228"/>
                  <a:gd name="T62" fmla="*/ 228 w 230"/>
                  <a:gd name="T63" fmla="*/ 92 h 228"/>
                  <a:gd name="T64" fmla="*/ 222 w 230"/>
                  <a:gd name="T65" fmla="*/ 72 h 228"/>
                  <a:gd name="T66" fmla="*/ 212 w 230"/>
                  <a:gd name="T67" fmla="*/ 52 h 228"/>
                  <a:gd name="T68" fmla="*/ 198 w 230"/>
                  <a:gd name="T69" fmla="*/ 34 h 228"/>
                  <a:gd name="T70" fmla="*/ 180 w 230"/>
                  <a:gd name="T71" fmla="*/ 20 h 228"/>
                  <a:gd name="T72" fmla="*/ 160 w 230"/>
                  <a:gd name="T73" fmla="*/ 8 h 228"/>
                  <a:gd name="T74" fmla="*/ 160 w 230"/>
                  <a:gd name="T75" fmla="*/ 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0" h="228">
                    <a:moveTo>
                      <a:pt x="160" y="8"/>
                    </a:moveTo>
                    <a:lnTo>
                      <a:pt x="160" y="8"/>
                    </a:lnTo>
                    <a:lnTo>
                      <a:pt x="138" y="2"/>
                    </a:lnTo>
                    <a:lnTo>
                      <a:pt x="116" y="0"/>
                    </a:lnTo>
                    <a:lnTo>
                      <a:pt x="94" y="2"/>
                    </a:lnTo>
                    <a:lnTo>
                      <a:pt x="72" y="8"/>
                    </a:lnTo>
                    <a:lnTo>
                      <a:pt x="54" y="18"/>
                    </a:lnTo>
                    <a:lnTo>
                      <a:pt x="36" y="32"/>
                    </a:lnTo>
                    <a:lnTo>
                      <a:pt x="22" y="48"/>
                    </a:lnTo>
                    <a:lnTo>
                      <a:pt x="10" y="68"/>
                    </a:lnTo>
                    <a:lnTo>
                      <a:pt x="10" y="68"/>
                    </a:lnTo>
                    <a:lnTo>
                      <a:pt x="4" y="90"/>
                    </a:lnTo>
                    <a:lnTo>
                      <a:pt x="0" y="114"/>
                    </a:lnTo>
                    <a:lnTo>
                      <a:pt x="2" y="136"/>
                    </a:lnTo>
                    <a:lnTo>
                      <a:pt x="10" y="156"/>
                    </a:lnTo>
                    <a:lnTo>
                      <a:pt x="20" y="176"/>
                    </a:lnTo>
                    <a:lnTo>
                      <a:pt x="32" y="194"/>
                    </a:lnTo>
                    <a:lnTo>
                      <a:pt x="50" y="208"/>
                    </a:lnTo>
                    <a:lnTo>
                      <a:pt x="70" y="218"/>
                    </a:lnTo>
                    <a:lnTo>
                      <a:pt x="70" y="218"/>
                    </a:lnTo>
                    <a:lnTo>
                      <a:pt x="92" y="226"/>
                    </a:lnTo>
                    <a:lnTo>
                      <a:pt x="114" y="228"/>
                    </a:lnTo>
                    <a:lnTo>
                      <a:pt x="136" y="226"/>
                    </a:lnTo>
                    <a:lnTo>
                      <a:pt x="158" y="220"/>
                    </a:lnTo>
                    <a:lnTo>
                      <a:pt x="178" y="210"/>
                    </a:lnTo>
                    <a:lnTo>
                      <a:pt x="194" y="196"/>
                    </a:lnTo>
                    <a:lnTo>
                      <a:pt x="210" y="180"/>
                    </a:lnTo>
                    <a:lnTo>
                      <a:pt x="220" y="158"/>
                    </a:lnTo>
                    <a:lnTo>
                      <a:pt x="220" y="158"/>
                    </a:lnTo>
                    <a:lnTo>
                      <a:pt x="228" y="136"/>
                    </a:lnTo>
                    <a:lnTo>
                      <a:pt x="230" y="114"/>
                    </a:lnTo>
                    <a:lnTo>
                      <a:pt x="228" y="92"/>
                    </a:lnTo>
                    <a:lnTo>
                      <a:pt x="222" y="72"/>
                    </a:lnTo>
                    <a:lnTo>
                      <a:pt x="212" y="52"/>
                    </a:lnTo>
                    <a:lnTo>
                      <a:pt x="198" y="34"/>
                    </a:lnTo>
                    <a:lnTo>
                      <a:pt x="180" y="20"/>
                    </a:lnTo>
                    <a:lnTo>
                      <a:pt x="160" y="8"/>
                    </a:lnTo>
                    <a:lnTo>
                      <a:pt x="160" y="8"/>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28" name="Freeform 80"/>
              <p:cNvSpPr>
                <a:spLocks/>
              </p:cNvSpPr>
              <p:nvPr/>
            </p:nvSpPr>
            <p:spPr bwMode="auto">
              <a:xfrm>
                <a:off x="13328650" y="5430838"/>
                <a:ext cx="285750" cy="361950"/>
              </a:xfrm>
              <a:custGeom>
                <a:avLst/>
                <a:gdLst>
                  <a:gd name="T0" fmla="*/ 56 w 180"/>
                  <a:gd name="T1" fmla="*/ 50 h 228"/>
                  <a:gd name="T2" fmla="*/ 56 w 180"/>
                  <a:gd name="T3" fmla="*/ 50 h 228"/>
                  <a:gd name="T4" fmla="*/ 64 w 180"/>
                  <a:gd name="T5" fmla="*/ 36 h 228"/>
                  <a:gd name="T6" fmla="*/ 74 w 180"/>
                  <a:gd name="T7" fmla="*/ 22 h 228"/>
                  <a:gd name="T8" fmla="*/ 84 w 180"/>
                  <a:gd name="T9" fmla="*/ 10 h 228"/>
                  <a:gd name="T10" fmla="*/ 98 w 180"/>
                  <a:gd name="T11" fmla="*/ 0 h 228"/>
                  <a:gd name="T12" fmla="*/ 98 w 180"/>
                  <a:gd name="T13" fmla="*/ 0 h 228"/>
                  <a:gd name="T14" fmla="*/ 84 w 180"/>
                  <a:gd name="T15" fmla="*/ 4 h 228"/>
                  <a:gd name="T16" fmla="*/ 70 w 180"/>
                  <a:gd name="T17" fmla="*/ 8 h 228"/>
                  <a:gd name="T18" fmla="*/ 58 w 180"/>
                  <a:gd name="T19" fmla="*/ 16 h 228"/>
                  <a:gd name="T20" fmla="*/ 46 w 180"/>
                  <a:gd name="T21" fmla="*/ 24 h 228"/>
                  <a:gd name="T22" fmla="*/ 34 w 180"/>
                  <a:gd name="T23" fmla="*/ 32 h 228"/>
                  <a:gd name="T24" fmla="*/ 26 w 180"/>
                  <a:gd name="T25" fmla="*/ 44 h 228"/>
                  <a:gd name="T26" fmla="*/ 16 w 180"/>
                  <a:gd name="T27" fmla="*/ 56 h 228"/>
                  <a:gd name="T28" fmla="*/ 10 w 180"/>
                  <a:gd name="T29" fmla="*/ 68 h 228"/>
                  <a:gd name="T30" fmla="*/ 10 w 180"/>
                  <a:gd name="T31" fmla="*/ 68 h 228"/>
                  <a:gd name="T32" fmla="*/ 4 w 180"/>
                  <a:gd name="T33" fmla="*/ 90 h 228"/>
                  <a:gd name="T34" fmla="*/ 0 w 180"/>
                  <a:gd name="T35" fmla="*/ 114 h 228"/>
                  <a:gd name="T36" fmla="*/ 2 w 180"/>
                  <a:gd name="T37" fmla="*/ 136 h 228"/>
                  <a:gd name="T38" fmla="*/ 10 w 180"/>
                  <a:gd name="T39" fmla="*/ 156 h 228"/>
                  <a:gd name="T40" fmla="*/ 20 w 180"/>
                  <a:gd name="T41" fmla="*/ 176 h 228"/>
                  <a:gd name="T42" fmla="*/ 32 w 180"/>
                  <a:gd name="T43" fmla="*/ 194 h 228"/>
                  <a:gd name="T44" fmla="*/ 50 w 180"/>
                  <a:gd name="T45" fmla="*/ 208 h 228"/>
                  <a:gd name="T46" fmla="*/ 70 w 180"/>
                  <a:gd name="T47" fmla="*/ 218 h 228"/>
                  <a:gd name="T48" fmla="*/ 70 w 180"/>
                  <a:gd name="T49" fmla="*/ 218 h 228"/>
                  <a:gd name="T50" fmla="*/ 84 w 180"/>
                  <a:gd name="T51" fmla="*/ 224 h 228"/>
                  <a:gd name="T52" fmla="*/ 98 w 180"/>
                  <a:gd name="T53" fmla="*/ 228 h 228"/>
                  <a:gd name="T54" fmla="*/ 114 w 180"/>
                  <a:gd name="T55" fmla="*/ 228 h 228"/>
                  <a:gd name="T56" fmla="*/ 128 w 180"/>
                  <a:gd name="T57" fmla="*/ 228 h 228"/>
                  <a:gd name="T58" fmla="*/ 142 w 180"/>
                  <a:gd name="T59" fmla="*/ 226 h 228"/>
                  <a:gd name="T60" fmla="*/ 154 w 180"/>
                  <a:gd name="T61" fmla="*/ 222 h 228"/>
                  <a:gd name="T62" fmla="*/ 168 w 180"/>
                  <a:gd name="T63" fmla="*/ 216 h 228"/>
                  <a:gd name="T64" fmla="*/ 180 w 180"/>
                  <a:gd name="T65" fmla="*/ 208 h 228"/>
                  <a:gd name="T66" fmla="*/ 180 w 180"/>
                  <a:gd name="T67" fmla="*/ 208 h 228"/>
                  <a:gd name="T68" fmla="*/ 164 w 180"/>
                  <a:gd name="T69" fmla="*/ 210 h 228"/>
                  <a:gd name="T70" fmla="*/ 148 w 180"/>
                  <a:gd name="T71" fmla="*/ 208 h 228"/>
                  <a:gd name="T72" fmla="*/ 132 w 180"/>
                  <a:gd name="T73" fmla="*/ 206 h 228"/>
                  <a:gd name="T74" fmla="*/ 116 w 180"/>
                  <a:gd name="T75" fmla="*/ 200 h 228"/>
                  <a:gd name="T76" fmla="*/ 116 w 180"/>
                  <a:gd name="T77" fmla="*/ 200 h 228"/>
                  <a:gd name="T78" fmla="*/ 96 w 180"/>
                  <a:gd name="T79" fmla="*/ 190 h 228"/>
                  <a:gd name="T80" fmla="*/ 80 w 180"/>
                  <a:gd name="T81" fmla="*/ 174 h 228"/>
                  <a:gd name="T82" fmla="*/ 66 w 180"/>
                  <a:gd name="T83" fmla="*/ 158 h 228"/>
                  <a:gd name="T84" fmla="*/ 56 w 180"/>
                  <a:gd name="T85" fmla="*/ 138 h 228"/>
                  <a:gd name="T86" fmla="*/ 50 w 180"/>
                  <a:gd name="T87" fmla="*/ 116 h 228"/>
                  <a:gd name="T88" fmla="*/ 48 w 180"/>
                  <a:gd name="T89" fmla="*/ 94 h 228"/>
                  <a:gd name="T90" fmla="*/ 50 w 180"/>
                  <a:gd name="T91" fmla="*/ 72 h 228"/>
                  <a:gd name="T92" fmla="*/ 56 w 180"/>
                  <a:gd name="T93" fmla="*/ 50 h 228"/>
                  <a:gd name="T94" fmla="*/ 56 w 180"/>
                  <a:gd name="T95" fmla="*/ 5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0" h="228">
                    <a:moveTo>
                      <a:pt x="56" y="50"/>
                    </a:moveTo>
                    <a:lnTo>
                      <a:pt x="56" y="50"/>
                    </a:lnTo>
                    <a:lnTo>
                      <a:pt x="64" y="36"/>
                    </a:lnTo>
                    <a:lnTo>
                      <a:pt x="74" y="22"/>
                    </a:lnTo>
                    <a:lnTo>
                      <a:pt x="84" y="10"/>
                    </a:lnTo>
                    <a:lnTo>
                      <a:pt x="98" y="0"/>
                    </a:lnTo>
                    <a:lnTo>
                      <a:pt x="98" y="0"/>
                    </a:lnTo>
                    <a:lnTo>
                      <a:pt x="84" y="4"/>
                    </a:lnTo>
                    <a:lnTo>
                      <a:pt x="70" y="8"/>
                    </a:lnTo>
                    <a:lnTo>
                      <a:pt x="58" y="16"/>
                    </a:lnTo>
                    <a:lnTo>
                      <a:pt x="46" y="24"/>
                    </a:lnTo>
                    <a:lnTo>
                      <a:pt x="34" y="32"/>
                    </a:lnTo>
                    <a:lnTo>
                      <a:pt x="26" y="44"/>
                    </a:lnTo>
                    <a:lnTo>
                      <a:pt x="16" y="56"/>
                    </a:lnTo>
                    <a:lnTo>
                      <a:pt x="10" y="68"/>
                    </a:lnTo>
                    <a:lnTo>
                      <a:pt x="10" y="68"/>
                    </a:lnTo>
                    <a:lnTo>
                      <a:pt x="4" y="90"/>
                    </a:lnTo>
                    <a:lnTo>
                      <a:pt x="0" y="114"/>
                    </a:lnTo>
                    <a:lnTo>
                      <a:pt x="2" y="136"/>
                    </a:lnTo>
                    <a:lnTo>
                      <a:pt x="10" y="156"/>
                    </a:lnTo>
                    <a:lnTo>
                      <a:pt x="20" y="176"/>
                    </a:lnTo>
                    <a:lnTo>
                      <a:pt x="32" y="194"/>
                    </a:lnTo>
                    <a:lnTo>
                      <a:pt x="50" y="208"/>
                    </a:lnTo>
                    <a:lnTo>
                      <a:pt x="70" y="218"/>
                    </a:lnTo>
                    <a:lnTo>
                      <a:pt x="70" y="218"/>
                    </a:lnTo>
                    <a:lnTo>
                      <a:pt x="84" y="224"/>
                    </a:lnTo>
                    <a:lnTo>
                      <a:pt x="98" y="228"/>
                    </a:lnTo>
                    <a:lnTo>
                      <a:pt x="114" y="228"/>
                    </a:lnTo>
                    <a:lnTo>
                      <a:pt x="128" y="228"/>
                    </a:lnTo>
                    <a:lnTo>
                      <a:pt x="142" y="226"/>
                    </a:lnTo>
                    <a:lnTo>
                      <a:pt x="154" y="222"/>
                    </a:lnTo>
                    <a:lnTo>
                      <a:pt x="168" y="216"/>
                    </a:lnTo>
                    <a:lnTo>
                      <a:pt x="180" y="208"/>
                    </a:lnTo>
                    <a:lnTo>
                      <a:pt x="180" y="208"/>
                    </a:lnTo>
                    <a:lnTo>
                      <a:pt x="164" y="210"/>
                    </a:lnTo>
                    <a:lnTo>
                      <a:pt x="148" y="208"/>
                    </a:lnTo>
                    <a:lnTo>
                      <a:pt x="132" y="206"/>
                    </a:lnTo>
                    <a:lnTo>
                      <a:pt x="116" y="200"/>
                    </a:lnTo>
                    <a:lnTo>
                      <a:pt x="116" y="200"/>
                    </a:lnTo>
                    <a:lnTo>
                      <a:pt x="96" y="190"/>
                    </a:lnTo>
                    <a:lnTo>
                      <a:pt x="80" y="174"/>
                    </a:lnTo>
                    <a:lnTo>
                      <a:pt x="66" y="158"/>
                    </a:lnTo>
                    <a:lnTo>
                      <a:pt x="56" y="138"/>
                    </a:lnTo>
                    <a:lnTo>
                      <a:pt x="50" y="116"/>
                    </a:lnTo>
                    <a:lnTo>
                      <a:pt x="48" y="94"/>
                    </a:lnTo>
                    <a:lnTo>
                      <a:pt x="50" y="72"/>
                    </a:lnTo>
                    <a:lnTo>
                      <a:pt x="56" y="50"/>
                    </a:lnTo>
                    <a:lnTo>
                      <a:pt x="56" y="50"/>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29" name="Freeform 81"/>
              <p:cNvSpPr>
                <a:spLocks/>
              </p:cNvSpPr>
              <p:nvPr/>
            </p:nvSpPr>
            <p:spPr bwMode="auto">
              <a:xfrm>
                <a:off x="11741150" y="4608513"/>
                <a:ext cx="206375" cy="1314450"/>
              </a:xfrm>
              <a:custGeom>
                <a:avLst/>
                <a:gdLst>
                  <a:gd name="T0" fmla="*/ 84 w 130"/>
                  <a:gd name="T1" fmla="*/ 828 h 828"/>
                  <a:gd name="T2" fmla="*/ 72 w 130"/>
                  <a:gd name="T3" fmla="*/ 826 h 828"/>
                  <a:gd name="T4" fmla="*/ 54 w 130"/>
                  <a:gd name="T5" fmla="*/ 814 h 828"/>
                  <a:gd name="T6" fmla="*/ 44 w 130"/>
                  <a:gd name="T7" fmla="*/ 802 h 828"/>
                  <a:gd name="T8" fmla="*/ 26 w 130"/>
                  <a:gd name="T9" fmla="*/ 764 h 828"/>
                  <a:gd name="T10" fmla="*/ 16 w 130"/>
                  <a:gd name="T11" fmla="*/ 712 h 828"/>
                  <a:gd name="T12" fmla="*/ 10 w 130"/>
                  <a:gd name="T13" fmla="*/ 646 h 828"/>
                  <a:gd name="T14" fmla="*/ 10 w 130"/>
                  <a:gd name="T15" fmla="*/ 608 h 828"/>
                  <a:gd name="T16" fmla="*/ 4 w 130"/>
                  <a:gd name="T17" fmla="*/ 410 h 828"/>
                  <a:gd name="T18" fmla="*/ 2 w 130"/>
                  <a:gd name="T19" fmla="*/ 324 h 828"/>
                  <a:gd name="T20" fmla="*/ 0 w 130"/>
                  <a:gd name="T21" fmla="*/ 180 h 828"/>
                  <a:gd name="T22" fmla="*/ 6 w 130"/>
                  <a:gd name="T23" fmla="*/ 100 h 828"/>
                  <a:gd name="T24" fmla="*/ 14 w 130"/>
                  <a:gd name="T25" fmla="*/ 58 h 828"/>
                  <a:gd name="T26" fmla="*/ 26 w 130"/>
                  <a:gd name="T27" fmla="*/ 28 h 828"/>
                  <a:gd name="T28" fmla="*/ 44 w 130"/>
                  <a:gd name="T29" fmla="*/ 10 h 828"/>
                  <a:gd name="T30" fmla="*/ 56 w 130"/>
                  <a:gd name="T31" fmla="*/ 4 h 828"/>
                  <a:gd name="T32" fmla="*/ 84 w 130"/>
                  <a:gd name="T33" fmla="*/ 0 h 828"/>
                  <a:gd name="T34" fmla="*/ 106 w 130"/>
                  <a:gd name="T35" fmla="*/ 6 h 828"/>
                  <a:gd name="T36" fmla="*/ 114 w 130"/>
                  <a:gd name="T37" fmla="*/ 14 h 828"/>
                  <a:gd name="T38" fmla="*/ 124 w 130"/>
                  <a:gd name="T39" fmla="*/ 30 h 828"/>
                  <a:gd name="T40" fmla="*/ 130 w 130"/>
                  <a:gd name="T41" fmla="*/ 54 h 828"/>
                  <a:gd name="T42" fmla="*/ 130 w 130"/>
                  <a:gd name="T43" fmla="*/ 62 h 828"/>
                  <a:gd name="T44" fmla="*/ 128 w 130"/>
                  <a:gd name="T45" fmla="*/ 70 h 828"/>
                  <a:gd name="T46" fmla="*/ 118 w 130"/>
                  <a:gd name="T47" fmla="*/ 74 h 828"/>
                  <a:gd name="T48" fmla="*/ 114 w 130"/>
                  <a:gd name="T49" fmla="*/ 74 h 828"/>
                  <a:gd name="T50" fmla="*/ 108 w 130"/>
                  <a:gd name="T51" fmla="*/ 68 h 828"/>
                  <a:gd name="T52" fmla="*/ 106 w 130"/>
                  <a:gd name="T53" fmla="*/ 62 h 828"/>
                  <a:gd name="T54" fmla="*/ 104 w 130"/>
                  <a:gd name="T55" fmla="*/ 44 h 828"/>
                  <a:gd name="T56" fmla="*/ 96 w 130"/>
                  <a:gd name="T57" fmla="*/ 30 h 828"/>
                  <a:gd name="T58" fmla="*/ 92 w 130"/>
                  <a:gd name="T59" fmla="*/ 26 h 828"/>
                  <a:gd name="T60" fmla="*/ 80 w 130"/>
                  <a:gd name="T61" fmla="*/ 24 h 828"/>
                  <a:gd name="T62" fmla="*/ 64 w 130"/>
                  <a:gd name="T63" fmla="*/ 28 h 828"/>
                  <a:gd name="T64" fmla="*/ 62 w 130"/>
                  <a:gd name="T65" fmla="*/ 28 h 828"/>
                  <a:gd name="T66" fmla="*/ 54 w 130"/>
                  <a:gd name="T67" fmla="*/ 32 h 828"/>
                  <a:gd name="T68" fmla="*/ 40 w 130"/>
                  <a:gd name="T69" fmla="*/ 54 h 828"/>
                  <a:gd name="T70" fmla="*/ 32 w 130"/>
                  <a:gd name="T71" fmla="*/ 88 h 828"/>
                  <a:gd name="T72" fmla="*/ 24 w 130"/>
                  <a:gd name="T73" fmla="*/ 162 h 828"/>
                  <a:gd name="T74" fmla="*/ 24 w 130"/>
                  <a:gd name="T75" fmla="*/ 282 h 828"/>
                  <a:gd name="T76" fmla="*/ 28 w 130"/>
                  <a:gd name="T77" fmla="*/ 410 h 828"/>
                  <a:gd name="T78" fmla="*/ 34 w 130"/>
                  <a:gd name="T79" fmla="*/ 608 h 828"/>
                  <a:gd name="T80" fmla="*/ 34 w 130"/>
                  <a:gd name="T81" fmla="*/ 654 h 828"/>
                  <a:gd name="T82" fmla="*/ 40 w 130"/>
                  <a:gd name="T83" fmla="*/ 722 h 828"/>
                  <a:gd name="T84" fmla="*/ 52 w 130"/>
                  <a:gd name="T85" fmla="*/ 766 h 828"/>
                  <a:gd name="T86" fmla="*/ 66 w 130"/>
                  <a:gd name="T87" fmla="*/ 790 h 828"/>
                  <a:gd name="T88" fmla="*/ 72 w 130"/>
                  <a:gd name="T89" fmla="*/ 798 h 828"/>
                  <a:gd name="T90" fmla="*/ 82 w 130"/>
                  <a:gd name="T91" fmla="*/ 804 h 828"/>
                  <a:gd name="T92" fmla="*/ 82 w 130"/>
                  <a:gd name="T93" fmla="*/ 804 h 828"/>
                  <a:gd name="T94" fmla="*/ 92 w 130"/>
                  <a:gd name="T95" fmla="*/ 806 h 828"/>
                  <a:gd name="T96" fmla="*/ 96 w 130"/>
                  <a:gd name="T97" fmla="*/ 814 h 828"/>
                  <a:gd name="T98" fmla="*/ 94 w 130"/>
                  <a:gd name="T99" fmla="*/ 820 h 828"/>
                  <a:gd name="T100" fmla="*/ 90 w 130"/>
                  <a:gd name="T101" fmla="*/ 826 h 828"/>
                  <a:gd name="T102" fmla="*/ 84 w 130"/>
                  <a:gd name="T103" fmla="*/ 828 h 828"/>
                  <a:gd name="T104" fmla="*/ 84 w 130"/>
                  <a:gd name="T105"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828">
                    <a:moveTo>
                      <a:pt x="84" y="828"/>
                    </a:moveTo>
                    <a:lnTo>
                      <a:pt x="84" y="828"/>
                    </a:lnTo>
                    <a:lnTo>
                      <a:pt x="78" y="828"/>
                    </a:lnTo>
                    <a:lnTo>
                      <a:pt x="72" y="826"/>
                    </a:lnTo>
                    <a:lnTo>
                      <a:pt x="64" y="822"/>
                    </a:lnTo>
                    <a:lnTo>
                      <a:pt x="54" y="814"/>
                    </a:lnTo>
                    <a:lnTo>
                      <a:pt x="54" y="814"/>
                    </a:lnTo>
                    <a:lnTo>
                      <a:pt x="44" y="802"/>
                    </a:lnTo>
                    <a:lnTo>
                      <a:pt x="34" y="786"/>
                    </a:lnTo>
                    <a:lnTo>
                      <a:pt x="26" y="764"/>
                    </a:lnTo>
                    <a:lnTo>
                      <a:pt x="20" y="740"/>
                    </a:lnTo>
                    <a:lnTo>
                      <a:pt x="16" y="712"/>
                    </a:lnTo>
                    <a:lnTo>
                      <a:pt x="12" y="680"/>
                    </a:lnTo>
                    <a:lnTo>
                      <a:pt x="10" y="646"/>
                    </a:lnTo>
                    <a:lnTo>
                      <a:pt x="10" y="608"/>
                    </a:lnTo>
                    <a:lnTo>
                      <a:pt x="10" y="608"/>
                    </a:lnTo>
                    <a:lnTo>
                      <a:pt x="8" y="514"/>
                    </a:lnTo>
                    <a:lnTo>
                      <a:pt x="4" y="410"/>
                    </a:lnTo>
                    <a:lnTo>
                      <a:pt x="4" y="410"/>
                    </a:lnTo>
                    <a:lnTo>
                      <a:pt x="2" y="324"/>
                    </a:lnTo>
                    <a:lnTo>
                      <a:pt x="0" y="248"/>
                    </a:lnTo>
                    <a:lnTo>
                      <a:pt x="0" y="180"/>
                    </a:lnTo>
                    <a:lnTo>
                      <a:pt x="2" y="124"/>
                    </a:lnTo>
                    <a:lnTo>
                      <a:pt x="6" y="100"/>
                    </a:lnTo>
                    <a:lnTo>
                      <a:pt x="10" y="78"/>
                    </a:lnTo>
                    <a:lnTo>
                      <a:pt x="14" y="58"/>
                    </a:lnTo>
                    <a:lnTo>
                      <a:pt x="20" y="42"/>
                    </a:lnTo>
                    <a:lnTo>
                      <a:pt x="26" y="28"/>
                    </a:lnTo>
                    <a:lnTo>
                      <a:pt x="34" y="18"/>
                    </a:lnTo>
                    <a:lnTo>
                      <a:pt x="44" y="10"/>
                    </a:lnTo>
                    <a:lnTo>
                      <a:pt x="56" y="4"/>
                    </a:lnTo>
                    <a:lnTo>
                      <a:pt x="56" y="4"/>
                    </a:lnTo>
                    <a:lnTo>
                      <a:pt x="70" y="0"/>
                    </a:lnTo>
                    <a:lnTo>
                      <a:pt x="84" y="0"/>
                    </a:lnTo>
                    <a:lnTo>
                      <a:pt x="96" y="2"/>
                    </a:lnTo>
                    <a:lnTo>
                      <a:pt x="106" y="6"/>
                    </a:lnTo>
                    <a:lnTo>
                      <a:pt x="106" y="6"/>
                    </a:lnTo>
                    <a:lnTo>
                      <a:pt x="114" y="14"/>
                    </a:lnTo>
                    <a:lnTo>
                      <a:pt x="120" y="22"/>
                    </a:lnTo>
                    <a:lnTo>
                      <a:pt x="124" y="30"/>
                    </a:lnTo>
                    <a:lnTo>
                      <a:pt x="128" y="40"/>
                    </a:lnTo>
                    <a:lnTo>
                      <a:pt x="130" y="54"/>
                    </a:lnTo>
                    <a:lnTo>
                      <a:pt x="130" y="62"/>
                    </a:lnTo>
                    <a:lnTo>
                      <a:pt x="130" y="62"/>
                    </a:lnTo>
                    <a:lnTo>
                      <a:pt x="130" y="68"/>
                    </a:lnTo>
                    <a:lnTo>
                      <a:pt x="128" y="70"/>
                    </a:lnTo>
                    <a:lnTo>
                      <a:pt x="124" y="74"/>
                    </a:lnTo>
                    <a:lnTo>
                      <a:pt x="118" y="74"/>
                    </a:lnTo>
                    <a:lnTo>
                      <a:pt x="118" y="74"/>
                    </a:lnTo>
                    <a:lnTo>
                      <a:pt x="114" y="74"/>
                    </a:lnTo>
                    <a:lnTo>
                      <a:pt x="110" y="70"/>
                    </a:lnTo>
                    <a:lnTo>
                      <a:pt x="108" y="68"/>
                    </a:lnTo>
                    <a:lnTo>
                      <a:pt x="106" y="62"/>
                    </a:lnTo>
                    <a:lnTo>
                      <a:pt x="106" y="62"/>
                    </a:lnTo>
                    <a:lnTo>
                      <a:pt x="106" y="54"/>
                    </a:lnTo>
                    <a:lnTo>
                      <a:pt x="104" y="44"/>
                    </a:lnTo>
                    <a:lnTo>
                      <a:pt x="100" y="34"/>
                    </a:lnTo>
                    <a:lnTo>
                      <a:pt x="96" y="30"/>
                    </a:lnTo>
                    <a:lnTo>
                      <a:pt x="92" y="26"/>
                    </a:lnTo>
                    <a:lnTo>
                      <a:pt x="92" y="26"/>
                    </a:lnTo>
                    <a:lnTo>
                      <a:pt x="88" y="24"/>
                    </a:lnTo>
                    <a:lnTo>
                      <a:pt x="80" y="24"/>
                    </a:lnTo>
                    <a:lnTo>
                      <a:pt x="72" y="24"/>
                    </a:lnTo>
                    <a:lnTo>
                      <a:pt x="64" y="28"/>
                    </a:lnTo>
                    <a:lnTo>
                      <a:pt x="64" y="28"/>
                    </a:lnTo>
                    <a:lnTo>
                      <a:pt x="62" y="28"/>
                    </a:lnTo>
                    <a:lnTo>
                      <a:pt x="62" y="28"/>
                    </a:lnTo>
                    <a:lnTo>
                      <a:pt x="54" y="32"/>
                    </a:lnTo>
                    <a:lnTo>
                      <a:pt x="46" y="40"/>
                    </a:lnTo>
                    <a:lnTo>
                      <a:pt x="40" y="54"/>
                    </a:lnTo>
                    <a:lnTo>
                      <a:pt x="36" y="70"/>
                    </a:lnTo>
                    <a:lnTo>
                      <a:pt x="32" y="88"/>
                    </a:lnTo>
                    <a:lnTo>
                      <a:pt x="28" y="110"/>
                    </a:lnTo>
                    <a:lnTo>
                      <a:pt x="24" y="162"/>
                    </a:lnTo>
                    <a:lnTo>
                      <a:pt x="24" y="220"/>
                    </a:lnTo>
                    <a:lnTo>
                      <a:pt x="24" y="282"/>
                    </a:lnTo>
                    <a:lnTo>
                      <a:pt x="28" y="410"/>
                    </a:lnTo>
                    <a:lnTo>
                      <a:pt x="28" y="410"/>
                    </a:lnTo>
                    <a:lnTo>
                      <a:pt x="32" y="514"/>
                    </a:lnTo>
                    <a:lnTo>
                      <a:pt x="34" y="608"/>
                    </a:lnTo>
                    <a:lnTo>
                      <a:pt x="34" y="608"/>
                    </a:lnTo>
                    <a:lnTo>
                      <a:pt x="34" y="654"/>
                    </a:lnTo>
                    <a:lnTo>
                      <a:pt x="36" y="692"/>
                    </a:lnTo>
                    <a:lnTo>
                      <a:pt x="40" y="722"/>
                    </a:lnTo>
                    <a:lnTo>
                      <a:pt x="46" y="748"/>
                    </a:lnTo>
                    <a:lnTo>
                      <a:pt x="52" y="766"/>
                    </a:lnTo>
                    <a:lnTo>
                      <a:pt x="58" y="780"/>
                    </a:lnTo>
                    <a:lnTo>
                      <a:pt x="66" y="790"/>
                    </a:lnTo>
                    <a:lnTo>
                      <a:pt x="72" y="798"/>
                    </a:lnTo>
                    <a:lnTo>
                      <a:pt x="72" y="798"/>
                    </a:lnTo>
                    <a:lnTo>
                      <a:pt x="80" y="802"/>
                    </a:lnTo>
                    <a:lnTo>
                      <a:pt x="82" y="804"/>
                    </a:lnTo>
                    <a:lnTo>
                      <a:pt x="82" y="804"/>
                    </a:lnTo>
                    <a:lnTo>
                      <a:pt x="82" y="804"/>
                    </a:lnTo>
                    <a:lnTo>
                      <a:pt x="88" y="804"/>
                    </a:lnTo>
                    <a:lnTo>
                      <a:pt x="92" y="806"/>
                    </a:lnTo>
                    <a:lnTo>
                      <a:pt x="94" y="810"/>
                    </a:lnTo>
                    <a:lnTo>
                      <a:pt x="96" y="814"/>
                    </a:lnTo>
                    <a:lnTo>
                      <a:pt x="96" y="814"/>
                    </a:lnTo>
                    <a:lnTo>
                      <a:pt x="94" y="820"/>
                    </a:lnTo>
                    <a:lnTo>
                      <a:pt x="92" y="824"/>
                    </a:lnTo>
                    <a:lnTo>
                      <a:pt x="90" y="826"/>
                    </a:lnTo>
                    <a:lnTo>
                      <a:pt x="84" y="828"/>
                    </a:lnTo>
                    <a:lnTo>
                      <a:pt x="84" y="828"/>
                    </a:lnTo>
                    <a:lnTo>
                      <a:pt x="84" y="828"/>
                    </a:lnTo>
                    <a:lnTo>
                      <a:pt x="84" y="828"/>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30" name="Freeform 82"/>
              <p:cNvSpPr>
                <a:spLocks/>
              </p:cNvSpPr>
              <p:nvPr/>
            </p:nvSpPr>
            <p:spPr bwMode="auto">
              <a:xfrm>
                <a:off x="11931650" y="4926013"/>
                <a:ext cx="63500" cy="774700"/>
              </a:xfrm>
              <a:custGeom>
                <a:avLst/>
                <a:gdLst>
                  <a:gd name="T0" fmla="*/ 22 w 40"/>
                  <a:gd name="T1" fmla="*/ 488 h 488"/>
                  <a:gd name="T2" fmla="*/ 22 w 40"/>
                  <a:gd name="T3" fmla="*/ 488 h 488"/>
                  <a:gd name="T4" fmla="*/ 20 w 40"/>
                  <a:gd name="T5" fmla="*/ 488 h 488"/>
                  <a:gd name="T6" fmla="*/ 20 w 40"/>
                  <a:gd name="T7" fmla="*/ 488 h 488"/>
                  <a:gd name="T8" fmla="*/ 16 w 40"/>
                  <a:gd name="T9" fmla="*/ 486 h 488"/>
                  <a:gd name="T10" fmla="*/ 12 w 40"/>
                  <a:gd name="T11" fmla="*/ 484 h 488"/>
                  <a:gd name="T12" fmla="*/ 10 w 40"/>
                  <a:gd name="T13" fmla="*/ 480 h 488"/>
                  <a:gd name="T14" fmla="*/ 10 w 40"/>
                  <a:gd name="T15" fmla="*/ 474 h 488"/>
                  <a:gd name="T16" fmla="*/ 10 w 40"/>
                  <a:gd name="T17" fmla="*/ 474 h 488"/>
                  <a:gd name="T18" fmla="*/ 12 w 40"/>
                  <a:gd name="T19" fmla="*/ 444 h 488"/>
                  <a:gd name="T20" fmla="*/ 14 w 40"/>
                  <a:gd name="T21" fmla="*/ 410 h 488"/>
                  <a:gd name="T22" fmla="*/ 16 w 40"/>
                  <a:gd name="T23" fmla="*/ 338 h 488"/>
                  <a:gd name="T24" fmla="*/ 16 w 40"/>
                  <a:gd name="T25" fmla="*/ 262 h 488"/>
                  <a:gd name="T26" fmla="*/ 12 w 40"/>
                  <a:gd name="T27" fmla="*/ 188 h 488"/>
                  <a:gd name="T28" fmla="*/ 4 w 40"/>
                  <a:gd name="T29" fmla="*/ 64 h 488"/>
                  <a:gd name="T30" fmla="*/ 0 w 40"/>
                  <a:gd name="T31" fmla="*/ 14 h 488"/>
                  <a:gd name="T32" fmla="*/ 0 w 40"/>
                  <a:gd name="T33" fmla="*/ 14 h 488"/>
                  <a:gd name="T34" fmla="*/ 0 w 40"/>
                  <a:gd name="T35" fmla="*/ 8 h 488"/>
                  <a:gd name="T36" fmla="*/ 2 w 40"/>
                  <a:gd name="T37" fmla="*/ 4 h 488"/>
                  <a:gd name="T38" fmla="*/ 6 w 40"/>
                  <a:gd name="T39" fmla="*/ 2 h 488"/>
                  <a:gd name="T40" fmla="*/ 10 w 40"/>
                  <a:gd name="T41" fmla="*/ 0 h 488"/>
                  <a:gd name="T42" fmla="*/ 10 w 40"/>
                  <a:gd name="T43" fmla="*/ 0 h 488"/>
                  <a:gd name="T44" fmla="*/ 16 w 40"/>
                  <a:gd name="T45" fmla="*/ 0 h 488"/>
                  <a:gd name="T46" fmla="*/ 20 w 40"/>
                  <a:gd name="T47" fmla="*/ 2 h 488"/>
                  <a:gd name="T48" fmla="*/ 22 w 40"/>
                  <a:gd name="T49" fmla="*/ 6 h 488"/>
                  <a:gd name="T50" fmla="*/ 24 w 40"/>
                  <a:gd name="T51" fmla="*/ 10 h 488"/>
                  <a:gd name="T52" fmla="*/ 24 w 40"/>
                  <a:gd name="T53" fmla="*/ 10 h 488"/>
                  <a:gd name="T54" fmla="*/ 28 w 40"/>
                  <a:gd name="T55" fmla="*/ 68 h 488"/>
                  <a:gd name="T56" fmla="*/ 36 w 40"/>
                  <a:gd name="T57" fmla="*/ 190 h 488"/>
                  <a:gd name="T58" fmla="*/ 40 w 40"/>
                  <a:gd name="T59" fmla="*/ 264 h 488"/>
                  <a:gd name="T60" fmla="*/ 40 w 40"/>
                  <a:gd name="T61" fmla="*/ 340 h 488"/>
                  <a:gd name="T62" fmla="*/ 38 w 40"/>
                  <a:gd name="T63" fmla="*/ 414 h 488"/>
                  <a:gd name="T64" fmla="*/ 36 w 40"/>
                  <a:gd name="T65" fmla="*/ 446 h 488"/>
                  <a:gd name="T66" fmla="*/ 34 w 40"/>
                  <a:gd name="T67" fmla="*/ 478 h 488"/>
                  <a:gd name="T68" fmla="*/ 34 w 40"/>
                  <a:gd name="T69" fmla="*/ 478 h 488"/>
                  <a:gd name="T70" fmla="*/ 32 w 40"/>
                  <a:gd name="T71" fmla="*/ 482 h 488"/>
                  <a:gd name="T72" fmla="*/ 30 w 40"/>
                  <a:gd name="T73" fmla="*/ 484 h 488"/>
                  <a:gd name="T74" fmla="*/ 26 w 40"/>
                  <a:gd name="T75" fmla="*/ 488 h 488"/>
                  <a:gd name="T76" fmla="*/ 22 w 40"/>
                  <a:gd name="T77" fmla="*/ 488 h 488"/>
                  <a:gd name="T78" fmla="*/ 22 w 40"/>
                  <a:gd name="T79"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 h="488">
                    <a:moveTo>
                      <a:pt x="22" y="488"/>
                    </a:moveTo>
                    <a:lnTo>
                      <a:pt x="22" y="488"/>
                    </a:lnTo>
                    <a:lnTo>
                      <a:pt x="20" y="488"/>
                    </a:lnTo>
                    <a:lnTo>
                      <a:pt x="20" y="488"/>
                    </a:lnTo>
                    <a:lnTo>
                      <a:pt x="16" y="486"/>
                    </a:lnTo>
                    <a:lnTo>
                      <a:pt x="12" y="484"/>
                    </a:lnTo>
                    <a:lnTo>
                      <a:pt x="10" y="480"/>
                    </a:lnTo>
                    <a:lnTo>
                      <a:pt x="10" y="474"/>
                    </a:lnTo>
                    <a:lnTo>
                      <a:pt x="10" y="474"/>
                    </a:lnTo>
                    <a:lnTo>
                      <a:pt x="12" y="444"/>
                    </a:lnTo>
                    <a:lnTo>
                      <a:pt x="14" y="410"/>
                    </a:lnTo>
                    <a:lnTo>
                      <a:pt x="16" y="338"/>
                    </a:lnTo>
                    <a:lnTo>
                      <a:pt x="16" y="262"/>
                    </a:lnTo>
                    <a:lnTo>
                      <a:pt x="12" y="188"/>
                    </a:lnTo>
                    <a:lnTo>
                      <a:pt x="4" y="64"/>
                    </a:lnTo>
                    <a:lnTo>
                      <a:pt x="0" y="14"/>
                    </a:lnTo>
                    <a:lnTo>
                      <a:pt x="0" y="14"/>
                    </a:lnTo>
                    <a:lnTo>
                      <a:pt x="0" y="8"/>
                    </a:lnTo>
                    <a:lnTo>
                      <a:pt x="2" y="4"/>
                    </a:lnTo>
                    <a:lnTo>
                      <a:pt x="6" y="2"/>
                    </a:lnTo>
                    <a:lnTo>
                      <a:pt x="10" y="0"/>
                    </a:lnTo>
                    <a:lnTo>
                      <a:pt x="10" y="0"/>
                    </a:lnTo>
                    <a:lnTo>
                      <a:pt x="16" y="0"/>
                    </a:lnTo>
                    <a:lnTo>
                      <a:pt x="20" y="2"/>
                    </a:lnTo>
                    <a:lnTo>
                      <a:pt x="22" y="6"/>
                    </a:lnTo>
                    <a:lnTo>
                      <a:pt x="24" y="10"/>
                    </a:lnTo>
                    <a:lnTo>
                      <a:pt x="24" y="10"/>
                    </a:lnTo>
                    <a:lnTo>
                      <a:pt x="28" y="68"/>
                    </a:lnTo>
                    <a:lnTo>
                      <a:pt x="36" y="190"/>
                    </a:lnTo>
                    <a:lnTo>
                      <a:pt x="40" y="264"/>
                    </a:lnTo>
                    <a:lnTo>
                      <a:pt x="40" y="340"/>
                    </a:lnTo>
                    <a:lnTo>
                      <a:pt x="38" y="414"/>
                    </a:lnTo>
                    <a:lnTo>
                      <a:pt x="36" y="446"/>
                    </a:lnTo>
                    <a:lnTo>
                      <a:pt x="34" y="478"/>
                    </a:lnTo>
                    <a:lnTo>
                      <a:pt x="34" y="478"/>
                    </a:lnTo>
                    <a:lnTo>
                      <a:pt x="32" y="482"/>
                    </a:lnTo>
                    <a:lnTo>
                      <a:pt x="30" y="484"/>
                    </a:lnTo>
                    <a:lnTo>
                      <a:pt x="26" y="488"/>
                    </a:lnTo>
                    <a:lnTo>
                      <a:pt x="22" y="488"/>
                    </a:lnTo>
                    <a:lnTo>
                      <a:pt x="22" y="488"/>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31" name="Freeform 83"/>
              <p:cNvSpPr>
                <a:spLocks/>
              </p:cNvSpPr>
              <p:nvPr/>
            </p:nvSpPr>
            <p:spPr bwMode="auto">
              <a:xfrm>
                <a:off x="11966575" y="4519613"/>
                <a:ext cx="717550" cy="1368425"/>
              </a:xfrm>
              <a:custGeom>
                <a:avLst/>
                <a:gdLst>
                  <a:gd name="T0" fmla="*/ 444 w 452"/>
                  <a:gd name="T1" fmla="*/ 860 h 862"/>
                  <a:gd name="T2" fmla="*/ 434 w 452"/>
                  <a:gd name="T3" fmla="*/ 862 h 862"/>
                  <a:gd name="T4" fmla="*/ 412 w 452"/>
                  <a:gd name="T5" fmla="*/ 858 h 862"/>
                  <a:gd name="T6" fmla="*/ 396 w 452"/>
                  <a:gd name="T7" fmla="*/ 850 h 862"/>
                  <a:gd name="T8" fmla="*/ 362 w 452"/>
                  <a:gd name="T9" fmla="*/ 818 h 862"/>
                  <a:gd name="T10" fmla="*/ 326 w 452"/>
                  <a:gd name="T11" fmla="*/ 768 h 862"/>
                  <a:gd name="T12" fmla="*/ 290 w 452"/>
                  <a:gd name="T13" fmla="*/ 702 h 862"/>
                  <a:gd name="T14" fmla="*/ 270 w 452"/>
                  <a:gd name="T15" fmla="*/ 664 h 862"/>
                  <a:gd name="T16" fmla="*/ 168 w 452"/>
                  <a:gd name="T17" fmla="*/ 462 h 862"/>
                  <a:gd name="T18" fmla="*/ 124 w 452"/>
                  <a:gd name="T19" fmla="*/ 374 h 862"/>
                  <a:gd name="T20" fmla="*/ 52 w 452"/>
                  <a:gd name="T21" fmla="*/ 226 h 862"/>
                  <a:gd name="T22" fmla="*/ 16 w 452"/>
                  <a:gd name="T23" fmla="*/ 140 h 862"/>
                  <a:gd name="T24" fmla="*/ 4 w 452"/>
                  <a:gd name="T25" fmla="*/ 94 h 862"/>
                  <a:gd name="T26" fmla="*/ 0 w 452"/>
                  <a:gd name="T27" fmla="*/ 56 h 862"/>
                  <a:gd name="T28" fmla="*/ 8 w 452"/>
                  <a:gd name="T29" fmla="*/ 30 h 862"/>
                  <a:gd name="T30" fmla="*/ 14 w 452"/>
                  <a:gd name="T31" fmla="*/ 20 h 862"/>
                  <a:gd name="T32" fmla="*/ 38 w 452"/>
                  <a:gd name="T33" fmla="*/ 2 h 862"/>
                  <a:gd name="T34" fmla="*/ 62 w 452"/>
                  <a:gd name="T35" fmla="*/ 0 h 862"/>
                  <a:gd name="T36" fmla="*/ 72 w 452"/>
                  <a:gd name="T37" fmla="*/ 4 h 862"/>
                  <a:gd name="T38" fmla="*/ 90 w 452"/>
                  <a:gd name="T39" fmla="*/ 18 h 862"/>
                  <a:gd name="T40" fmla="*/ 108 w 452"/>
                  <a:gd name="T41" fmla="*/ 40 h 862"/>
                  <a:gd name="T42" fmla="*/ 112 w 452"/>
                  <a:gd name="T43" fmla="*/ 48 h 862"/>
                  <a:gd name="T44" fmla="*/ 112 w 452"/>
                  <a:gd name="T45" fmla="*/ 58 h 862"/>
                  <a:gd name="T46" fmla="*/ 106 w 452"/>
                  <a:gd name="T47" fmla="*/ 66 h 862"/>
                  <a:gd name="T48" fmla="*/ 102 w 452"/>
                  <a:gd name="T49" fmla="*/ 66 h 862"/>
                  <a:gd name="T50" fmla="*/ 94 w 452"/>
                  <a:gd name="T51" fmla="*/ 62 h 862"/>
                  <a:gd name="T52" fmla="*/ 90 w 452"/>
                  <a:gd name="T53" fmla="*/ 58 h 862"/>
                  <a:gd name="T54" fmla="*/ 78 w 452"/>
                  <a:gd name="T55" fmla="*/ 40 h 862"/>
                  <a:gd name="T56" fmla="*/ 66 w 452"/>
                  <a:gd name="T57" fmla="*/ 28 h 862"/>
                  <a:gd name="T58" fmla="*/ 60 w 452"/>
                  <a:gd name="T59" fmla="*/ 26 h 862"/>
                  <a:gd name="T60" fmla="*/ 46 w 452"/>
                  <a:gd name="T61" fmla="*/ 28 h 862"/>
                  <a:gd name="T62" fmla="*/ 34 w 452"/>
                  <a:gd name="T63" fmla="*/ 40 h 862"/>
                  <a:gd name="T64" fmla="*/ 32 w 452"/>
                  <a:gd name="T65" fmla="*/ 40 h 862"/>
                  <a:gd name="T66" fmla="*/ 30 w 452"/>
                  <a:gd name="T67" fmla="*/ 44 h 862"/>
                  <a:gd name="T68" fmla="*/ 24 w 452"/>
                  <a:gd name="T69" fmla="*/ 62 h 862"/>
                  <a:gd name="T70" fmla="*/ 28 w 452"/>
                  <a:gd name="T71" fmla="*/ 96 h 862"/>
                  <a:gd name="T72" fmla="*/ 42 w 452"/>
                  <a:gd name="T73" fmla="*/ 142 h 862"/>
                  <a:gd name="T74" fmla="*/ 92 w 452"/>
                  <a:gd name="T75" fmla="*/ 256 h 862"/>
                  <a:gd name="T76" fmla="*/ 190 w 452"/>
                  <a:gd name="T77" fmla="*/ 450 h 862"/>
                  <a:gd name="T78" fmla="*/ 244 w 452"/>
                  <a:gd name="T79" fmla="*/ 556 h 862"/>
                  <a:gd name="T80" fmla="*/ 292 w 452"/>
                  <a:gd name="T81" fmla="*/ 654 h 862"/>
                  <a:gd name="T82" fmla="*/ 336 w 452"/>
                  <a:gd name="T83" fmla="*/ 738 h 862"/>
                  <a:gd name="T84" fmla="*/ 372 w 452"/>
                  <a:gd name="T85" fmla="*/ 792 h 862"/>
                  <a:gd name="T86" fmla="*/ 400 w 452"/>
                  <a:gd name="T87" fmla="*/ 820 h 862"/>
                  <a:gd name="T88" fmla="*/ 418 w 452"/>
                  <a:gd name="T89" fmla="*/ 832 h 862"/>
                  <a:gd name="T90" fmla="*/ 428 w 452"/>
                  <a:gd name="T91" fmla="*/ 834 h 862"/>
                  <a:gd name="T92" fmla="*/ 432 w 452"/>
                  <a:gd name="T93" fmla="*/ 834 h 862"/>
                  <a:gd name="T94" fmla="*/ 436 w 452"/>
                  <a:gd name="T95" fmla="*/ 834 h 862"/>
                  <a:gd name="T96" fmla="*/ 446 w 452"/>
                  <a:gd name="T97" fmla="*/ 836 h 862"/>
                  <a:gd name="T98" fmla="*/ 450 w 452"/>
                  <a:gd name="T99" fmla="*/ 840 h 862"/>
                  <a:gd name="T100" fmla="*/ 452 w 452"/>
                  <a:gd name="T101" fmla="*/ 850 h 862"/>
                  <a:gd name="T102" fmla="*/ 446 w 452"/>
                  <a:gd name="T103" fmla="*/ 858 h 862"/>
                  <a:gd name="T104" fmla="*/ 444 w 452"/>
                  <a:gd name="T105" fmla="*/ 86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2" h="862">
                    <a:moveTo>
                      <a:pt x="444" y="860"/>
                    </a:moveTo>
                    <a:lnTo>
                      <a:pt x="444" y="860"/>
                    </a:lnTo>
                    <a:lnTo>
                      <a:pt x="440" y="860"/>
                    </a:lnTo>
                    <a:lnTo>
                      <a:pt x="434" y="862"/>
                    </a:lnTo>
                    <a:lnTo>
                      <a:pt x="424" y="860"/>
                    </a:lnTo>
                    <a:lnTo>
                      <a:pt x="412" y="858"/>
                    </a:lnTo>
                    <a:lnTo>
                      <a:pt x="412" y="858"/>
                    </a:lnTo>
                    <a:lnTo>
                      <a:pt x="396" y="850"/>
                    </a:lnTo>
                    <a:lnTo>
                      <a:pt x="380" y="836"/>
                    </a:lnTo>
                    <a:lnTo>
                      <a:pt x="362" y="818"/>
                    </a:lnTo>
                    <a:lnTo>
                      <a:pt x="344" y="796"/>
                    </a:lnTo>
                    <a:lnTo>
                      <a:pt x="326" y="768"/>
                    </a:lnTo>
                    <a:lnTo>
                      <a:pt x="308" y="738"/>
                    </a:lnTo>
                    <a:lnTo>
                      <a:pt x="290" y="702"/>
                    </a:lnTo>
                    <a:lnTo>
                      <a:pt x="270" y="664"/>
                    </a:lnTo>
                    <a:lnTo>
                      <a:pt x="270" y="664"/>
                    </a:lnTo>
                    <a:lnTo>
                      <a:pt x="224" y="566"/>
                    </a:lnTo>
                    <a:lnTo>
                      <a:pt x="168" y="462"/>
                    </a:lnTo>
                    <a:lnTo>
                      <a:pt x="168" y="462"/>
                    </a:lnTo>
                    <a:lnTo>
                      <a:pt x="124" y="374"/>
                    </a:lnTo>
                    <a:lnTo>
                      <a:pt x="84" y="296"/>
                    </a:lnTo>
                    <a:lnTo>
                      <a:pt x="52" y="226"/>
                    </a:lnTo>
                    <a:lnTo>
                      <a:pt x="26" y="166"/>
                    </a:lnTo>
                    <a:lnTo>
                      <a:pt x="16" y="140"/>
                    </a:lnTo>
                    <a:lnTo>
                      <a:pt x="10" y="114"/>
                    </a:lnTo>
                    <a:lnTo>
                      <a:pt x="4" y="94"/>
                    </a:lnTo>
                    <a:lnTo>
                      <a:pt x="0" y="74"/>
                    </a:lnTo>
                    <a:lnTo>
                      <a:pt x="0" y="56"/>
                    </a:lnTo>
                    <a:lnTo>
                      <a:pt x="2" y="42"/>
                    </a:lnTo>
                    <a:lnTo>
                      <a:pt x="8" y="30"/>
                    </a:lnTo>
                    <a:lnTo>
                      <a:pt x="14" y="20"/>
                    </a:lnTo>
                    <a:lnTo>
                      <a:pt x="14" y="20"/>
                    </a:lnTo>
                    <a:lnTo>
                      <a:pt x="26" y="10"/>
                    </a:lnTo>
                    <a:lnTo>
                      <a:pt x="38" y="2"/>
                    </a:lnTo>
                    <a:lnTo>
                      <a:pt x="50" y="0"/>
                    </a:lnTo>
                    <a:lnTo>
                      <a:pt x="62" y="0"/>
                    </a:lnTo>
                    <a:lnTo>
                      <a:pt x="62" y="0"/>
                    </a:lnTo>
                    <a:lnTo>
                      <a:pt x="72" y="4"/>
                    </a:lnTo>
                    <a:lnTo>
                      <a:pt x="82" y="10"/>
                    </a:lnTo>
                    <a:lnTo>
                      <a:pt x="90" y="18"/>
                    </a:lnTo>
                    <a:lnTo>
                      <a:pt x="98" y="26"/>
                    </a:lnTo>
                    <a:lnTo>
                      <a:pt x="108" y="40"/>
                    </a:lnTo>
                    <a:lnTo>
                      <a:pt x="112" y="48"/>
                    </a:lnTo>
                    <a:lnTo>
                      <a:pt x="112" y="48"/>
                    </a:lnTo>
                    <a:lnTo>
                      <a:pt x="114" y="52"/>
                    </a:lnTo>
                    <a:lnTo>
                      <a:pt x="112" y="58"/>
                    </a:lnTo>
                    <a:lnTo>
                      <a:pt x="110" y="62"/>
                    </a:lnTo>
                    <a:lnTo>
                      <a:pt x="106" y="66"/>
                    </a:lnTo>
                    <a:lnTo>
                      <a:pt x="106" y="66"/>
                    </a:lnTo>
                    <a:lnTo>
                      <a:pt x="102" y="66"/>
                    </a:lnTo>
                    <a:lnTo>
                      <a:pt x="98" y="66"/>
                    </a:lnTo>
                    <a:lnTo>
                      <a:pt x="94" y="62"/>
                    </a:lnTo>
                    <a:lnTo>
                      <a:pt x="90" y="58"/>
                    </a:lnTo>
                    <a:lnTo>
                      <a:pt x="90" y="58"/>
                    </a:lnTo>
                    <a:lnTo>
                      <a:pt x="86" y="50"/>
                    </a:lnTo>
                    <a:lnTo>
                      <a:pt x="78" y="40"/>
                    </a:lnTo>
                    <a:lnTo>
                      <a:pt x="70" y="32"/>
                    </a:lnTo>
                    <a:lnTo>
                      <a:pt x="66" y="28"/>
                    </a:lnTo>
                    <a:lnTo>
                      <a:pt x="60" y="26"/>
                    </a:lnTo>
                    <a:lnTo>
                      <a:pt x="60" y="26"/>
                    </a:lnTo>
                    <a:lnTo>
                      <a:pt x="54" y="26"/>
                    </a:lnTo>
                    <a:lnTo>
                      <a:pt x="46" y="28"/>
                    </a:lnTo>
                    <a:lnTo>
                      <a:pt x="40" y="34"/>
                    </a:lnTo>
                    <a:lnTo>
                      <a:pt x="34" y="40"/>
                    </a:lnTo>
                    <a:lnTo>
                      <a:pt x="34" y="40"/>
                    </a:lnTo>
                    <a:lnTo>
                      <a:pt x="32" y="40"/>
                    </a:lnTo>
                    <a:lnTo>
                      <a:pt x="32" y="40"/>
                    </a:lnTo>
                    <a:lnTo>
                      <a:pt x="30" y="44"/>
                    </a:lnTo>
                    <a:lnTo>
                      <a:pt x="26" y="50"/>
                    </a:lnTo>
                    <a:lnTo>
                      <a:pt x="24" y="62"/>
                    </a:lnTo>
                    <a:lnTo>
                      <a:pt x="26" y="78"/>
                    </a:lnTo>
                    <a:lnTo>
                      <a:pt x="28" y="96"/>
                    </a:lnTo>
                    <a:lnTo>
                      <a:pt x="34" y="118"/>
                    </a:lnTo>
                    <a:lnTo>
                      <a:pt x="42" y="142"/>
                    </a:lnTo>
                    <a:lnTo>
                      <a:pt x="64" y="196"/>
                    </a:lnTo>
                    <a:lnTo>
                      <a:pt x="92" y="256"/>
                    </a:lnTo>
                    <a:lnTo>
                      <a:pt x="124" y="320"/>
                    </a:lnTo>
                    <a:lnTo>
                      <a:pt x="190" y="450"/>
                    </a:lnTo>
                    <a:lnTo>
                      <a:pt x="190" y="450"/>
                    </a:lnTo>
                    <a:lnTo>
                      <a:pt x="244" y="556"/>
                    </a:lnTo>
                    <a:lnTo>
                      <a:pt x="292" y="654"/>
                    </a:lnTo>
                    <a:lnTo>
                      <a:pt x="292" y="654"/>
                    </a:lnTo>
                    <a:lnTo>
                      <a:pt x="314" y="700"/>
                    </a:lnTo>
                    <a:lnTo>
                      <a:pt x="336" y="738"/>
                    </a:lnTo>
                    <a:lnTo>
                      <a:pt x="354" y="768"/>
                    </a:lnTo>
                    <a:lnTo>
                      <a:pt x="372" y="792"/>
                    </a:lnTo>
                    <a:lnTo>
                      <a:pt x="386" y="808"/>
                    </a:lnTo>
                    <a:lnTo>
                      <a:pt x="400" y="820"/>
                    </a:lnTo>
                    <a:lnTo>
                      <a:pt x="410" y="828"/>
                    </a:lnTo>
                    <a:lnTo>
                      <a:pt x="418" y="832"/>
                    </a:lnTo>
                    <a:lnTo>
                      <a:pt x="418" y="832"/>
                    </a:lnTo>
                    <a:lnTo>
                      <a:pt x="428" y="834"/>
                    </a:lnTo>
                    <a:lnTo>
                      <a:pt x="432" y="834"/>
                    </a:lnTo>
                    <a:lnTo>
                      <a:pt x="432" y="834"/>
                    </a:lnTo>
                    <a:lnTo>
                      <a:pt x="432" y="834"/>
                    </a:lnTo>
                    <a:lnTo>
                      <a:pt x="436" y="834"/>
                    </a:lnTo>
                    <a:lnTo>
                      <a:pt x="442" y="834"/>
                    </a:lnTo>
                    <a:lnTo>
                      <a:pt x="446" y="836"/>
                    </a:lnTo>
                    <a:lnTo>
                      <a:pt x="450" y="840"/>
                    </a:lnTo>
                    <a:lnTo>
                      <a:pt x="450" y="840"/>
                    </a:lnTo>
                    <a:lnTo>
                      <a:pt x="452" y="846"/>
                    </a:lnTo>
                    <a:lnTo>
                      <a:pt x="452" y="850"/>
                    </a:lnTo>
                    <a:lnTo>
                      <a:pt x="450" y="856"/>
                    </a:lnTo>
                    <a:lnTo>
                      <a:pt x="446" y="858"/>
                    </a:lnTo>
                    <a:lnTo>
                      <a:pt x="446" y="858"/>
                    </a:lnTo>
                    <a:lnTo>
                      <a:pt x="444" y="860"/>
                    </a:lnTo>
                    <a:lnTo>
                      <a:pt x="444" y="860"/>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32" name="Freeform 84"/>
              <p:cNvSpPr>
                <a:spLocks/>
              </p:cNvSpPr>
              <p:nvPr/>
            </p:nvSpPr>
            <p:spPr bwMode="auto">
              <a:xfrm>
                <a:off x="12226925" y="4786313"/>
                <a:ext cx="431800" cy="831850"/>
              </a:xfrm>
              <a:custGeom>
                <a:avLst/>
                <a:gdLst>
                  <a:gd name="T0" fmla="*/ 266 w 272"/>
                  <a:gd name="T1" fmla="*/ 524 h 524"/>
                  <a:gd name="T2" fmla="*/ 266 w 272"/>
                  <a:gd name="T3" fmla="*/ 524 h 524"/>
                  <a:gd name="T4" fmla="*/ 264 w 272"/>
                  <a:gd name="T5" fmla="*/ 524 h 524"/>
                  <a:gd name="T6" fmla="*/ 264 w 272"/>
                  <a:gd name="T7" fmla="*/ 524 h 524"/>
                  <a:gd name="T8" fmla="*/ 260 w 272"/>
                  <a:gd name="T9" fmla="*/ 524 h 524"/>
                  <a:gd name="T10" fmla="*/ 254 w 272"/>
                  <a:gd name="T11" fmla="*/ 522 h 524"/>
                  <a:gd name="T12" fmla="*/ 250 w 272"/>
                  <a:gd name="T13" fmla="*/ 518 h 524"/>
                  <a:gd name="T14" fmla="*/ 248 w 272"/>
                  <a:gd name="T15" fmla="*/ 514 h 524"/>
                  <a:gd name="T16" fmla="*/ 248 w 272"/>
                  <a:gd name="T17" fmla="*/ 514 h 524"/>
                  <a:gd name="T18" fmla="*/ 236 w 272"/>
                  <a:gd name="T19" fmla="*/ 480 h 524"/>
                  <a:gd name="T20" fmla="*/ 220 w 272"/>
                  <a:gd name="T21" fmla="*/ 442 h 524"/>
                  <a:gd name="T22" fmla="*/ 184 w 272"/>
                  <a:gd name="T23" fmla="*/ 364 h 524"/>
                  <a:gd name="T24" fmla="*/ 144 w 272"/>
                  <a:gd name="T25" fmla="*/ 282 h 524"/>
                  <a:gd name="T26" fmla="*/ 102 w 272"/>
                  <a:gd name="T27" fmla="*/ 202 h 524"/>
                  <a:gd name="T28" fmla="*/ 32 w 272"/>
                  <a:gd name="T29" fmla="*/ 74 h 524"/>
                  <a:gd name="T30" fmla="*/ 2 w 272"/>
                  <a:gd name="T31" fmla="*/ 20 h 524"/>
                  <a:gd name="T32" fmla="*/ 2 w 272"/>
                  <a:gd name="T33" fmla="*/ 20 h 524"/>
                  <a:gd name="T34" fmla="*/ 0 w 272"/>
                  <a:gd name="T35" fmla="*/ 14 h 524"/>
                  <a:gd name="T36" fmla="*/ 0 w 272"/>
                  <a:gd name="T37" fmla="*/ 8 h 524"/>
                  <a:gd name="T38" fmla="*/ 2 w 272"/>
                  <a:gd name="T39" fmla="*/ 4 h 524"/>
                  <a:gd name="T40" fmla="*/ 4 w 272"/>
                  <a:gd name="T41" fmla="*/ 0 h 524"/>
                  <a:gd name="T42" fmla="*/ 4 w 272"/>
                  <a:gd name="T43" fmla="*/ 0 h 524"/>
                  <a:gd name="T44" fmla="*/ 10 w 272"/>
                  <a:gd name="T45" fmla="*/ 0 h 524"/>
                  <a:gd name="T46" fmla="*/ 14 w 272"/>
                  <a:gd name="T47" fmla="*/ 0 h 524"/>
                  <a:gd name="T48" fmla="*/ 18 w 272"/>
                  <a:gd name="T49" fmla="*/ 2 h 524"/>
                  <a:gd name="T50" fmla="*/ 22 w 272"/>
                  <a:gd name="T51" fmla="*/ 6 h 524"/>
                  <a:gd name="T52" fmla="*/ 22 w 272"/>
                  <a:gd name="T53" fmla="*/ 6 h 524"/>
                  <a:gd name="T54" fmla="*/ 56 w 272"/>
                  <a:gd name="T55" fmla="*/ 66 h 524"/>
                  <a:gd name="T56" fmla="*/ 126 w 272"/>
                  <a:gd name="T57" fmla="*/ 196 h 524"/>
                  <a:gd name="T58" fmla="*/ 166 w 272"/>
                  <a:gd name="T59" fmla="*/ 274 h 524"/>
                  <a:gd name="T60" fmla="*/ 206 w 272"/>
                  <a:gd name="T61" fmla="*/ 356 h 524"/>
                  <a:gd name="T62" fmla="*/ 242 w 272"/>
                  <a:gd name="T63" fmla="*/ 436 h 524"/>
                  <a:gd name="T64" fmla="*/ 258 w 272"/>
                  <a:gd name="T65" fmla="*/ 472 h 524"/>
                  <a:gd name="T66" fmla="*/ 270 w 272"/>
                  <a:gd name="T67" fmla="*/ 506 h 524"/>
                  <a:gd name="T68" fmla="*/ 270 w 272"/>
                  <a:gd name="T69" fmla="*/ 506 h 524"/>
                  <a:gd name="T70" fmla="*/ 272 w 272"/>
                  <a:gd name="T71" fmla="*/ 512 h 524"/>
                  <a:gd name="T72" fmla="*/ 272 w 272"/>
                  <a:gd name="T73" fmla="*/ 516 h 524"/>
                  <a:gd name="T74" fmla="*/ 270 w 272"/>
                  <a:gd name="T75" fmla="*/ 520 h 524"/>
                  <a:gd name="T76" fmla="*/ 266 w 272"/>
                  <a:gd name="T77" fmla="*/ 524 h 524"/>
                  <a:gd name="T78" fmla="*/ 266 w 272"/>
                  <a:gd name="T79" fmla="*/ 52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2" h="524">
                    <a:moveTo>
                      <a:pt x="266" y="524"/>
                    </a:moveTo>
                    <a:lnTo>
                      <a:pt x="266" y="524"/>
                    </a:lnTo>
                    <a:lnTo>
                      <a:pt x="264" y="524"/>
                    </a:lnTo>
                    <a:lnTo>
                      <a:pt x="264" y="524"/>
                    </a:lnTo>
                    <a:lnTo>
                      <a:pt x="260" y="524"/>
                    </a:lnTo>
                    <a:lnTo>
                      <a:pt x="254" y="522"/>
                    </a:lnTo>
                    <a:lnTo>
                      <a:pt x="250" y="518"/>
                    </a:lnTo>
                    <a:lnTo>
                      <a:pt x="248" y="514"/>
                    </a:lnTo>
                    <a:lnTo>
                      <a:pt x="248" y="514"/>
                    </a:lnTo>
                    <a:lnTo>
                      <a:pt x="236" y="480"/>
                    </a:lnTo>
                    <a:lnTo>
                      <a:pt x="220" y="442"/>
                    </a:lnTo>
                    <a:lnTo>
                      <a:pt x="184" y="364"/>
                    </a:lnTo>
                    <a:lnTo>
                      <a:pt x="144" y="282"/>
                    </a:lnTo>
                    <a:lnTo>
                      <a:pt x="102" y="202"/>
                    </a:lnTo>
                    <a:lnTo>
                      <a:pt x="32" y="74"/>
                    </a:lnTo>
                    <a:lnTo>
                      <a:pt x="2" y="20"/>
                    </a:lnTo>
                    <a:lnTo>
                      <a:pt x="2" y="20"/>
                    </a:lnTo>
                    <a:lnTo>
                      <a:pt x="0" y="14"/>
                    </a:lnTo>
                    <a:lnTo>
                      <a:pt x="0" y="8"/>
                    </a:lnTo>
                    <a:lnTo>
                      <a:pt x="2" y="4"/>
                    </a:lnTo>
                    <a:lnTo>
                      <a:pt x="4" y="0"/>
                    </a:lnTo>
                    <a:lnTo>
                      <a:pt x="4" y="0"/>
                    </a:lnTo>
                    <a:lnTo>
                      <a:pt x="10" y="0"/>
                    </a:lnTo>
                    <a:lnTo>
                      <a:pt x="14" y="0"/>
                    </a:lnTo>
                    <a:lnTo>
                      <a:pt x="18" y="2"/>
                    </a:lnTo>
                    <a:lnTo>
                      <a:pt x="22" y="6"/>
                    </a:lnTo>
                    <a:lnTo>
                      <a:pt x="22" y="6"/>
                    </a:lnTo>
                    <a:lnTo>
                      <a:pt x="56" y="66"/>
                    </a:lnTo>
                    <a:lnTo>
                      <a:pt x="126" y="196"/>
                    </a:lnTo>
                    <a:lnTo>
                      <a:pt x="166" y="274"/>
                    </a:lnTo>
                    <a:lnTo>
                      <a:pt x="206" y="356"/>
                    </a:lnTo>
                    <a:lnTo>
                      <a:pt x="242" y="436"/>
                    </a:lnTo>
                    <a:lnTo>
                      <a:pt x="258" y="472"/>
                    </a:lnTo>
                    <a:lnTo>
                      <a:pt x="270" y="506"/>
                    </a:lnTo>
                    <a:lnTo>
                      <a:pt x="270" y="506"/>
                    </a:lnTo>
                    <a:lnTo>
                      <a:pt x="272" y="512"/>
                    </a:lnTo>
                    <a:lnTo>
                      <a:pt x="272" y="516"/>
                    </a:lnTo>
                    <a:lnTo>
                      <a:pt x="270" y="520"/>
                    </a:lnTo>
                    <a:lnTo>
                      <a:pt x="266" y="524"/>
                    </a:lnTo>
                    <a:lnTo>
                      <a:pt x="266" y="524"/>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33" name="Freeform 85"/>
              <p:cNvSpPr>
                <a:spLocks/>
              </p:cNvSpPr>
              <p:nvPr/>
            </p:nvSpPr>
            <p:spPr bwMode="auto">
              <a:xfrm>
                <a:off x="12087225" y="4329113"/>
                <a:ext cx="1377950" cy="1222375"/>
              </a:xfrm>
              <a:custGeom>
                <a:avLst/>
                <a:gdLst>
                  <a:gd name="T0" fmla="*/ 866 w 868"/>
                  <a:gd name="T1" fmla="*/ 762 h 770"/>
                  <a:gd name="T2" fmla="*/ 856 w 868"/>
                  <a:gd name="T3" fmla="*/ 768 h 770"/>
                  <a:gd name="T4" fmla="*/ 834 w 868"/>
                  <a:gd name="T5" fmla="*/ 770 h 770"/>
                  <a:gd name="T6" fmla="*/ 814 w 868"/>
                  <a:gd name="T7" fmla="*/ 768 h 770"/>
                  <a:gd name="T8" fmla="*/ 764 w 868"/>
                  <a:gd name="T9" fmla="*/ 746 h 770"/>
                  <a:gd name="T10" fmla="*/ 702 w 868"/>
                  <a:gd name="T11" fmla="*/ 708 h 770"/>
                  <a:gd name="T12" fmla="*/ 630 w 868"/>
                  <a:gd name="T13" fmla="*/ 652 h 770"/>
                  <a:gd name="T14" fmla="*/ 590 w 868"/>
                  <a:gd name="T15" fmla="*/ 618 h 770"/>
                  <a:gd name="T16" fmla="*/ 386 w 868"/>
                  <a:gd name="T17" fmla="*/ 442 h 770"/>
                  <a:gd name="T18" fmla="*/ 296 w 868"/>
                  <a:gd name="T19" fmla="*/ 366 h 770"/>
                  <a:gd name="T20" fmla="*/ 146 w 868"/>
                  <a:gd name="T21" fmla="*/ 238 h 770"/>
                  <a:gd name="T22" fmla="*/ 66 w 868"/>
                  <a:gd name="T23" fmla="*/ 160 h 770"/>
                  <a:gd name="T24" fmla="*/ 30 w 868"/>
                  <a:gd name="T25" fmla="*/ 116 h 770"/>
                  <a:gd name="T26" fmla="*/ 8 w 868"/>
                  <a:gd name="T27" fmla="*/ 80 h 770"/>
                  <a:gd name="T28" fmla="*/ 0 w 868"/>
                  <a:gd name="T29" fmla="*/ 50 h 770"/>
                  <a:gd name="T30" fmla="*/ 2 w 868"/>
                  <a:gd name="T31" fmla="*/ 36 h 770"/>
                  <a:gd name="T32" fmla="*/ 16 w 868"/>
                  <a:gd name="T33" fmla="*/ 10 h 770"/>
                  <a:gd name="T34" fmla="*/ 38 w 868"/>
                  <a:gd name="T35" fmla="*/ 0 h 770"/>
                  <a:gd name="T36" fmla="*/ 52 w 868"/>
                  <a:gd name="T37" fmla="*/ 0 h 770"/>
                  <a:gd name="T38" fmla="*/ 76 w 868"/>
                  <a:gd name="T39" fmla="*/ 8 h 770"/>
                  <a:gd name="T40" fmla="*/ 104 w 868"/>
                  <a:gd name="T41" fmla="*/ 26 h 770"/>
                  <a:gd name="T42" fmla="*/ 112 w 868"/>
                  <a:gd name="T43" fmla="*/ 32 h 770"/>
                  <a:gd name="T44" fmla="*/ 118 w 868"/>
                  <a:gd name="T45" fmla="*/ 42 h 770"/>
                  <a:gd name="T46" fmla="*/ 116 w 868"/>
                  <a:gd name="T47" fmla="*/ 52 h 770"/>
                  <a:gd name="T48" fmla="*/ 112 w 868"/>
                  <a:gd name="T49" fmla="*/ 54 h 770"/>
                  <a:gd name="T50" fmla="*/ 102 w 868"/>
                  <a:gd name="T51" fmla="*/ 54 h 770"/>
                  <a:gd name="T52" fmla="*/ 96 w 868"/>
                  <a:gd name="T53" fmla="*/ 50 h 770"/>
                  <a:gd name="T54" fmla="*/ 76 w 868"/>
                  <a:gd name="T55" fmla="*/ 36 h 770"/>
                  <a:gd name="T56" fmla="*/ 56 w 868"/>
                  <a:gd name="T57" fmla="*/ 28 h 770"/>
                  <a:gd name="T58" fmla="*/ 50 w 868"/>
                  <a:gd name="T59" fmla="*/ 28 h 770"/>
                  <a:gd name="T60" fmla="*/ 38 w 868"/>
                  <a:gd name="T61" fmla="*/ 34 h 770"/>
                  <a:gd name="T62" fmla="*/ 30 w 868"/>
                  <a:gd name="T63" fmla="*/ 52 h 770"/>
                  <a:gd name="T64" fmla="*/ 30 w 868"/>
                  <a:gd name="T65" fmla="*/ 52 h 770"/>
                  <a:gd name="T66" fmla="*/ 30 w 868"/>
                  <a:gd name="T67" fmla="*/ 58 h 770"/>
                  <a:gd name="T68" fmla="*/ 34 w 868"/>
                  <a:gd name="T69" fmla="*/ 76 h 770"/>
                  <a:gd name="T70" fmla="*/ 56 w 868"/>
                  <a:gd name="T71" fmla="*/ 110 h 770"/>
                  <a:gd name="T72" fmla="*/ 94 w 868"/>
                  <a:gd name="T73" fmla="*/ 154 h 770"/>
                  <a:gd name="T74" fmla="*/ 202 w 868"/>
                  <a:gd name="T75" fmla="*/ 256 h 770"/>
                  <a:gd name="T76" fmla="*/ 400 w 868"/>
                  <a:gd name="T77" fmla="*/ 424 h 770"/>
                  <a:gd name="T78" fmla="*/ 510 w 868"/>
                  <a:gd name="T79" fmla="*/ 514 h 770"/>
                  <a:gd name="T80" fmla="*/ 608 w 868"/>
                  <a:gd name="T81" fmla="*/ 600 h 770"/>
                  <a:gd name="T82" fmla="*/ 694 w 868"/>
                  <a:gd name="T83" fmla="*/ 672 h 770"/>
                  <a:gd name="T84" fmla="*/ 758 w 868"/>
                  <a:gd name="T85" fmla="*/ 716 h 770"/>
                  <a:gd name="T86" fmla="*/ 800 w 868"/>
                  <a:gd name="T87" fmla="*/ 736 h 770"/>
                  <a:gd name="T88" fmla="*/ 826 w 868"/>
                  <a:gd name="T89" fmla="*/ 742 h 770"/>
                  <a:gd name="T90" fmla="*/ 838 w 868"/>
                  <a:gd name="T91" fmla="*/ 742 h 770"/>
                  <a:gd name="T92" fmla="*/ 840 w 868"/>
                  <a:gd name="T93" fmla="*/ 740 h 770"/>
                  <a:gd name="T94" fmla="*/ 844 w 868"/>
                  <a:gd name="T95" fmla="*/ 736 h 770"/>
                  <a:gd name="T96" fmla="*/ 854 w 868"/>
                  <a:gd name="T97" fmla="*/ 738 h 770"/>
                  <a:gd name="T98" fmla="*/ 860 w 868"/>
                  <a:gd name="T99" fmla="*/ 740 h 770"/>
                  <a:gd name="T100" fmla="*/ 868 w 868"/>
                  <a:gd name="T101" fmla="*/ 750 h 770"/>
                  <a:gd name="T102" fmla="*/ 866 w 868"/>
                  <a:gd name="T103" fmla="*/ 760 h 770"/>
                  <a:gd name="T104" fmla="*/ 866 w 868"/>
                  <a:gd name="T105" fmla="*/ 762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8" h="770">
                    <a:moveTo>
                      <a:pt x="866" y="762"/>
                    </a:moveTo>
                    <a:lnTo>
                      <a:pt x="866" y="762"/>
                    </a:lnTo>
                    <a:lnTo>
                      <a:pt x="862" y="764"/>
                    </a:lnTo>
                    <a:lnTo>
                      <a:pt x="856" y="768"/>
                    </a:lnTo>
                    <a:lnTo>
                      <a:pt x="846" y="770"/>
                    </a:lnTo>
                    <a:lnTo>
                      <a:pt x="834" y="770"/>
                    </a:lnTo>
                    <a:lnTo>
                      <a:pt x="834" y="770"/>
                    </a:lnTo>
                    <a:lnTo>
                      <a:pt x="814" y="768"/>
                    </a:lnTo>
                    <a:lnTo>
                      <a:pt x="790" y="760"/>
                    </a:lnTo>
                    <a:lnTo>
                      <a:pt x="764" y="746"/>
                    </a:lnTo>
                    <a:lnTo>
                      <a:pt x="734" y="730"/>
                    </a:lnTo>
                    <a:lnTo>
                      <a:pt x="702" y="708"/>
                    </a:lnTo>
                    <a:lnTo>
                      <a:pt x="668" y="682"/>
                    </a:lnTo>
                    <a:lnTo>
                      <a:pt x="630" y="652"/>
                    </a:lnTo>
                    <a:lnTo>
                      <a:pt x="590" y="618"/>
                    </a:lnTo>
                    <a:lnTo>
                      <a:pt x="590" y="618"/>
                    </a:lnTo>
                    <a:lnTo>
                      <a:pt x="494" y="534"/>
                    </a:lnTo>
                    <a:lnTo>
                      <a:pt x="386" y="442"/>
                    </a:lnTo>
                    <a:lnTo>
                      <a:pt x="386" y="442"/>
                    </a:lnTo>
                    <a:lnTo>
                      <a:pt x="296" y="366"/>
                    </a:lnTo>
                    <a:lnTo>
                      <a:pt x="216" y="298"/>
                    </a:lnTo>
                    <a:lnTo>
                      <a:pt x="146" y="238"/>
                    </a:lnTo>
                    <a:lnTo>
                      <a:pt x="90" y="184"/>
                    </a:lnTo>
                    <a:lnTo>
                      <a:pt x="66" y="160"/>
                    </a:lnTo>
                    <a:lnTo>
                      <a:pt x="46" y="136"/>
                    </a:lnTo>
                    <a:lnTo>
                      <a:pt x="30" y="116"/>
                    </a:lnTo>
                    <a:lnTo>
                      <a:pt x="16" y="96"/>
                    </a:lnTo>
                    <a:lnTo>
                      <a:pt x="8" y="80"/>
                    </a:lnTo>
                    <a:lnTo>
                      <a:pt x="2" y="64"/>
                    </a:lnTo>
                    <a:lnTo>
                      <a:pt x="0" y="50"/>
                    </a:lnTo>
                    <a:lnTo>
                      <a:pt x="2" y="36"/>
                    </a:lnTo>
                    <a:lnTo>
                      <a:pt x="2" y="36"/>
                    </a:lnTo>
                    <a:lnTo>
                      <a:pt x="8" y="22"/>
                    </a:lnTo>
                    <a:lnTo>
                      <a:pt x="16" y="10"/>
                    </a:lnTo>
                    <a:lnTo>
                      <a:pt x="26" y="4"/>
                    </a:lnTo>
                    <a:lnTo>
                      <a:pt x="38" y="0"/>
                    </a:lnTo>
                    <a:lnTo>
                      <a:pt x="38" y="0"/>
                    </a:lnTo>
                    <a:lnTo>
                      <a:pt x="52" y="0"/>
                    </a:lnTo>
                    <a:lnTo>
                      <a:pt x="64" y="4"/>
                    </a:lnTo>
                    <a:lnTo>
                      <a:pt x="76" y="8"/>
                    </a:lnTo>
                    <a:lnTo>
                      <a:pt x="86" y="14"/>
                    </a:lnTo>
                    <a:lnTo>
                      <a:pt x="104" y="26"/>
                    </a:lnTo>
                    <a:lnTo>
                      <a:pt x="112" y="32"/>
                    </a:lnTo>
                    <a:lnTo>
                      <a:pt x="112" y="32"/>
                    </a:lnTo>
                    <a:lnTo>
                      <a:pt x="116" y="38"/>
                    </a:lnTo>
                    <a:lnTo>
                      <a:pt x="118" y="42"/>
                    </a:lnTo>
                    <a:lnTo>
                      <a:pt x="118" y="48"/>
                    </a:lnTo>
                    <a:lnTo>
                      <a:pt x="116" y="52"/>
                    </a:lnTo>
                    <a:lnTo>
                      <a:pt x="116" y="52"/>
                    </a:lnTo>
                    <a:lnTo>
                      <a:pt x="112" y="54"/>
                    </a:lnTo>
                    <a:lnTo>
                      <a:pt x="108" y="56"/>
                    </a:lnTo>
                    <a:lnTo>
                      <a:pt x="102" y="54"/>
                    </a:lnTo>
                    <a:lnTo>
                      <a:pt x="96" y="50"/>
                    </a:lnTo>
                    <a:lnTo>
                      <a:pt x="96" y="50"/>
                    </a:lnTo>
                    <a:lnTo>
                      <a:pt x="88" y="44"/>
                    </a:lnTo>
                    <a:lnTo>
                      <a:pt x="76" y="36"/>
                    </a:lnTo>
                    <a:lnTo>
                      <a:pt x="62" y="30"/>
                    </a:lnTo>
                    <a:lnTo>
                      <a:pt x="56" y="28"/>
                    </a:lnTo>
                    <a:lnTo>
                      <a:pt x="50" y="28"/>
                    </a:lnTo>
                    <a:lnTo>
                      <a:pt x="50" y="28"/>
                    </a:lnTo>
                    <a:lnTo>
                      <a:pt x="44" y="30"/>
                    </a:lnTo>
                    <a:lnTo>
                      <a:pt x="38" y="34"/>
                    </a:lnTo>
                    <a:lnTo>
                      <a:pt x="34" y="42"/>
                    </a:lnTo>
                    <a:lnTo>
                      <a:pt x="30" y="52"/>
                    </a:lnTo>
                    <a:lnTo>
                      <a:pt x="30" y="52"/>
                    </a:lnTo>
                    <a:lnTo>
                      <a:pt x="30" y="52"/>
                    </a:lnTo>
                    <a:lnTo>
                      <a:pt x="30" y="52"/>
                    </a:lnTo>
                    <a:lnTo>
                      <a:pt x="30" y="58"/>
                    </a:lnTo>
                    <a:lnTo>
                      <a:pt x="30" y="62"/>
                    </a:lnTo>
                    <a:lnTo>
                      <a:pt x="34" y="76"/>
                    </a:lnTo>
                    <a:lnTo>
                      <a:pt x="42" y="92"/>
                    </a:lnTo>
                    <a:lnTo>
                      <a:pt x="56" y="110"/>
                    </a:lnTo>
                    <a:lnTo>
                      <a:pt x="72" y="130"/>
                    </a:lnTo>
                    <a:lnTo>
                      <a:pt x="94" y="154"/>
                    </a:lnTo>
                    <a:lnTo>
                      <a:pt x="144" y="202"/>
                    </a:lnTo>
                    <a:lnTo>
                      <a:pt x="202" y="256"/>
                    </a:lnTo>
                    <a:lnTo>
                      <a:pt x="266" y="312"/>
                    </a:lnTo>
                    <a:lnTo>
                      <a:pt x="400" y="424"/>
                    </a:lnTo>
                    <a:lnTo>
                      <a:pt x="400" y="424"/>
                    </a:lnTo>
                    <a:lnTo>
                      <a:pt x="510" y="514"/>
                    </a:lnTo>
                    <a:lnTo>
                      <a:pt x="608" y="600"/>
                    </a:lnTo>
                    <a:lnTo>
                      <a:pt x="608" y="600"/>
                    </a:lnTo>
                    <a:lnTo>
                      <a:pt x="654" y="640"/>
                    </a:lnTo>
                    <a:lnTo>
                      <a:pt x="694" y="672"/>
                    </a:lnTo>
                    <a:lnTo>
                      <a:pt x="730" y="698"/>
                    </a:lnTo>
                    <a:lnTo>
                      <a:pt x="758" y="716"/>
                    </a:lnTo>
                    <a:lnTo>
                      <a:pt x="782" y="728"/>
                    </a:lnTo>
                    <a:lnTo>
                      <a:pt x="800" y="736"/>
                    </a:lnTo>
                    <a:lnTo>
                      <a:pt x="816" y="740"/>
                    </a:lnTo>
                    <a:lnTo>
                      <a:pt x="826" y="742"/>
                    </a:lnTo>
                    <a:lnTo>
                      <a:pt x="826" y="742"/>
                    </a:lnTo>
                    <a:lnTo>
                      <a:pt x="838" y="742"/>
                    </a:lnTo>
                    <a:lnTo>
                      <a:pt x="840" y="740"/>
                    </a:lnTo>
                    <a:lnTo>
                      <a:pt x="840" y="740"/>
                    </a:lnTo>
                    <a:lnTo>
                      <a:pt x="840" y="740"/>
                    </a:lnTo>
                    <a:lnTo>
                      <a:pt x="844" y="736"/>
                    </a:lnTo>
                    <a:lnTo>
                      <a:pt x="850" y="736"/>
                    </a:lnTo>
                    <a:lnTo>
                      <a:pt x="854" y="738"/>
                    </a:lnTo>
                    <a:lnTo>
                      <a:pt x="860" y="740"/>
                    </a:lnTo>
                    <a:lnTo>
                      <a:pt x="860" y="740"/>
                    </a:lnTo>
                    <a:lnTo>
                      <a:pt x="864" y="744"/>
                    </a:lnTo>
                    <a:lnTo>
                      <a:pt x="868" y="750"/>
                    </a:lnTo>
                    <a:lnTo>
                      <a:pt x="868" y="756"/>
                    </a:lnTo>
                    <a:lnTo>
                      <a:pt x="866" y="760"/>
                    </a:lnTo>
                    <a:lnTo>
                      <a:pt x="866" y="760"/>
                    </a:lnTo>
                    <a:lnTo>
                      <a:pt x="866" y="762"/>
                    </a:lnTo>
                    <a:lnTo>
                      <a:pt x="866" y="762"/>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34" name="Freeform 86"/>
              <p:cNvSpPr>
                <a:spLocks/>
              </p:cNvSpPr>
              <p:nvPr/>
            </p:nvSpPr>
            <p:spPr bwMode="auto">
              <a:xfrm>
                <a:off x="12423775" y="4529138"/>
                <a:ext cx="895350" cy="765175"/>
              </a:xfrm>
              <a:custGeom>
                <a:avLst/>
                <a:gdLst>
                  <a:gd name="T0" fmla="*/ 562 w 564"/>
                  <a:gd name="T1" fmla="*/ 480 h 482"/>
                  <a:gd name="T2" fmla="*/ 562 w 564"/>
                  <a:gd name="T3" fmla="*/ 480 h 482"/>
                  <a:gd name="T4" fmla="*/ 562 w 564"/>
                  <a:gd name="T5" fmla="*/ 480 h 482"/>
                  <a:gd name="T6" fmla="*/ 562 w 564"/>
                  <a:gd name="T7" fmla="*/ 480 h 482"/>
                  <a:gd name="T8" fmla="*/ 558 w 564"/>
                  <a:gd name="T9" fmla="*/ 482 h 482"/>
                  <a:gd name="T10" fmla="*/ 552 w 564"/>
                  <a:gd name="T11" fmla="*/ 482 h 482"/>
                  <a:gd name="T12" fmla="*/ 546 w 564"/>
                  <a:gd name="T13" fmla="*/ 480 h 482"/>
                  <a:gd name="T14" fmla="*/ 540 w 564"/>
                  <a:gd name="T15" fmla="*/ 474 h 482"/>
                  <a:gd name="T16" fmla="*/ 540 w 564"/>
                  <a:gd name="T17" fmla="*/ 474 h 482"/>
                  <a:gd name="T18" fmla="*/ 508 w 564"/>
                  <a:gd name="T19" fmla="*/ 442 h 482"/>
                  <a:gd name="T20" fmla="*/ 470 w 564"/>
                  <a:gd name="T21" fmla="*/ 408 h 482"/>
                  <a:gd name="T22" fmla="*/ 390 w 564"/>
                  <a:gd name="T23" fmla="*/ 334 h 482"/>
                  <a:gd name="T24" fmla="*/ 302 w 564"/>
                  <a:gd name="T25" fmla="*/ 260 h 482"/>
                  <a:gd name="T26" fmla="*/ 216 w 564"/>
                  <a:gd name="T27" fmla="*/ 188 h 482"/>
                  <a:gd name="T28" fmla="*/ 70 w 564"/>
                  <a:gd name="T29" fmla="*/ 74 h 482"/>
                  <a:gd name="T30" fmla="*/ 8 w 564"/>
                  <a:gd name="T31" fmla="*/ 24 h 482"/>
                  <a:gd name="T32" fmla="*/ 8 w 564"/>
                  <a:gd name="T33" fmla="*/ 24 h 482"/>
                  <a:gd name="T34" fmla="*/ 4 w 564"/>
                  <a:gd name="T35" fmla="*/ 20 h 482"/>
                  <a:gd name="T36" fmla="*/ 0 w 564"/>
                  <a:gd name="T37" fmla="*/ 14 h 482"/>
                  <a:gd name="T38" fmla="*/ 0 w 564"/>
                  <a:gd name="T39" fmla="*/ 8 h 482"/>
                  <a:gd name="T40" fmla="*/ 0 w 564"/>
                  <a:gd name="T41" fmla="*/ 4 h 482"/>
                  <a:gd name="T42" fmla="*/ 0 w 564"/>
                  <a:gd name="T43" fmla="*/ 4 h 482"/>
                  <a:gd name="T44" fmla="*/ 4 w 564"/>
                  <a:gd name="T45" fmla="*/ 0 h 482"/>
                  <a:gd name="T46" fmla="*/ 10 w 564"/>
                  <a:gd name="T47" fmla="*/ 0 h 482"/>
                  <a:gd name="T48" fmla="*/ 16 w 564"/>
                  <a:gd name="T49" fmla="*/ 2 h 482"/>
                  <a:gd name="T50" fmla="*/ 22 w 564"/>
                  <a:gd name="T51" fmla="*/ 4 h 482"/>
                  <a:gd name="T52" fmla="*/ 22 w 564"/>
                  <a:gd name="T53" fmla="*/ 4 h 482"/>
                  <a:gd name="T54" fmla="*/ 88 w 564"/>
                  <a:gd name="T55" fmla="*/ 56 h 482"/>
                  <a:gd name="T56" fmla="*/ 234 w 564"/>
                  <a:gd name="T57" fmla="*/ 174 h 482"/>
                  <a:gd name="T58" fmla="*/ 320 w 564"/>
                  <a:gd name="T59" fmla="*/ 244 h 482"/>
                  <a:gd name="T60" fmla="*/ 408 w 564"/>
                  <a:gd name="T61" fmla="*/ 318 h 482"/>
                  <a:gd name="T62" fmla="*/ 490 w 564"/>
                  <a:gd name="T63" fmla="*/ 392 h 482"/>
                  <a:gd name="T64" fmla="*/ 526 w 564"/>
                  <a:gd name="T65" fmla="*/ 426 h 482"/>
                  <a:gd name="T66" fmla="*/ 558 w 564"/>
                  <a:gd name="T67" fmla="*/ 460 h 482"/>
                  <a:gd name="T68" fmla="*/ 558 w 564"/>
                  <a:gd name="T69" fmla="*/ 460 h 482"/>
                  <a:gd name="T70" fmla="*/ 562 w 564"/>
                  <a:gd name="T71" fmla="*/ 464 h 482"/>
                  <a:gd name="T72" fmla="*/ 564 w 564"/>
                  <a:gd name="T73" fmla="*/ 470 h 482"/>
                  <a:gd name="T74" fmla="*/ 564 w 564"/>
                  <a:gd name="T75" fmla="*/ 476 h 482"/>
                  <a:gd name="T76" fmla="*/ 562 w 564"/>
                  <a:gd name="T77" fmla="*/ 480 h 482"/>
                  <a:gd name="T78" fmla="*/ 562 w 564"/>
                  <a:gd name="T79" fmla="*/ 48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4" h="482">
                    <a:moveTo>
                      <a:pt x="562" y="480"/>
                    </a:moveTo>
                    <a:lnTo>
                      <a:pt x="562" y="480"/>
                    </a:lnTo>
                    <a:lnTo>
                      <a:pt x="562" y="480"/>
                    </a:lnTo>
                    <a:lnTo>
                      <a:pt x="562" y="480"/>
                    </a:lnTo>
                    <a:lnTo>
                      <a:pt x="558" y="482"/>
                    </a:lnTo>
                    <a:lnTo>
                      <a:pt x="552" y="482"/>
                    </a:lnTo>
                    <a:lnTo>
                      <a:pt x="546" y="480"/>
                    </a:lnTo>
                    <a:lnTo>
                      <a:pt x="540" y="474"/>
                    </a:lnTo>
                    <a:lnTo>
                      <a:pt x="540" y="474"/>
                    </a:lnTo>
                    <a:lnTo>
                      <a:pt x="508" y="442"/>
                    </a:lnTo>
                    <a:lnTo>
                      <a:pt x="470" y="408"/>
                    </a:lnTo>
                    <a:lnTo>
                      <a:pt x="390" y="334"/>
                    </a:lnTo>
                    <a:lnTo>
                      <a:pt x="302" y="260"/>
                    </a:lnTo>
                    <a:lnTo>
                      <a:pt x="216" y="188"/>
                    </a:lnTo>
                    <a:lnTo>
                      <a:pt x="70" y="74"/>
                    </a:lnTo>
                    <a:lnTo>
                      <a:pt x="8" y="24"/>
                    </a:lnTo>
                    <a:lnTo>
                      <a:pt x="8" y="24"/>
                    </a:lnTo>
                    <a:lnTo>
                      <a:pt x="4" y="20"/>
                    </a:lnTo>
                    <a:lnTo>
                      <a:pt x="0" y="14"/>
                    </a:lnTo>
                    <a:lnTo>
                      <a:pt x="0" y="8"/>
                    </a:lnTo>
                    <a:lnTo>
                      <a:pt x="0" y="4"/>
                    </a:lnTo>
                    <a:lnTo>
                      <a:pt x="0" y="4"/>
                    </a:lnTo>
                    <a:lnTo>
                      <a:pt x="4" y="0"/>
                    </a:lnTo>
                    <a:lnTo>
                      <a:pt x="10" y="0"/>
                    </a:lnTo>
                    <a:lnTo>
                      <a:pt x="16" y="2"/>
                    </a:lnTo>
                    <a:lnTo>
                      <a:pt x="22" y="4"/>
                    </a:lnTo>
                    <a:lnTo>
                      <a:pt x="22" y="4"/>
                    </a:lnTo>
                    <a:lnTo>
                      <a:pt x="88" y="56"/>
                    </a:lnTo>
                    <a:lnTo>
                      <a:pt x="234" y="174"/>
                    </a:lnTo>
                    <a:lnTo>
                      <a:pt x="320" y="244"/>
                    </a:lnTo>
                    <a:lnTo>
                      <a:pt x="408" y="318"/>
                    </a:lnTo>
                    <a:lnTo>
                      <a:pt x="490" y="392"/>
                    </a:lnTo>
                    <a:lnTo>
                      <a:pt x="526" y="426"/>
                    </a:lnTo>
                    <a:lnTo>
                      <a:pt x="558" y="460"/>
                    </a:lnTo>
                    <a:lnTo>
                      <a:pt x="558" y="460"/>
                    </a:lnTo>
                    <a:lnTo>
                      <a:pt x="562" y="464"/>
                    </a:lnTo>
                    <a:lnTo>
                      <a:pt x="564" y="470"/>
                    </a:lnTo>
                    <a:lnTo>
                      <a:pt x="564" y="476"/>
                    </a:lnTo>
                    <a:lnTo>
                      <a:pt x="562" y="480"/>
                    </a:lnTo>
                    <a:lnTo>
                      <a:pt x="562" y="480"/>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35" name="Freeform 87"/>
              <p:cNvSpPr>
                <a:spLocks noEditPoints="1"/>
              </p:cNvSpPr>
              <p:nvPr/>
            </p:nvSpPr>
            <p:spPr bwMode="auto">
              <a:xfrm>
                <a:off x="11074400" y="3360738"/>
                <a:ext cx="1450975" cy="1587500"/>
              </a:xfrm>
              <a:custGeom>
                <a:avLst/>
                <a:gdLst>
                  <a:gd name="T0" fmla="*/ 2 w 914"/>
                  <a:gd name="T1" fmla="*/ 550 h 1000"/>
                  <a:gd name="T2" fmla="*/ 36 w 914"/>
                  <a:gd name="T3" fmla="*/ 694 h 1000"/>
                  <a:gd name="T4" fmla="*/ 104 w 914"/>
                  <a:gd name="T5" fmla="*/ 818 h 1000"/>
                  <a:gd name="T6" fmla="*/ 202 w 914"/>
                  <a:gd name="T7" fmla="*/ 914 h 1000"/>
                  <a:gd name="T8" fmla="*/ 320 w 914"/>
                  <a:gd name="T9" fmla="*/ 978 h 1000"/>
                  <a:gd name="T10" fmla="*/ 388 w 914"/>
                  <a:gd name="T11" fmla="*/ 994 h 1000"/>
                  <a:gd name="T12" fmla="*/ 456 w 914"/>
                  <a:gd name="T13" fmla="*/ 1000 h 1000"/>
                  <a:gd name="T14" fmla="*/ 504 w 914"/>
                  <a:gd name="T15" fmla="*/ 998 h 1000"/>
                  <a:gd name="T16" fmla="*/ 570 w 914"/>
                  <a:gd name="T17" fmla="*/ 984 h 1000"/>
                  <a:gd name="T18" fmla="*/ 674 w 914"/>
                  <a:gd name="T19" fmla="*/ 940 h 1000"/>
                  <a:gd name="T20" fmla="*/ 780 w 914"/>
                  <a:gd name="T21" fmla="*/ 854 h 1000"/>
                  <a:gd name="T22" fmla="*/ 858 w 914"/>
                  <a:gd name="T23" fmla="*/ 738 h 1000"/>
                  <a:gd name="T24" fmla="*/ 904 w 914"/>
                  <a:gd name="T25" fmla="*/ 600 h 1000"/>
                  <a:gd name="T26" fmla="*/ 914 w 914"/>
                  <a:gd name="T27" fmla="*/ 500 h 1000"/>
                  <a:gd name="T28" fmla="*/ 894 w 914"/>
                  <a:gd name="T29" fmla="*/ 352 h 1000"/>
                  <a:gd name="T30" fmla="*/ 836 w 914"/>
                  <a:gd name="T31" fmla="*/ 220 h 1000"/>
                  <a:gd name="T32" fmla="*/ 748 w 914"/>
                  <a:gd name="T33" fmla="*/ 114 h 1000"/>
                  <a:gd name="T34" fmla="*/ 634 w 914"/>
                  <a:gd name="T35" fmla="*/ 40 h 1000"/>
                  <a:gd name="T36" fmla="*/ 548 w 914"/>
                  <a:gd name="T37" fmla="*/ 10 h 1000"/>
                  <a:gd name="T38" fmla="*/ 480 w 914"/>
                  <a:gd name="T39" fmla="*/ 0 h 1000"/>
                  <a:gd name="T40" fmla="*/ 434 w 914"/>
                  <a:gd name="T41" fmla="*/ 0 h 1000"/>
                  <a:gd name="T42" fmla="*/ 364 w 914"/>
                  <a:gd name="T43" fmla="*/ 10 h 1000"/>
                  <a:gd name="T44" fmla="*/ 280 w 914"/>
                  <a:gd name="T45" fmla="*/ 40 h 1000"/>
                  <a:gd name="T46" fmla="*/ 166 w 914"/>
                  <a:gd name="T47" fmla="*/ 114 h 1000"/>
                  <a:gd name="T48" fmla="*/ 78 w 914"/>
                  <a:gd name="T49" fmla="*/ 220 h 1000"/>
                  <a:gd name="T50" fmla="*/ 20 w 914"/>
                  <a:gd name="T51" fmla="*/ 352 h 1000"/>
                  <a:gd name="T52" fmla="*/ 0 w 914"/>
                  <a:gd name="T53" fmla="*/ 500 h 1000"/>
                  <a:gd name="T54" fmla="*/ 120 w 914"/>
                  <a:gd name="T55" fmla="*/ 500 h 1000"/>
                  <a:gd name="T56" fmla="*/ 136 w 914"/>
                  <a:gd name="T57" fmla="*/ 390 h 1000"/>
                  <a:gd name="T58" fmla="*/ 178 w 914"/>
                  <a:gd name="T59" fmla="*/ 294 h 1000"/>
                  <a:gd name="T60" fmla="*/ 242 w 914"/>
                  <a:gd name="T61" fmla="*/ 216 h 1000"/>
                  <a:gd name="T62" fmla="*/ 326 w 914"/>
                  <a:gd name="T63" fmla="*/ 160 h 1000"/>
                  <a:gd name="T64" fmla="*/ 422 w 914"/>
                  <a:gd name="T65" fmla="*/ 134 h 1000"/>
                  <a:gd name="T66" fmla="*/ 492 w 914"/>
                  <a:gd name="T67" fmla="*/ 134 h 1000"/>
                  <a:gd name="T68" fmla="*/ 588 w 914"/>
                  <a:gd name="T69" fmla="*/ 160 h 1000"/>
                  <a:gd name="T70" fmla="*/ 670 w 914"/>
                  <a:gd name="T71" fmla="*/ 216 h 1000"/>
                  <a:gd name="T72" fmla="*/ 736 w 914"/>
                  <a:gd name="T73" fmla="*/ 294 h 1000"/>
                  <a:gd name="T74" fmla="*/ 778 w 914"/>
                  <a:gd name="T75" fmla="*/ 390 h 1000"/>
                  <a:gd name="T76" fmla="*/ 794 w 914"/>
                  <a:gd name="T77" fmla="*/ 500 h 1000"/>
                  <a:gd name="T78" fmla="*/ 786 w 914"/>
                  <a:gd name="T79" fmla="*/ 574 h 1000"/>
                  <a:gd name="T80" fmla="*/ 752 w 914"/>
                  <a:gd name="T81" fmla="*/ 676 h 1000"/>
                  <a:gd name="T82" fmla="*/ 694 w 914"/>
                  <a:gd name="T83" fmla="*/ 760 h 1000"/>
                  <a:gd name="T84" fmla="*/ 618 w 914"/>
                  <a:gd name="T85" fmla="*/ 824 h 1000"/>
                  <a:gd name="T86" fmla="*/ 524 w 914"/>
                  <a:gd name="T87" fmla="*/ 860 h 1000"/>
                  <a:gd name="T88" fmla="*/ 456 w 914"/>
                  <a:gd name="T89" fmla="*/ 868 h 1000"/>
                  <a:gd name="T90" fmla="*/ 356 w 914"/>
                  <a:gd name="T91" fmla="*/ 852 h 1000"/>
                  <a:gd name="T92" fmla="*/ 268 w 914"/>
                  <a:gd name="T93" fmla="*/ 806 h 1000"/>
                  <a:gd name="T94" fmla="*/ 198 w 914"/>
                  <a:gd name="T95" fmla="*/ 734 h 1000"/>
                  <a:gd name="T96" fmla="*/ 146 w 914"/>
                  <a:gd name="T97" fmla="*/ 644 h 1000"/>
                  <a:gd name="T98" fmla="*/ 122 w 914"/>
                  <a:gd name="T99" fmla="*/ 538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14" h="1000">
                    <a:moveTo>
                      <a:pt x="0" y="500"/>
                    </a:moveTo>
                    <a:lnTo>
                      <a:pt x="0" y="500"/>
                    </a:lnTo>
                    <a:lnTo>
                      <a:pt x="2" y="550"/>
                    </a:lnTo>
                    <a:lnTo>
                      <a:pt x="10" y="600"/>
                    </a:lnTo>
                    <a:lnTo>
                      <a:pt x="20" y="648"/>
                    </a:lnTo>
                    <a:lnTo>
                      <a:pt x="36" y="694"/>
                    </a:lnTo>
                    <a:lnTo>
                      <a:pt x="56" y="738"/>
                    </a:lnTo>
                    <a:lnTo>
                      <a:pt x="78" y="780"/>
                    </a:lnTo>
                    <a:lnTo>
                      <a:pt x="104" y="818"/>
                    </a:lnTo>
                    <a:lnTo>
                      <a:pt x="134" y="854"/>
                    </a:lnTo>
                    <a:lnTo>
                      <a:pt x="166" y="886"/>
                    </a:lnTo>
                    <a:lnTo>
                      <a:pt x="202" y="914"/>
                    </a:lnTo>
                    <a:lnTo>
                      <a:pt x="240" y="940"/>
                    </a:lnTo>
                    <a:lnTo>
                      <a:pt x="280" y="960"/>
                    </a:lnTo>
                    <a:lnTo>
                      <a:pt x="320" y="978"/>
                    </a:lnTo>
                    <a:lnTo>
                      <a:pt x="342" y="984"/>
                    </a:lnTo>
                    <a:lnTo>
                      <a:pt x="364" y="990"/>
                    </a:lnTo>
                    <a:lnTo>
                      <a:pt x="388" y="994"/>
                    </a:lnTo>
                    <a:lnTo>
                      <a:pt x="410" y="998"/>
                    </a:lnTo>
                    <a:lnTo>
                      <a:pt x="434" y="1000"/>
                    </a:lnTo>
                    <a:lnTo>
                      <a:pt x="456" y="1000"/>
                    </a:lnTo>
                    <a:lnTo>
                      <a:pt x="456" y="1000"/>
                    </a:lnTo>
                    <a:lnTo>
                      <a:pt x="480" y="1000"/>
                    </a:lnTo>
                    <a:lnTo>
                      <a:pt x="504" y="998"/>
                    </a:lnTo>
                    <a:lnTo>
                      <a:pt x="526" y="994"/>
                    </a:lnTo>
                    <a:lnTo>
                      <a:pt x="548" y="990"/>
                    </a:lnTo>
                    <a:lnTo>
                      <a:pt x="570" y="984"/>
                    </a:lnTo>
                    <a:lnTo>
                      <a:pt x="592" y="978"/>
                    </a:lnTo>
                    <a:lnTo>
                      <a:pt x="634" y="960"/>
                    </a:lnTo>
                    <a:lnTo>
                      <a:pt x="674" y="940"/>
                    </a:lnTo>
                    <a:lnTo>
                      <a:pt x="712" y="914"/>
                    </a:lnTo>
                    <a:lnTo>
                      <a:pt x="748" y="886"/>
                    </a:lnTo>
                    <a:lnTo>
                      <a:pt x="780" y="854"/>
                    </a:lnTo>
                    <a:lnTo>
                      <a:pt x="810" y="818"/>
                    </a:lnTo>
                    <a:lnTo>
                      <a:pt x="836" y="780"/>
                    </a:lnTo>
                    <a:lnTo>
                      <a:pt x="858" y="738"/>
                    </a:lnTo>
                    <a:lnTo>
                      <a:pt x="878" y="694"/>
                    </a:lnTo>
                    <a:lnTo>
                      <a:pt x="894" y="648"/>
                    </a:lnTo>
                    <a:lnTo>
                      <a:pt x="904" y="600"/>
                    </a:lnTo>
                    <a:lnTo>
                      <a:pt x="912" y="550"/>
                    </a:lnTo>
                    <a:lnTo>
                      <a:pt x="914" y="500"/>
                    </a:lnTo>
                    <a:lnTo>
                      <a:pt x="914" y="500"/>
                    </a:lnTo>
                    <a:lnTo>
                      <a:pt x="912" y="448"/>
                    </a:lnTo>
                    <a:lnTo>
                      <a:pt x="904" y="400"/>
                    </a:lnTo>
                    <a:lnTo>
                      <a:pt x="894" y="352"/>
                    </a:lnTo>
                    <a:lnTo>
                      <a:pt x="878" y="306"/>
                    </a:lnTo>
                    <a:lnTo>
                      <a:pt x="858" y="262"/>
                    </a:lnTo>
                    <a:lnTo>
                      <a:pt x="836" y="220"/>
                    </a:lnTo>
                    <a:lnTo>
                      <a:pt x="810" y="182"/>
                    </a:lnTo>
                    <a:lnTo>
                      <a:pt x="780" y="146"/>
                    </a:lnTo>
                    <a:lnTo>
                      <a:pt x="748" y="114"/>
                    </a:lnTo>
                    <a:lnTo>
                      <a:pt x="712" y="86"/>
                    </a:lnTo>
                    <a:lnTo>
                      <a:pt x="674" y="60"/>
                    </a:lnTo>
                    <a:lnTo>
                      <a:pt x="634" y="40"/>
                    </a:lnTo>
                    <a:lnTo>
                      <a:pt x="592" y="22"/>
                    </a:lnTo>
                    <a:lnTo>
                      <a:pt x="570" y="16"/>
                    </a:lnTo>
                    <a:lnTo>
                      <a:pt x="548" y="10"/>
                    </a:lnTo>
                    <a:lnTo>
                      <a:pt x="526" y="6"/>
                    </a:lnTo>
                    <a:lnTo>
                      <a:pt x="504" y="2"/>
                    </a:lnTo>
                    <a:lnTo>
                      <a:pt x="480" y="0"/>
                    </a:lnTo>
                    <a:lnTo>
                      <a:pt x="456" y="0"/>
                    </a:lnTo>
                    <a:lnTo>
                      <a:pt x="456" y="0"/>
                    </a:lnTo>
                    <a:lnTo>
                      <a:pt x="434" y="0"/>
                    </a:lnTo>
                    <a:lnTo>
                      <a:pt x="410" y="2"/>
                    </a:lnTo>
                    <a:lnTo>
                      <a:pt x="388" y="6"/>
                    </a:lnTo>
                    <a:lnTo>
                      <a:pt x="364" y="10"/>
                    </a:lnTo>
                    <a:lnTo>
                      <a:pt x="342" y="16"/>
                    </a:lnTo>
                    <a:lnTo>
                      <a:pt x="320" y="22"/>
                    </a:lnTo>
                    <a:lnTo>
                      <a:pt x="280" y="40"/>
                    </a:lnTo>
                    <a:lnTo>
                      <a:pt x="240" y="60"/>
                    </a:lnTo>
                    <a:lnTo>
                      <a:pt x="202" y="86"/>
                    </a:lnTo>
                    <a:lnTo>
                      <a:pt x="166" y="114"/>
                    </a:lnTo>
                    <a:lnTo>
                      <a:pt x="134" y="146"/>
                    </a:lnTo>
                    <a:lnTo>
                      <a:pt x="104" y="182"/>
                    </a:lnTo>
                    <a:lnTo>
                      <a:pt x="78" y="220"/>
                    </a:lnTo>
                    <a:lnTo>
                      <a:pt x="56" y="262"/>
                    </a:lnTo>
                    <a:lnTo>
                      <a:pt x="36" y="306"/>
                    </a:lnTo>
                    <a:lnTo>
                      <a:pt x="20" y="352"/>
                    </a:lnTo>
                    <a:lnTo>
                      <a:pt x="10" y="400"/>
                    </a:lnTo>
                    <a:lnTo>
                      <a:pt x="2" y="448"/>
                    </a:lnTo>
                    <a:lnTo>
                      <a:pt x="0" y="500"/>
                    </a:lnTo>
                    <a:lnTo>
                      <a:pt x="0" y="500"/>
                    </a:lnTo>
                    <a:close/>
                    <a:moveTo>
                      <a:pt x="120" y="500"/>
                    </a:moveTo>
                    <a:lnTo>
                      <a:pt x="120" y="500"/>
                    </a:lnTo>
                    <a:lnTo>
                      <a:pt x="122" y="462"/>
                    </a:lnTo>
                    <a:lnTo>
                      <a:pt x="128" y="426"/>
                    </a:lnTo>
                    <a:lnTo>
                      <a:pt x="136" y="390"/>
                    </a:lnTo>
                    <a:lnTo>
                      <a:pt x="146" y="356"/>
                    </a:lnTo>
                    <a:lnTo>
                      <a:pt x="160" y="324"/>
                    </a:lnTo>
                    <a:lnTo>
                      <a:pt x="178" y="294"/>
                    </a:lnTo>
                    <a:lnTo>
                      <a:pt x="198" y="266"/>
                    </a:lnTo>
                    <a:lnTo>
                      <a:pt x="218" y="240"/>
                    </a:lnTo>
                    <a:lnTo>
                      <a:pt x="242" y="216"/>
                    </a:lnTo>
                    <a:lnTo>
                      <a:pt x="268" y="194"/>
                    </a:lnTo>
                    <a:lnTo>
                      <a:pt x="296" y="176"/>
                    </a:lnTo>
                    <a:lnTo>
                      <a:pt x="326" y="160"/>
                    </a:lnTo>
                    <a:lnTo>
                      <a:pt x="356" y="148"/>
                    </a:lnTo>
                    <a:lnTo>
                      <a:pt x="388" y="138"/>
                    </a:lnTo>
                    <a:lnTo>
                      <a:pt x="422" y="134"/>
                    </a:lnTo>
                    <a:lnTo>
                      <a:pt x="456" y="132"/>
                    </a:lnTo>
                    <a:lnTo>
                      <a:pt x="456" y="132"/>
                    </a:lnTo>
                    <a:lnTo>
                      <a:pt x="492" y="134"/>
                    </a:lnTo>
                    <a:lnTo>
                      <a:pt x="524" y="138"/>
                    </a:lnTo>
                    <a:lnTo>
                      <a:pt x="556" y="148"/>
                    </a:lnTo>
                    <a:lnTo>
                      <a:pt x="588" y="160"/>
                    </a:lnTo>
                    <a:lnTo>
                      <a:pt x="618" y="176"/>
                    </a:lnTo>
                    <a:lnTo>
                      <a:pt x="644" y="194"/>
                    </a:lnTo>
                    <a:lnTo>
                      <a:pt x="670" y="216"/>
                    </a:lnTo>
                    <a:lnTo>
                      <a:pt x="694" y="240"/>
                    </a:lnTo>
                    <a:lnTo>
                      <a:pt x="716" y="266"/>
                    </a:lnTo>
                    <a:lnTo>
                      <a:pt x="736" y="294"/>
                    </a:lnTo>
                    <a:lnTo>
                      <a:pt x="752" y="324"/>
                    </a:lnTo>
                    <a:lnTo>
                      <a:pt x="766" y="356"/>
                    </a:lnTo>
                    <a:lnTo>
                      <a:pt x="778" y="390"/>
                    </a:lnTo>
                    <a:lnTo>
                      <a:pt x="786" y="426"/>
                    </a:lnTo>
                    <a:lnTo>
                      <a:pt x="792" y="462"/>
                    </a:lnTo>
                    <a:lnTo>
                      <a:pt x="794" y="500"/>
                    </a:lnTo>
                    <a:lnTo>
                      <a:pt x="794" y="500"/>
                    </a:lnTo>
                    <a:lnTo>
                      <a:pt x="792" y="538"/>
                    </a:lnTo>
                    <a:lnTo>
                      <a:pt x="786" y="574"/>
                    </a:lnTo>
                    <a:lnTo>
                      <a:pt x="778" y="610"/>
                    </a:lnTo>
                    <a:lnTo>
                      <a:pt x="766" y="644"/>
                    </a:lnTo>
                    <a:lnTo>
                      <a:pt x="752" y="676"/>
                    </a:lnTo>
                    <a:lnTo>
                      <a:pt x="736" y="706"/>
                    </a:lnTo>
                    <a:lnTo>
                      <a:pt x="716" y="734"/>
                    </a:lnTo>
                    <a:lnTo>
                      <a:pt x="694" y="760"/>
                    </a:lnTo>
                    <a:lnTo>
                      <a:pt x="670" y="784"/>
                    </a:lnTo>
                    <a:lnTo>
                      <a:pt x="644" y="806"/>
                    </a:lnTo>
                    <a:lnTo>
                      <a:pt x="618" y="824"/>
                    </a:lnTo>
                    <a:lnTo>
                      <a:pt x="588" y="840"/>
                    </a:lnTo>
                    <a:lnTo>
                      <a:pt x="556" y="852"/>
                    </a:lnTo>
                    <a:lnTo>
                      <a:pt x="524" y="860"/>
                    </a:lnTo>
                    <a:lnTo>
                      <a:pt x="492" y="866"/>
                    </a:lnTo>
                    <a:lnTo>
                      <a:pt x="456" y="868"/>
                    </a:lnTo>
                    <a:lnTo>
                      <a:pt x="456" y="868"/>
                    </a:lnTo>
                    <a:lnTo>
                      <a:pt x="422" y="866"/>
                    </a:lnTo>
                    <a:lnTo>
                      <a:pt x="388" y="860"/>
                    </a:lnTo>
                    <a:lnTo>
                      <a:pt x="356" y="852"/>
                    </a:lnTo>
                    <a:lnTo>
                      <a:pt x="326" y="840"/>
                    </a:lnTo>
                    <a:lnTo>
                      <a:pt x="296" y="824"/>
                    </a:lnTo>
                    <a:lnTo>
                      <a:pt x="268" y="806"/>
                    </a:lnTo>
                    <a:lnTo>
                      <a:pt x="242" y="784"/>
                    </a:lnTo>
                    <a:lnTo>
                      <a:pt x="218" y="760"/>
                    </a:lnTo>
                    <a:lnTo>
                      <a:pt x="198" y="734"/>
                    </a:lnTo>
                    <a:lnTo>
                      <a:pt x="178" y="706"/>
                    </a:lnTo>
                    <a:lnTo>
                      <a:pt x="160" y="676"/>
                    </a:lnTo>
                    <a:lnTo>
                      <a:pt x="146" y="644"/>
                    </a:lnTo>
                    <a:lnTo>
                      <a:pt x="136" y="610"/>
                    </a:lnTo>
                    <a:lnTo>
                      <a:pt x="128" y="574"/>
                    </a:lnTo>
                    <a:lnTo>
                      <a:pt x="122" y="538"/>
                    </a:lnTo>
                    <a:lnTo>
                      <a:pt x="120" y="500"/>
                    </a:lnTo>
                    <a:lnTo>
                      <a:pt x="120" y="500"/>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36" name="Freeform 88"/>
              <p:cNvSpPr>
                <a:spLocks/>
              </p:cNvSpPr>
              <p:nvPr/>
            </p:nvSpPr>
            <p:spPr bwMode="auto">
              <a:xfrm>
                <a:off x="10620375" y="3808413"/>
                <a:ext cx="609600" cy="698500"/>
              </a:xfrm>
              <a:custGeom>
                <a:avLst/>
                <a:gdLst>
                  <a:gd name="T0" fmla="*/ 384 w 384"/>
                  <a:gd name="T1" fmla="*/ 116 h 440"/>
                  <a:gd name="T2" fmla="*/ 384 w 384"/>
                  <a:gd name="T3" fmla="*/ 116 h 440"/>
                  <a:gd name="T4" fmla="*/ 382 w 384"/>
                  <a:gd name="T5" fmla="*/ 92 h 440"/>
                  <a:gd name="T6" fmla="*/ 374 w 384"/>
                  <a:gd name="T7" fmla="*/ 70 h 440"/>
                  <a:gd name="T8" fmla="*/ 364 w 384"/>
                  <a:gd name="T9" fmla="*/ 50 h 440"/>
                  <a:gd name="T10" fmla="*/ 350 w 384"/>
                  <a:gd name="T11" fmla="*/ 34 h 440"/>
                  <a:gd name="T12" fmla="*/ 334 w 384"/>
                  <a:gd name="T13" fmla="*/ 20 h 440"/>
                  <a:gd name="T14" fmla="*/ 314 w 384"/>
                  <a:gd name="T15" fmla="*/ 10 h 440"/>
                  <a:gd name="T16" fmla="*/ 292 w 384"/>
                  <a:gd name="T17" fmla="*/ 2 h 440"/>
                  <a:gd name="T18" fmla="*/ 268 w 384"/>
                  <a:gd name="T19" fmla="*/ 0 h 440"/>
                  <a:gd name="T20" fmla="*/ 116 w 384"/>
                  <a:gd name="T21" fmla="*/ 0 h 440"/>
                  <a:gd name="T22" fmla="*/ 116 w 384"/>
                  <a:gd name="T23" fmla="*/ 0 h 440"/>
                  <a:gd name="T24" fmla="*/ 92 w 384"/>
                  <a:gd name="T25" fmla="*/ 2 h 440"/>
                  <a:gd name="T26" fmla="*/ 70 w 384"/>
                  <a:gd name="T27" fmla="*/ 10 h 440"/>
                  <a:gd name="T28" fmla="*/ 50 w 384"/>
                  <a:gd name="T29" fmla="*/ 20 h 440"/>
                  <a:gd name="T30" fmla="*/ 34 w 384"/>
                  <a:gd name="T31" fmla="*/ 34 h 440"/>
                  <a:gd name="T32" fmla="*/ 20 w 384"/>
                  <a:gd name="T33" fmla="*/ 50 h 440"/>
                  <a:gd name="T34" fmla="*/ 10 w 384"/>
                  <a:gd name="T35" fmla="*/ 70 h 440"/>
                  <a:gd name="T36" fmla="*/ 2 w 384"/>
                  <a:gd name="T37" fmla="*/ 92 h 440"/>
                  <a:gd name="T38" fmla="*/ 0 w 384"/>
                  <a:gd name="T39" fmla="*/ 116 h 440"/>
                  <a:gd name="T40" fmla="*/ 0 w 384"/>
                  <a:gd name="T41" fmla="*/ 324 h 440"/>
                  <a:gd name="T42" fmla="*/ 0 w 384"/>
                  <a:gd name="T43" fmla="*/ 324 h 440"/>
                  <a:gd name="T44" fmla="*/ 2 w 384"/>
                  <a:gd name="T45" fmla="*/ 348 h 440"/>
                  <a:gd name="T46" fmla="*/ 10 w 384"/>
                  <a:gd name="T47" fmla="*/ 370 h 440"/>
                  <a:gd name="T48" fmla="*/ 20 w 384"/>
                  <a:gd name="T49" fmla="*/ 390 h 440"/>
                  <a:gd name="T50" fmla="*/ 34 w 384"/>
                  <a:gd name="T51" fmla="*/ 406 h 440"/>
                  <a:gd name="T52" fmla="*/ 50 w 384"/>
                  <a:gd name="T53" fmla="*/ 420 h 440"/>
                  <a:gd name="T54" fmla="*/ 70 w 384"/>
                  <a:gd name="T55" fmla="*/ 430 h 440"/>
                  <a:gd name="T56" fmla="*/ 92 w 384"/>
                  <a:gd name="T57" fmla="*/ 438 h 440"/>
                  <a:gd name="T58" fmla="*/ 116 w 384"/>
                  <a:gd name="T59" fmla="*/ 440 h 440"/>
                  <a:gd name="T60" fmla="*/ 268 w 384"/>
                  <a:gd name="T61" fmla="*/ 440 h 440"/>
                  <a:gd name="T62" fmla="*/ 268 w 384"/>
                  <a:gd name="T63" fmla="*/ 440 h 440"/>
                  <a:gd name="T64" fmla="*/ 292 w 384"/>
                  <a:gd name="T65" fmla="*/ 438 h 440"/>
                  <a:gd name="T66" fmla="*/ 314 w 384"/>
                  <a:gd name="T67" fmla="*/ 430 h 440"/>
                  <a:gd name="T68" fmla="*/ 334 w 384"/>
                  <a:gd name="T69" fmla="*/ 420 h 440"/>
                  <a:gd name="T70" fmla="*/ 350 w 384"/>
                  <a:gd name="T71" fmla="*/ 406 h 440"/>
                  <a:gd name="T72" fmla="*/ 364 w 384"/>
                  <a:gd name="T73" fmla="*/ 390 h 440"/>
                  <a:gd name="T74" fmla="*/ 374 w 384"/>
                  <a:gd name="T75" fmla="*/ 370 h 440"/>
                  <a:gd name="T76" fmla="*/ 382 w 384"/>
                  <a:gd name="T77" fmla="*/ 348 h 440"/>
                  <a:gd name="T78" fmla="*/ 384 w 384"/>
                  <a:gd name="T79" fmla="*/ 324 h 440"/>
                  <a:gd name="T80" fmla="*/ 384 w 384"/>
                  <a:gd name="T81" fmla="*/ 11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4" h="440">
                    <a:moveTo>
                      <a:pt x="384" y="116"/>
                    </a:moveTo>
                    <a:lnTo>
                      <a:pt x="384" y="116"/>
                    </a:lnTo>
                    <a:lnTo>
                      <a:pt x="382" y="92"/>
                    </a:lnTo>
                    <a:lnTo>
                      <a:pt x="374" y="70"/>
                    </a:lnTo>
                    <a:lnTo>
                      <a:pt x="364" y="50"/>
                    </a:lnTo>
                    <a:lnTo>
                      <a:pt x="350" y="34"/>
                    </a:lnTo>
                    <a:lnTo>
                      <a:pt x="334" y="20"/>
                    </a:lnTo>
                    <a:lnTo>
                      <a:pt x="314" y="10"/>
                    </a:lnTo>
                    <a:lnTo>
                      <a:pt x="292" y="2"/>
                    </a:lnTo>
                    <a:lnTo>
                      <a:pt x="268" y="0"/>
                    </a:lnTo>
                    <a:lnTo>
                      <a:pt x="116" y="0"/>
                    </a:lnTo>
                    <a:lnTo>
                      <a:pt x="116" y="0"/>
                    </a:lnTo>
                    <a:lnTo>
                      <a:pt x="92" y="2"/>
                    </a:lnTo>
                    <a:lnTo>
                      <a:pt x="70" y="10"/>
                    </a:lnTo>
                    <a:lnTo>
                      <a:pt x="50" y="20"/>
                    </a:lnTo>
                    <a:lnTo>
                      <a:pt x="34" y="34"/>
                    </a:lnTo>
                    <a:lnTo>
                      <a:pt x="20" y="50"/>
                    </a:lnTo>
                    <a:lnTo>
                      <a:pt x="10" y="70"/>
                    </a:lnTo>
                    <a:lnTo>
                      <a:pt x="2" y="92"/>
                    </a:lnTo>
                    <a:lnTo>
                      <a:pt x="0" y="116"/>
                    </a:lnTo>
                    <a:lnTo>
                      <a:pt x="0" y="324"/>
                    </a:lnTo>
                    <a:lnTo>
                      <a:pt x="0" y="324"/>
                    </a:lnTo>
                    <a:lnTo>
                      <a:pt x="2" y="348"/>
                    </a:lnTo>
                    <a:lnTo>
                      <a:pt x="10" y="370"/>
                    </a:lnTo>
                    <a:lnTo>
                      <a:pt x="20" y="390"/>
                    </a:lnTo>
                    <a:lnTo>
                      <a:pt x="34" y="406"/>
                    </a:lnTo>
                    <a:lnTo>
                      <a:pt x="50" y="420"/>
                    </a:lnTo>
                    <a:lnTo>
                      <a:pt x="70" y="430"/>
                    </a:lnTo>
                    <a:lnTo>
                      <a:pt x="92" y="438"/>
                    </a:lnTo>
                    <a:lnTo>
                      <a:pt x="116" y="440"/>
                    </a:lnTo>
                    <a:lnTo>
                      <a:pt x="268" y="440"/>
                    </a:lnTo>
                    <a:lnTo>
                      <a:pt x="268" y="440"/>
                    </a:lnTo>
                    <a:lnTo>
                      <a:pt x="292" y="438"/>
                    </a:lnTo>
                    <a:lnTo>
                      <a:pt x="314" y="430"/>
                    </a:lnTo>
                    <a:lnTo>
                      <a:pt x="334" y="420"/>
                    </a:lnTo>
                    <a:lnTo>
                      <a:pt x="350" y="406"/>
                    </a:lnTo>
                    <a:lnTo>
                      <a:pt x="364" y="390"/>
                    </a:lnTo>
                    <a:lnTo>
                      <a:pt x="374" y="370"/>
                    </a:lnTo>
                    <a:lnTo>
                      <a:pt x="382" y="348"/>
                    </a:lnTo>
                    <a:lnTo>
                      <a:pt x="384" y="324"/>
                    </a:lnTo>
                    <a:lnTo>
                      <a:pt x="384" y="116"/>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37" name="Freeform 89"/>
              <p:cNvSpPr>
                <a:spLocks/>
              </p:cNvSpPr>
              <p:nvPr/>
            </p:nvSpPr>
            <p:spPr bwMode="auto">
              <a:xfrm>
                <a:off x="7953375" y="4049713"/>
                <a:ext cx="2895600" cy="241300"/>
              </a:xfrm>
              <a:custGeom>
                <a:avLst/>
                <a:gdLst>
                  <a:gd name="T0" fmla="*/ 1824 w 1824"/>
                  <a:gd name="T1" fmla="*/ 74 h 152"/>
                  <a:gd name="T2" fmla="*/ 1824 w 1824"/>
                  <a:gd name="T3" fmla="*/ 74 h 152"/>
                  <a:gd name="T4" fmla="*/ 1822 w 1824"/>
                  <a:gd name="T5" fmla="*/ 60 h 152"/>
                  <a:gd name="T6" fmla="*/ 1818 w 1824"/>
                  <a:gd name="T7" fmla="*/ 46 h 152"/>
                  <a:gd name="T8" fmla="*/ 1812 w 1824"/>
                  <a:gd name="T9" fmla="*/ 32 h 152"/>
                  <a:gd name="T10" fmla="*/ 1802 w 1824"/>
                  <a:gd name="T11" fmla="*/ 22 h 152"/>
                  <a:gd name="T12" fmla="*/ 1792 w 1824"/>
                  <a:gd name="T13" fmla="*/ 12 h 152"/>
                  <a:gd name="T14" fmla="*/ 1778 w 1824"/>
                  <a:gd name="T15" fmla="*/ 6 h 152"/>
                  <a:gd name="T16" fmla="*/ 1764 w 1824"/>
                  <a:gd name="T17" fmla="*/ 2 h 152"/>
                  <a:gd name="T18" fmla="*/ 1750 w 1824"/>
                  <a:gd name="T19" fmla="*/ 0 h 152"/>
                  <a:gd name="T20" fmla="*/ 74 w 1824"/>
                  <a:gd name="T21" fmla="*/ 0 h 152"/>
                  <a:gd name="T22" fmla="*/ 74 w 1824"/>
                  <a:gd name="T23" fmla="*/ 0 h 152"/>
                  <a:gd name="T24" fmla="*/ 60 w 1824"/>
                  <a:gd name="T25" fmla="*/ 2 h 152"/>
                  <a:gd name="T26" fmla="*/ 46 w 1824"/>
                  <a:gd name="T27" fmla="*/ 6 h 152"/>
                  <a:gd name="T28" fmla="*/ 32 w 1824"/>
                  <a:gd name="T29" fmla="*/ 12 h 152"/>
                  <a:gd name="T30" fmla="*/ 22 w 1824"/>
                  <a:gd name="T31" fmla="*/ 22 h 152"/>
                  <a:gd name="T32" fmla="*/ 12 w 1824"/>
                  <a:gd name="T33" fmla="*/ 32 h 152"/>
                  <a:gd name="T34" fmla="*/ 6 w 1824"/>
                  <a:gd name="T35" fmla="*/ 46 h 152"/>
                  <a:gd name="T36" fmla="*/ 2 w 1824"/>
                  <a:gd name="T37" fmla="*/ 60 h 152"/>
                  <a:gd name="T38" fmla="*/ 0 w 1824"/>
                  <a:gd name="T39" fmla="*/ 74 h 152"/>
                  <a:gd name="T40" fmla="*/ 0 w 1824"/>
                  <a:gd name="T41" fmla="*/ 78 h 152"/>
                  <a:gd name="T42" fmla="*/ 0 w 1824"/>
                  <a:gd name="T43" fmla="*/ 78 h 152"/>
                  <a:gd name="T44" fmla="*/ 2 w 1824"/>
                  <a:gd name="T45" fmla="*/ 92 h 152"/>
                  <a:gd name="T46" fmla="*/ 6 w 1824"/>
                  <a:gd name="T47" fmla="*/ 106 h 152"/>
                  <a:gd name="T48" fmla="*/ 12 w 1824"/>
                  <a:gd name="T49" fmla="*/ 120 h 152"/>
                  <a:gd name="T50" fmla="*/ 22 w 1824"/>
                  <a:gd name="T51" fmla="*/ 130 h 152"/>
                  <a:gd name="T52" fmla="*/ 32 w 1824"/>
                  <a:gd name="T53" fmla="*/ 140 h 152"/>
                  <a:gd name="T54" fmla="*/ 46 w 1824"/>
                  <a:gd name="T55" fmla="*/ 146 h 152"/>
                  <a:gd name="T56" fmla="*/ 60 w 1824"/>
                  <a:gd name="T57" fmla="*/ 150 h 152"/>
                  <a:gd name="T58" fmla="*/ 74 w 1824"/>
                  <a:gd name="T59" fmla="*/ 152 h 152"/>
                  <a:gd name="T60" fmla="*/ 1750 w 1824"/>
                  <a:gd name="T61" fmla="*/ 152 h 152"/>
                  <a:gd name="T62" fmla="*/ 1750 w 1824"/>
                  <a:gd name="T63" fmla="*/ 152 h 152"/>
                  <a:gd name="T64" fmla="*/ 1764 w 1824"/>
                  <a:gd name="T65" fmla="*/ 150 h 152"/>
                  <a:gd name="T66" fmla="*/ 1778 w 1824"/>
                  <a:gd name="T67" fmla="*/ 146 h 152"/>
                  <a:gd name="T68" fmla="*/ 1792 w 1824"/>
                  <a:gd name="T69" fmla="*/ 140 h 152"/>
                  <a:gd name="T70" fmla="*/ 1802 w 1824"/>
                  <a:gd name="T71" fmla="*/ 130 h 152"/>
                  <a:gd name="T72" fmla="*/ 1812 w 1824"/>
                  <a:gd name="T73" fmla="*/ 120 h 152"/>
                  <a:gd name="T74" fmla="*/ 1818 w 1824"/>
                  <a:gd name="T75" fmla="*/ 106 h 152"/>
                  <a:gd name="T76" fmla="*/ 1822 w 1824"/>
                  <a:gd name="T77" fmla="*/ 92 h 152"/>
                  <a:gd name="T78" fmla="*/ 1824 w 1824"/>
                  <a:gd name="T79" fmla="*/ 78 h 152"/>
                  <a:gd name="T80" fmla="*/ 1824 w 1824"/>
                  <a:gd name="T81" fmla="*/ 7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24" h="152">
                    <a:moveTo>
                      <a:pt x="1824" y="74"/>
                    </a:moveTo>
                    <a:lnTo>
                      <a:pt x="1824" y="74"/>
                    </a:lnTo>
                    <a:lnTo>
                      <a:pt x="1822" y="60"/>
                    </a:lnTo>
                    <a:lnTo>
                      <a:pt x="1818" y="46"/>
                    </a:lnTo>
                    <a:lnTo>
                      <a:pt x="1812" y="32"/>
                    </a:lnTo>
                    <a:lnTo>
                      <a:pt x="1802" y="22"/>
                    </a:lnTo>
                    <a:lnTo>
                      <a:pt x="1792" y="12"/>
                    </a:lnTo>
                    <a:lnTo>
                      <a:pt x="1778" y="6"/>
                    </a:lnTo>
                    <a:lnTo>
                      <a:pt x="1764" y="2"/>
                    </a:lnTo>
                    <a:lnTo>
                      <a:pt x="1750" y="0"/>
                    </a:lnTo>
                    <a:lnTo>
                      <a:pt x="74" y="0"/>
                    </a:lnTo>
                    <a:lnTo>
                      <a:pt x="74" y="0"/>
                    </a:lnTo>
                    <a:lnTo>
                      <a:pt x="60" y="2"/>
                    </a:lnTo>
                    <a:lnTo>
                      <a:pt x="46" y="6"/>
                    </a:lnTo>
                    <a:lnTo>
                      <a:pt x="32" y="12"/>
                    </a:lnTo>
                    <a:lnTo>
                      <a:pt x="22" y="22"/>
                    </a:lnTo>
                    <a:lnTo>
                      <a:pt x="12" y="32"/>
                    </a:lnTo>
                    <a:lnTo>
                      <a:pt x="6" y="46"/>
                    </a:lnTo>
                    <a:lnTo>
                      <a:pt x="2" y="60"/>
                    </a:lnTo>
                    <a:lnTo>
                      <a:pt x="0" y="74"/>
                    </a:lnTo>
                    <a:lnTo>
                      <a:pt x="0" y="78"/>
                    </a:lnTo>
                    <a:lnTo>
                      <a:pt x="0" y="78"/>
                    </a:lnTo>
                    <a:lnTo>
                      <a:pt x="2" y="92"/>
                    </a:lnTo>
                    <a:lnTo>
                      <a:pt x="6" y="106"/>
                    </a:lnTo>
                    <a:lnTo>
                      <a:pt x="12" y="120"/>
                    </a:lnTo>
                    <a:lnTo>
                      <a:pt x="22" y="130"/>
                    </a:lnTo>
                    <a:lnTo>
                      <a:pt x="32" y="140"/>
                    </a:lnTo>
                    <a:lnTo>
                      <a:pt x="46" y="146"/>
                    </a:lnTo>
                    <a:lnTo>
                      <a:pt x="60" y="150"/>
                    </a:lnTo>
                    <a:lnTo>
                      <a:pt x="74" y="152"/>
                    </a:lnTo>
                    <a:lnTo>
                      <a:pt x="1750" y="152"/>
                    </a:lnTo>
                    <a:lnTo>
                      <a:pt x="1750" y="152"/>
                    </a:lnTo>
                    <a:lnTo>
                      <a:pt x="1764" y="150"/>
                    </a:lnTo>
                    <a:lnTo>
                      <a:pt x="1778" y="146"/>
                    </a:lnTo>
                    <a:lnTo>
                      <a:pt x="1792" y="140"/>
                    </a:lnTo>
                    <a:lnTo>
                      <a:pt x="1802" y="130"/>
                    </a:lnTo>
                    <a:lnTo>
                      <a:pt x="1812" y="120"/>
                    </a:lnTo>
                    <a:lnTo>
                      <a:pt x="1818" y="106"/>
                    </a:lnTo>
                    <a:lnTo>
                      <a:pt x="1822" y="92"/>
                    </a:lnTo>
                    <a:lnTo>
                      <a:pt x="1824" y="78"/>
                    </a:lnTo>
                    <a:lnTo>
                      <a:pt x="1824" y="74"/>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38" name="Freeform 90"/>
              <p:cNvSpPr>
                <a:spLocks/>
              </p:cNvSpPr>
              <p:nvPr/>
            </p:nvSpPr>
            <p:spPr bwMode="auto">
              <a:xfrm>
                <a:off x="8905875" y="3973513"/>
                <a:ext cx="152400" cy="431800"/>
              </a:xfrm>
              <a:custGeom>
                <a:avLst/>
                <a:gdLst>
                  <a:gd name="T0" fmla="*/ 96 w 96"/>
                  <a:gd name="T1" fmla="*/ 46 h 272"/>
                  <a:gd name="T2" fmla="*/ 96 w 96"/>
                  <a:gd name="T3" fmla="*/ 46 h 272"/>
                  <a:gd name="T4" fmla="*/ 96 w 96"/>
                  <a:gd name="T5" fmla="*/ 36 h 272"/>
                  <a:gd name="T6" fmla="*/ 92 w 96"/>
                  <a:gd name="T7" fmla="*/ 28 h 272"/>
                  <a:gd name="T8" fmla="*/ 88 w 96"/>
                  <a:gd name="T9" fmla="*/ 20 h 272"/>
                  <a:gd name="T10" fmla="*/ 82 w 96"/>
                  <a:gd name="T11" fmla="*/ 14 h 272"/>
                  <a:gd name="T12" fmla="*/ 76 w 96"/>
                  <a:gd name="T13" fmla="*/ 8 h 272"/>
                  <a:gd name="T14" fmla="*/ 68 w 96"/>
                  <a:gd name="T15" fmla="*/ 4 h 272"/>
                  <a:gd name="T16" fmla="*/ 60 w 96"/>
                  <a:gd name="T17" fmla="*/ 0 h 272"/>
                  <a:gd name="T18" fmla="*/ 50 w 96"/>
                  <a:gd name="T19" fmla="*/ 0 h 272"/>
                  <a:gd name="T20" fmla="*/ 46 w 96"/>
                  <a:gd name="T21" fmla="*/ 0 h 272"/>
                  <a:gd name="T22" fmla="*/ 46 w 96"/>
                  <a:gd name="T23" fmla="*/ 0 h 272"/>
                  <a:gd name="T24" fmla="*/ 36 w 96"/>
                  <a:gd name="T25" fmla="*/ 0 h 272"/>
                  <a:gd name="T26" fmla="*/ 28 w 96"/>
                  <a:gd name="T27" fmla="*/ 4 h 272"/>
                  <a:gd name="T28" fmla="*/ 20 w 96"/>
                  <a:gd name="T29" fmla="*/ 8 h 272"/>
                  <a:gd name="T30" fmla="*/ 14 w 96"/>
                  <a:gd name="T31" fmla="*/ 14 h 272"/>
                  <a:gd name="T32" fmla="*/ 8 w 96"/>
                  <a:gd name="T33" fmla="*/ 20 h 272"/>
                  <a:gd name="T34" fmla="*/ 4 w 96"/>
                  <a:gd name="T35" fmla="*/ 28 h 272"/>
                  <a:gd name="T36" fmla="*/ 0 w 96"/>
                  <a:gd name="T37" fmla="*/ 36 h 272"/>
                  <a:gd name="T38" fmla="*/ 0 w 96"/>
                  <a:gd name="T39" fmla="*/ 46 h 272"/>
                  <a:gd name="T40" fmla="*/ 0 w 96"/>
                  <a:gd name="T41" fmla="*/ 226 h 272"/>
                  <a:gd name="T42" fmla="*/ 0 w 96"/>
                  <a:gd name="T43" fmla="*/ 226 h 272"/>
                  <a:gd name="T44" fmla="*/ 0 w 96"/>
                  <a:gd name="T45" fmla="*/ 236 h 272"/>
                  <a:gd name="T46" fmla="*/ 4 w 96"/>
                  <a:gd name="T47" fmla="*/ 244 h 272"/>
                  <a:gd name="T48" fmla="*/ 8 w 96"/>
                  <a:gd name="T49" fmla="*/ 252 h 272"/>
                  <a:gd name="T50" fmla="*/ 14 w 96"/>
                  <a:gd name="T51" fmla="*/ 258 h 272"/>
                  <a:gd name="T52" fmla="*/ 20 w 96"/>
                  <a:gd name="T53" fmla="*/ 264 h 272"/>
                  <a:gd name="T54" fmla="*/ 28 w 96"/>
                  <a:gd name="T55" fmla="*/ 268 h 272"/>
                  <a:gd name="T56" fmla="*/ 36 w 96"/>
                  <a:gd name="T57" fmla="*/ 272 h 272"/>
                  <a:gd name="T58" fmla="*/ 46 w 96"/>
                  <a:gd name="T59" fmla="*/ 272 h 272"/>
                  <a:gd name="T60" fmla="*/ 50 w 96"/>
                  <a:gd name="T61" fmla="*/ 272 h 272"/>
                  <a:gd name="T62" fmla="*/ 50 w 96"/>
                  <a:gd name="T63" fmla="*/ 272 h 272"/>
                  <a:gd name="T64" fmla="*/ 60 w 96"/>
                  <a:gd name="T65" fmla="*/ 272 h 272"/>
                  <a:gd name="T66" fmla="*/ 68 w 96"/>
                  <a:gd name="T67" fmla="*/ 268 h 272"/>
                  <a:gd name="T68" fmla="*/ 76 w 96"/>
                  <a:gd name="T69" fmla="*/ 264 h 272"/>
                  <a:gd name="T70" fmla="*/ 82 w 96"/>
                  <a:gd name="T71" fmla="*/ 258 h 272"/>
                  <a:gd name="T72" fmla="*/ 88 w 96"/>
                  <a:gd name="T73" fmla="*/ 252 h 272"/>
                  <a:gd name="T74" fmla="*/ 92 w 96"/>
                  <a:gd name="T75" fmla="*/ 244 h 272"/>
                  <a:gd name="T76" fmla="*/ 96 w 96"/>
                  <a:gd name="T77" fmla="*/ 236 h 272"/>
                  <a:gd name="T78" fmla="*/ 96 w 96"/>
                  <a:gd name="T79" fmla="*/ 226 h 272"/>
                  <a:gd name="T80" fmla="*/ 96 w 96"/>
                  <a:gd name="T81" fmla="*/ 4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6" h="272">
                    <a:moveTo>
                      <a:pt x="96" y="46"/>
                    </a:moveTo>
                    <a:lnTo>
                      <a:pt x="96" y="46"/>
                    </a:lnTo>
                    <a:lnTo>
                      <a:pt x="96" y="36"/>
                    </a:lnTo>
                    <a:lnTo>
                      <a:pt x="92" y="28"/>
                    </a:lnTo>
                    <a:lnTo>
                      <a:pt x="88" y="20"/>
                    </a:lnTo>
                    <a:lnTo>
                      <a:pt x="82" y="14"/>
                    </a:lnTo>
                    <a:lnTo>
                      <a:pt x="76" y="8"/>
                    </a:lnTo>
                    <a:lnTo>
                      <a:pt x="68" y="4"/>
                    </a:lnTo>
                    <a:lnTo>
                      <a:pt x="60" y="0"/>
                    </a:lnTo>
                    <a:lnTo>
                      <a:pt x="50" y="0"/>
                    </a:lnTo>
                    <a:lnTo>
                      <a:pt x="46" y="0"/>
                    </a:lnTo>
                    <a:lnTo>
                      <a:pt x="46" y="0"/>
                    </a:lnTo>
                    <a:lnTo>
                      <a:pt x="36" y="0"/>
                    </a:lnTo>
                    <a:lnTo>
                      <a:pt x="28" y="4"/>
                    </a:lnTo>
                    <a:lnTo>
                      <a:pt x="20" y="8"/>
                    </a:lnTo>
                    <a:lnTo>
                      <a:pt x="14" y="14"/>
                    </a:lnTo>
                    <a:lnTo>
                      <a:pt x="8" y="20"/>
                    </a:lnTo>
                    <a:lnTo>
                      <a:pt x="4" y="28"/>
                    </a:lnTo>
                    <a:lnTo>
                      <a:pt x="0" y="36"/>
                    </a:lnTo>
                    <a:lnTo>
                      <a:pt x="0" y="46"/>
                    </a:lnTo>
                    <a:lnTo>
                      <a:pt x="0" y="226"/>
                    </a:lnTo>
                    <a:lnTo>
                      <a:pt x="0" y="226"/>
                    </a:lnTo>
                    <a:lnTo>
                      <a:pt x="0" y="236"/>
                    </a:lnTo>
                    <a:lnTo>
                      <a:pt x="4" y="244"/>
                    </a:lnTo>
                    <a:lnTo>
                      <a:pt x="8" y="252"/>
                    </a:lnTo>
                    <a:lnTo>
                      <a:pt x="14" y="258"/>
                    </a:lnTo>
                    <a:lnTo>
                      <a:pt x="20" y="264"/>
                    </a:lnTo>
                    <a:lnTo>
                      <a:pt x="28" y="268"/>
                    </a:lnTo>
                    <a:lnTo>
                      <a:pt x="36" y="272"/>
                    </a:lnTo>
                    <a:lnTo>
                      <a:pt x="46" y="272"/>
                    </a:lnTo>
                    <a:lnTo>
                      <a:pt x="50" y="272"/>
                    </a:lnTo>
                    <a:lnTo>
                      <a:pt x="50" y="272"/>
                    </a:lnTo>
                    <a:lnTo>
                      <a:pt x="60" y="272"/>
                    </a:lnTo>
                    <a:lnTo>
                      <a:pt x="68" y="268"/>
                    </a:lnTo>
                    <a:lnTo>
                      <a:pt x="76" y="264"/>
                    </a:lnTo>
                    <a:lnTo>
                      <a:pt x="82" y="258"/>
                    </a:lnTo>
                    <a:lnTo>
                      <a:pt x="88" y="252"/>
                    </a:lnTo>
                    <a:lnTo>
                      <a:pt x="92" y="244"/>
                    </a:lnTo>
                    <a:lnTo>
                      <a:pt x="96" y="236"/>
                    </a:lnTo>
                    <a:lnTo>
                      <a:pt x="96" y="226"/>
                    </a:lnTo>
                    <a:lnTo>
                      <a:pt x="96" y="46"/>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39" name="Freeform 91"/>
              <p:cNvSpPr>
                <a:spLocks/>
              </p:cNvSpPr>
              <p:nvPr/>
            </p:nvSpPr>
            <p:spPr bwMode="auto">
              <a:xfrm>
                <a:off x="8143875" y="4240213"/>
                <a:ext cx="546100" cy="533400"/>
              </a:xfrm>
              <a:custGeom>
                <a:avLst/>
                <a:gdLst>
                  <a:gd name="T0" fmla="*/ 256 w 344"/>
                  <a:gd name="T1" fmla="*/ 0 h 336"/>
                  <a:gd name="T2" fmla="*/ 274 w 344"/>
                  <a:gd name="T3" fmla="*/ 2 h 336"/>
                  <a:gd name="T4" fmla="*/ 306 w 344"/>
                  <a:gd name="T5" fmla="*/ 14 h 336"/>
                  <a:gd name="T6" fmla="*/ 330 w 344"/>
                  <a:gd name="T7" fmla="*/ 34 h 336"/>
                  <a:gd name="T8" fmla="*/ 342 w 344"/>
                  <a:gd name="T9" fmla="*/ 66 h 336"/>
                  <a:gd name="T10" fmla="*/ 344 w 344"/>
                  <a:gd name="T11" fmla="*/ 242 h 336"/>
                  <a:gd name="T12" fmla="*/ 342 w 344"/>
                  <a:gd name="T13" fmla="*/ 256 h 336"/>
                  <a:gd name="T14" fmla="*/ 334 w 344"/>
                  <a:gd name="T15" fmla="*/ 284 h 336"/>
                  <a:gd name="T16" fmla="*/ 318 w 344"/>
                  <a:gd name="T17" fmla="*/ 308 h 336"/>
                  <a:gd name="T18" fmla="*/ 294 w 344"/>
                  <a:gd name="T19" fmla="*/ 324 h 336"/>
                  <a:gd name="T20" fmla="*/ 280 w 344"/>
                  <a:gd name="T21" fmla="*/ 182 h 336"/>
                  <a:gd name="T22" fmla="*/ 280 w 344"/>
                  <a:gd name="T23" fmla="*/ 172 h 336"/>
                  <a:gd name="T24" fmla="*/ 272 w 344"/>
                  <a:gd name="T25" fmla="*/ 158 h 336"/>
                  <a:gd name="T26" fmla="*/ 262 w 344"/>
                  <a:gd name="T27" fmla="*/ 150 h 336"/>
                  <a:gd name="T28" fmla="*/ 248 w 344"/>
                  <a:gd name="T29" fmla="*/ 144 h 336"/>
                  <a:gd name="T30" fmla="*/ 236 w 344"/>
                  <a:gd name="T31" fmla="*/ 144 h 336"/>
                  <a:gd name="T32" fmla="*/ 230 w 344"/>
                  <a:gd name="T33" fmla="*/ 144 h 336"/>
                  <a:gd name="T34" fmla="*/ 216 w 344"/>
                  <a:gd name="T35" fmla="*/ 150 h 336"/>
                  <a:gd name="T36" fmla="*/ 206 w 344"/>
                  <a:gd name="T37" fmla="*/ 158 h 336"/>
                  <a:gd name="T38" fmla="*/ 200 w 344"/>
                  <a:gd name="T39" fmla="*/ 172 h 336"/>
                  <a:gd name="T40" fmla="*/ 200 w 344"/>
                  <a:gd name="T41" fmla="*/ 336 h 336"/>
                  <a:gd name="T42" fmla="*/ 128 w 344"/>
                  <a:gd name="T43" fmla="*/ 182 h 336"/>
                  <a:gd name="T44" fmla="*/ 128 w 344"/>
                  <a:gd name="T45" fmla="*/ 172 h 336"/>
                  <a:gd name="T46" fmla="*/ 122 w 344"/>
                  <a:gd name="T47" fmla="*/ 158 h 336"/>
                  <a:gd name="T48" fmla="*/ 110 w 344"/>
                  <a:gd name="T49" fmla="*/ 150 h 336"/>
                  <a:gd name="T50" fmla="*/ 98 w 344"/>
                  <a:gd name="T51" fmla="*/ 144 h 336"/>
                  <a:gd name="T52" fmla="*/ 86 w 344"/>
                  <a:gd name="T53" fmla="*/ 144 h 336"/>
                  <a:gd name="T54" fmla="*/ 80 w 344"/>
                  <a:gd name="T55" fmla="*/ 144 h 336"/>
                  <a:gd name="T56" fmla="*/ 66 w 344"/>
                  <a:gd name="T57" fmla="*/ 150 h 336"/>
                  <a:gd name="T58" fmla="*/ 54 w 344"/>
                  <a:gd name="T59" fmla="*/ 158 h 336"/>
                  <a:gd name="T60" fmla="*/ 48 w 344"/>
                  <a:gd name="T61" fmla="*/ 172 h 336"/>
                  <a:gd name="T62" fmla="*/ 48 w 344"/>
                  <a:gd name="T63" fmla="*/ 324 h 336"/>
                  <a:gd name="T64" fmla="*/ 36 w 344"/>
                  <a:gd name="T65" fmla="*/ 318 h 336"/>
                  <a:gd name="T66" fmla="*/ 18 w 344"/>
                  <a:gd name="T67" fmla="*/ 300 h 336"/>
                  <a:gd name="T68" fmla="*/ 6 w 344"/>
                  <a:gd name="T69" fmla="*/ 280 h 336"/>
                  <a:gd name="T70" fmla="*/ 0 w 344"/>
                  <a:gd name="T71" fmla="*/ 254 h 336"/>
                  <a:gd name="T72" fmla="*/ 0 w 344"/>
                  <a:gd name="T73" fmla="*/ 84 h 336"/>
                  <a:gd name="T74" fmla="*/ 2 w 344"/>
                  <a:gd name="T75" fmla="*/ 66 h 336"/>
                  <a:gd name="T76" fmla="*/ 16 w 344"/>
                  <a:gd name="T77" fmla="*/ 34 h 336"/>
                  <a:gd name="T78" fmla="*/ 40 w 344"/>
                  <a:gd name="T79" fmla="*/ 14 h 336"/>
                  <a:gd name="T80" fmla="*/ 72 w 344"/>
                  <a:gd name="T81" fmla="*/ 2 h 336"/>
                  <a:gd name="T82" fmla="*/ 90 w 344"/>
                  <a:gd name="T8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4" h="336">
                    <a:moveTo>
                      <a:pt x="90" y="0"/>
                    </a:moveTo>
                    <a:lnTo>
                      <a:pt x="256" y="0"/>
                    </a:lnTo>
                    <a:lnTo>
                      <a:pt x="256" y="0"/>
                    </a:lnTo>
                    <a:lnTo>
                      <a:pt x="274" y="2"/>
                    </a:lnTo>
                    <a:lnTo>
                      <a:pt x="290" y="6"/>
                    </a:lnTo>
                    <a:lnTo>
                      <a:pt x="306" y="14"/>
                    </a:lnTo>
                    <a:lnTo>
                      <a:pt x="318" y="22"/>
                    </a:lnTo>
                    <a:lnTo>
                      <a:pt x="330" y="34"/>
                    </a:lnTo>
                    <a:lnTo>
                      <a:pt x="338" y="50"/>
                    </a:lnTo>
                    <a:lnTo>
                      <a:pt x="342" y="66"/>
                    </a:lnTo>
                    <a:lnTo>
                      <a:pt x="344" y="84"/>
                    </a:lnTo>
                    <a:lnTo>
                      <a:pt x="344" y="242"/>
                    </a:lnTo>
                    <a:lnTo>
                      <a:pt x="344" y="242"/>
                    </a:lnTo>
                    <a:lnTo>
                      <a:pt x="342" y="256"/>
                    </a:lnTo>
                    <a:lnTo>
                      <a:pt x="340" y="272"/>
                    </a:lnTo>
                    <a:lnTo>
                      <a:pt x="334" y="284"/>
                    </a:lnTo>
                    <a:lnTo>
                      <a:pt x="328" y="296"/>
                    </a:lnTo>
                    <a:lnTo>
                      <a:pt x="318" y="308"/>
                    </a:lnTo>
                    <a:lnTo>
                      <a:pt x="306" y="316"/>
                    </a:lnTo>
                    <a:lnTo>
                      <a:pt x="294" y="324"/>
                    </a:lnTo>
                    <a:lnTo>
                      <a:pt x="280" y="328"/>
                    </a:lnTo>
                    <a:lnTo>
                      <a:pt x="280" y="182"/>
                    </a:lnTo>
                    <a:lnTo>
                      <a:pt x="280" y="182"/>
                    </a:lnTo>
                    <a:lnTo>
                      <a:pt x="280" y="172"/>
                    </a:lnTo>
                    <a:lnTo>
                      <a:pt x="276" y="166"/>
                    </a:lnTo>
                    <a:lnTo>
                      <a:pt x="272" y="158"/>
                    </a:lnTo>
                    <a:lnTo>
                      <a:pt x="268" y="154"/>
                    </a:lnTo>
                    <a:lnTo>
                      <a:pt x="262" y="150"/>
                    </a:lnTo>
                    <a:lnTo>
                      <a:pt x="256" y="146"/>
                    </a:lnTo>
                    <a:lnTo>
                      <a:pt x="248" y="144"/>
                    </a:lnTo>
                    <a:lnTo>
                      <a:pt x="240" y="144"/>
                    </a:lnTo>
                    <a:lnTo>
                      <a:pt x="236" y="144"/>
                    </a:lnTo>
                    <a:lnTo>
                      <a:pt x="236" y="144"/>
                    </a:lnTo>
                    <a:lnTo>
                      <a:pt x="230" y="144"/>
                    </a:lnTo>
                    <a:lnTo>
                      <a:pt x="222" y="146"/>
                    </a:lnTo>
                    <a:lnTo>
                      <a:pt x="216" y="150"/>
                    </a:lnTo>
                    <a:lnTo>
                      <a:pt x="212" y="154"/>
                    </a:lnTo>
                    <a:lnTo>
                      <a:pt x="206" y="158"/>
                    </a:lnTo>
                    <a:lnTo>
                      <a:pt x="202" y="166"/>
                    </a:lnTo>
                    <a:lnTo>
                      <a:pt x="200" y="172"/>
                    </a:lnTo>
                    <a:lnTo>
                      <a:pt x="200" y="182"/>
                    </a:lnTo>
                    <a:lnTo>
                      <a:pt x="200" y="336"/>
                    </a:lnTo>
                    <a:lnTo>
                      <a:pt x="128" y="336"/>
                    </a:lnTo>
                    <a:lnTo>
                      <a:pt x="128" y="182"/>
                    </a:lnTo>
                    <a:lnTo>
                      <a:pt x="128" y="182"/>
                    </a:lnTo>
                    <a:lnTo>
                      <a:pt x="128" y="172"/>
                    </a:lnTo>
                    <a:lnTo>
                      <a:pt x="124" y="166"/>
                    </a:lnTo>
                    <a:lnTo>
                      <a:pt x="122" y="158"/>
                    </a:lnTo>
                    <a:lnTo>
                      <a:pt x="116" y="154"/>
                    </a:lnTo>
                    <a:lnTo>
                      <a:pt x="110" y="150"/>
                    </a:lnTo>
                    <a:lnTo>
                      <a:pt x="104" y="146"/>
                    </a:lnTo>
                    <a:lnTo>
                      <a:pt x="98" y="144"/>
                    </a:lnTo>
                    <a:lnTo>
                      <a:pt x="90" y="144"/>
                    </a:lnTo>
                    <a:lnTo>
                      <a:pt x="86" y="144"/>
                    </a:lnTo>
                    <a:lnTo>
                      <a:pt x="86" y="144"/>
                    </a:lnTo>
                    <a:lnTo>
                      <a:pt x="80" y="144"/>
                    </a:lnTo>
                    <a:lnTo>
                      <a:pt x="72" y="146"/>
                    </a:lnTo>
                    <a:lnTo>
                      <a:pt x="66" y="150"/>
                    </a:lnTo>
                    <a:lnTo>
                      <a:pt x="60" y="154"/>
                    </a:lnTo>
                    <a:lnTo>
                      <a:pt x="54" y="158"/>
                    </a:lnTo>
                    <a:lnTo>
                      <a:pt x="52" y="166"/>
                    </a:lnTo>
                    <a:lnTo>
                      <a:pt x="48" y="172"/>
                    </a:lnTo>
                    <a:lnTo>
                      <a:pt x="48" y="182"/>
                    </a:lnTo>
                    <a:lnTo>
                      <a:pt x="48" y="324"/>
                    </a:lnTo>
                    <a:lnTo>
                      <a:pt x="48" y="324"/>
                    </a:lnTo>
                    <a:lnTo>
                      <a:pt x="36" y="318"/>
                    </a:lnTo>
                    <a:lnTo>
                      <a:pt x="28" y="310"/>
                    </a:lnTo>
                    <a:lnTo>
                      <a:pt x="18" y="300"/>
                    </a:lnTo>
                    <a:lnTo>
                      <a:pt x="12" y="290"/>
                    </a:lnTo>
                    <a:lnTo>
                      <a:pt x="6" y="280"/>
                    </a:lnTo>
                    <a:lnTo>
                      <a:pt x="4" y="268"/>
                    </a:lnTo>
                    <a:lnTo>
                      <a:pt x="0" y="254"/>
                    </a:lnTo>
                    <a:lnTo>
                      <a:pt x="0" y="242"/>
                    </a:lnTo>
                    <a:lnTo>
                      <a:pt x="0" y="84"/>
                    </a:lnTo>
                    <a:lnTo>
                      <a:pt x="0" y="84"/>
                    </a:lnTo>
                    <a:lnTo>
                      <a:pt x="2" y="66"/>
                    </a:lnTo>
                    <a:lnTo>
                      <a:pt x="8" y="50"/>
                    </a:lnTo>
                    <a:lnTo>
                      <a:pt x="16" y="34"/>
                    </a:lnTo>
                    <a:lnTo>
                      <a:pt x="26" y="22"/>
                    </a:lnTo>
                    <a:lnTo>
                      <a:pt x="40" y="14"/>
                    </a:lnTo>
                    <a:lnTo>
                      <a:pt x="56" y="6"/>
                    </a:lnTo>
                    <a:lnTo>
                      <a:pt x="72" y="2"/>
                    </a:lnTo>
                    <a:lnTo>
                      <a:pt x="90" y="0"/>
                    </a:lnTo>
                    <a:lnTo>
                      <a:pt x="90" y="0"/>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40" name="Freeform 92"/>
              <p:cNvSpPr>
                <a:spLocks/>
              </p:cNvSpPr>
              <p:nvPr/>
            </p:nvSpPr>
            <p:spPr bwMode="auto">
              <a:xfrm>
                <a:off x="10715625" y="5630863"/>
                <a:ext cx="1920875" cy="4800600"/>
              </a:xfrm>
              <a:custGeom>
                <a:avLst/>
                <a:gdLst>
                  <a:gd name="T0" fmla="*/ 370 w 1210"/>
                  <a:gd name="T1" fmla="*/ 140 h 3024"/>
                  <a:gd name="T2" fmla="*/ 378 w 1210"/>
                  <a:gd name="T3" fmla="*/ 108 h 3024"/>
                  <a:gd name="T4" fmla="*/ 394 w 1210"/>
                  <a:gd name="T5" fmla="*/ 78 h 3024"/>
                  <a:gd name="T6" fmla="*/ 412 w 1210"/>
                  <a:gd name="T7" fmla="*/ 52 h 3024"/>
                  <a:gd name="T8" fmla="*/ 436 w 1210"/>
                  <a:gd name="T9" fmla="*/ 32 h 3024"/>
                  <a:gd name="T10" fmla="*/ 464 w 1210"/>
                  <a:gd name="T11" fmla="*/ 16 h 3024"/>
                  <a:gd name="T12" fmla="*/ 494 w 1210"/>
                  <a:gd name="T13" fmla="*/ 4 h 3024"/>
                  <a:gd name="T14" fmla="*/ 528 w 1210"/>
                  <a:gd name="T15" fmla="*/ 0 h 3024"/>
                  <a:gd name="T16" fmla="*/ 562 w 1210"/>
                  <a:gd name="T17" fmla="*/ 2 h 3024"/>
                  <a:gd name="T18" fmla="*/ 1064 w 1210"/>
                  <a:gd name="T19" fmla="*/ 72 h 3024"/>
                  <a:gd name="T20" fmla="*/ 1096 w 1210"/>
                  <a:gd name="T21" fmla="*/ 80 h 3024"/>
                  <a:gd name="T22" fmla="*/ 1126 w 1210"/>
                  <a:gd name="T23" fmla="*/ 94 h 3024"/>
                  <a:gd name="T24" fmla="*/ 1154 w 1210"/>
                  <a:gd name="T25" fmla="*/ 112 h 3024"/>
                  <a:gd name="T26" fmla="*/ 1176 w 1210"/>
                  <a:gd name="T27" fmla="*/ 136 h 3024"/>
                  <a:gd name="T28" fmla="*/ 1192 w 1210"/>
                  <a:gd name="T29" fmla="*/ 162 h 3024"/>
                  <a:gd name="T30" fmla="*/ 1204 w 1210"/>
                  <a:gd name="T31" fmla="*/ 192 h 3024"/>
                  <a:gd name="T32" fmla="*/ 1210 w 1210"/>
                  <a:gd name="T33" fmla="*/ 224 h 3024"/>
                  <a:gd name="T34" fmla="*/ 1208 w 1210"/>
                  <a:gd name="T35" fmla="*/ 258 h 3024"/>
                  <a:gd name="T36" fmla="*/ 838 w 1210"/>
                  <a:gd name="T37" fmla="*/ 2878 h 3024"/>
                  <a:gd name="T38" fmla="*/ 830 w 1210"/>
                  <a:gd name="T39" fmla="*/ 2912 h 3024"/>
                  <a:gd name="T40" fmla="*/ 816 w 1210"/>
                  <a:gd name="T41" fmla="*/ 2942 h 3024"/>
                  <a:gd name="T42" fmla="*/ 796 w 1210"/>
                  <a:gd name="T43" fmla="*/ 2968 h 3024"/>
                  <a:gd name="T44" fmla="*/ 772 w 1210"/>
                  <a:gd name="T45" fmla="*/ 2990 h 3024"/>
                  <a:gd name="T46" fmla="*/ 744 w 1210"/>
                  <a:gd name="T47" fmla="*/ 3006 h 3024"/>
                  <a:gd name="T48" fmla="*/ 714 w 1210"/>
                  <a:gd name="T49" fmla="*/ 3018 h 3024"/>
                  <a:gd name="T50" fmla="*/ 682 w 1210"/>
                  <a:gd name="T51" fmla="*/ 3024 h 3024"/>
                  <a:gd name="T52" fmla="*/ 646 w 1210"/>
                  <a:gd name="T53" fmla="*/ 3022 h 3024"/>
                  <a:gd name="T54" fmla="*/ 146 w 1210"/>
                  <a:gd name="T55" fmla="*/ 2952 h 3024"/>
                  <a:gd name="T56" fmla="*/ 112 w 1210"/>
                  <a:gd name="T57" fmla="*/ 2944 h 3024"/>
                  <a:gd name="T58" fmla="*/ 82 w 1210"/>
                  <a:gd name="T59" fmla="*/ 2930 h 3024"/>
                  <a:gd name="T60" fmla="*/ 56 w 1210"/>
                  <a:gd name="T61" fmla="*/ 2910 h 3024"/>
                  <a:gd name="T62" fmla="*/ 34 w 1210"/>
                  <a:gd name="T63" fmla="*/ 2886 h 3024"/>
                  <a:gd name="T64" fmla="*/ 16 w 1210"/>
                  <a:gd name="T65" fmla="*/ 2858 h 3024"/>
                  <a:gd name="T66" fmla="*/ 6 w 1210"/>
                  <a:gd name="T67" fmla="*/ 2828 h 3024"/>
                  <a:gd name="T68" fmla="*/ 0 w 1210"/>
                  <a:gd name="T69" fmla="*/ 2794 h 3024"/>
                  <a:gd name="T70" fmla="*/ 2 w 1210"/>
                  <a:gd name="T71" fmla="*/ 2760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10" h="3024">
                    <a:moveTo>
                      <a:pt x="370" y="140"/>
                    </a:moveTo>
                    <a:lnTo>
                      <a:pt x="370" y="140"/>
                    </a:lnTo>
                    <a:lnTo>
                      <a:pt x="374" y="124"/>
                    </a:lnTo>
                    <a:lnTo>
                      <a:pt x="378" y="108"/>
                    </a:lnTo>
                    <a:lnTo>
                      <a:pt x="386" y="92"/>
                    </a:lnTo>
                    <a:lnTo>
                      <a:pt x="394" y="78"/>
                    </a:lnTo>
                    <a:lnTo>
                      <a:pt x="402" y="64"/>
                    </a:lnTo>
                    <a:lnTo>
                      <a:pt x="412" y="52"/>
                    </a:lnTo>
                    <a:lnTo>
                      <a:pt x="424" y="42"/>
                    </a:lnTo>
                    <a:lnTo>
                      <a:pt x="436" y="32"/>
                    </a:lnTo>
                    <a:lnTo>
                      <a:pt x="450" y="22"/>
                    </a:lnTo>
                    <a:lnTo>
                      <a:pt x="464" y="16"/>
                    </a:lnTo>
                    <a:lnTo>
                      <a:pt x="478" y="10"/>
                    </a:lnTo>
                    <a:lnTo>
                      <a:pt x="494" y="4"/>
                    </a:lnTo>
                    <a:lnTo>
                      <a:pt x="510" y="2"/>
                    </a:lnTo>
                    <a:lnTo>
                      <a:pt x="528" y="0"/>
                    </a:lnTo>
                    <a:lnTo>
                      <a:pt x="544" y="0"/>
                    </a:lnTo>
                    <a:lnTo>
                      <a:pt x="562" y="2"/>
                    </a:lnTo>
                    <a:lnTo>
                      <a:pt x="1064" y="72"/>
                    </a:lnTo>
                    <a:lnTo>
                      <a:pt x="1064" y="72"/>
                    </a:lnTo>
                    <a:lnTo>
                      <a:pt x="1080" y="76"/>
                    </a:lnTo>
                    <a:lnTo>
                      <a:pt x="1096" y="80"/>
                    </a:lnTo>
                    <a:lnTo>
                      <a:pt x="1112" y="86"/>
                    </a:lnTo>
                    <a:lnTo>
                      <a:pt x="1126" y="94"/>
                    </a:lnTo>
                    <a:lnTo>
                      <a:pt x="1140" y="102"/>
                    </a:lnTo>
                    <a:lnTo>
                      <a:pt x="1154" y="112"/>
                    </a:lnTo>
                    <a:lnTo>
                      <a:pt x="1164" y="124"/>
                    </a:lnTo>
                    <a:lnTo>
                      <a:pt x="1176" y="136"/>
                    </a:lnTo>
                    <a:lnTo>
                      <a:pt x="1184" y="148"/>
                    </a:lnTo>
                    <a:lnTo>
                      <a:pt x="1192" y="162"/>
                    </a:lnTo>
                    <a:lnTo>
                      <a:pt x="1198" y="178"/>
                    </a:lnTo>
                    <a:lnTo>
                      <a:pt x="1204" y="192"/>
                    </a:lnTo>
                    <a:lnTo>
                      <a:pt x="1208" y="208"/>
                    </a:lnTo>
                    <a:lnTo>
                      <a:pt x="1210" y="224"/>
                    </a:lnTo>
                    <a:lnTo>
                      <a:pt x="1210" y="242"/>
                    </a:lnTo>
                    <a:lnTo>
                      <a:pt x="1208" y="258"/>
                    </a:lnTo>
                    <a:lnTo>
                      <a:pt x="838" y="2878"/>
                    </a:lnTo>
                    <a:lnTo>
                      <a:pt x="838" y="2878"/>
                    </a:lnTo>
                    <a:lnTo>
                      <a:pt x="836" y="2896"/>
                    </a:lnTo>
                    <a:lnTo>
                      <a:pt x="830" y="2912"/>
                    </a:lnTo>
                    <a:lnTo>
                      <a:pt x="824" y="2928"/>
                    </a:lnTo>
                    <a:lnTo>
                      <a:pt x="816" y="2942"/>
                    </a:lnTo>
                    <a:lnTo>
                      <a:pt x="806" y="2956"/>
                    </a:lnTo>
                    <a:lnTo>
                      <a:pt x="796" y="2968"/>
                    </a:lnTo>
                    <a:lnTo>
                      <a:pt x="784" y="2980"/>
                    </a:lnTo>
                    <a:lnTo>
                      <a:pt x="772" y="2990"/>
                    </a:lnTo>
                    <a:lnTo>
                      <a:pt x="758" y="3000"/>
                    </a:lnTo>
                    <a:lnTo>
                      <a:pt x="744" y="3006"/>
                    </a:lnTo>
                    <a:lnTo>
                      <a:pt x="730" y="3014"/>
                    </a:lnTo>
                    <a:lnTo>
                      <a:pt x="714" y="3018"/>
                    </a:lnTo>
                    <a:lnTo>
                      <a:pt x="698" y="3022"/>
                    </a:lnTo>
                    <a:lnTo>
                      <a:pt x="682" y="3024"/>
                    </a:lnTo>
                    <a:lnTo>
                      <a:pt x="664" y="3024"/>
                    </a:lnTo>
                    <a:lnTo>
                      <a:pt x="646" y="3022"/>
                    </a:lnTo>
                    <a:lnTo>
                      <a:pt x="146" y="2952"/>
                    </a:lnTo>
                    <a:lnTo>
                      <a:pt x="146" y="2952"/>
                    </a:lnTo>
                    <a:lnTo>
                      <a:pt x="128" y="2948"/>
                    </a:lnTo>
                    <a:lnTo>
                      <a:pt x="112" y="2944"/>
                    </a:lnTo>
                    <a:lnTo>
                      <a:pt x="96" y="2936"/>
                    </a:lnTo>
                    <a:lnTo>
                      <a:pt x="82" y="2930"/>
                    </a:lnTo>
                    <a:lnTo>
                      <a:pt x="68" y="2920"/>
                    </a:lnTo>
                    <a:lnTo>
                      <a:pt x="56" y="2910"/>
                    </a:lnTo>
                    <a:lnTo>
                      <a:pt x="44" y="2898"/>
                    </a:lnTo>
                    <a:lnTo>
                      <a:pt x="34" y="2886"/>
                    </a:lnTo>
                    <a:lnTo>
                      <a:pt x="24" y="2872"/>
                    </a:lnTo>
                    <a:lnTo>
                      <a:pt x="16" y="2858"/>
                    </a:lnTo>
                    <a:lnTo>
                      <a:pt x="10" y="2844"/>
                    </a:lnTo>
                    <a:lnTo>
                      <a:pt x="6" y="2828"/>
                    </a:lnTo>
                    <a:lnTo>
                      <a:pt x="2" y="2812"/>
                    </a:lnTo>
                    <a:lnTo>
                      <a:pt x="0" y="2794"/>
                    </a:lnTo>
                    <a:lnTo>
                      <a:pt x="0" y="2778"/>
                    </a:lnTo>
                    <a:lnTo>
                      <a:pt x="2" y="2760"/>
                    </a:lnTo>
                    <a:lnTo>
                      <a:pt x="370" y="140"/>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41" name="Freeform 93"/>
              <p:cNvSpPr>
                <a:spLocks/>
              </p:cNvSpPr>
              <p:nvPr/>
            </p:nvSpPr>
            <p:spPr bwMode="auto">
              <a:xfrm>
                <a:off x="11671300" y="5868988"/>
                <a:ext cx="361950" cy="365125"/>
              </a:xfrm>
              <a:custGeom>
                <a:avLst/>
                <a:gdLst>
                  <a:gd name="T0" fmla="*/ 220 w 228"/>
                  <a:gd name="T1" fmla="*/ 72 h 230"/>
                  <a:gd name="T2" fmla="*/ 220 w 228"/>
                  <a:gd name="T3" fmla="*/ 72 h 230"/>
                  <a:gd name="T4" fmla="*/ 210 w 228"/>
                  <a:gd name="T5" fmla="*/ 52 h 230"/>
                  <a:gd name="T6" fmla="*/ 194 w 228"/>
                  <a:gd name="T7" fmla="*/ 34 h 230"/>
                  <a:gd name="T8" fmla="*/ 178 w 228"/>
                  <a:gd name="T9" fmla="*/ 20 h 230"/>
                  <a:gd name="T10" fmla="*/ 158 w 228"/>
                  <a:gd name="T11" fmla="*/ 10 h 230"/>
                  <a:gd name="T12" fmla="*/ 138 w 228"/>
                  <a:gd name="T13" fmla="*/ 4 h 230"/>
                  <a:gd name="T14" fmla="*/ 116 w 228"/>
                  <a:gd name="T15" fmla="*/ 0 h 230"/>
                  <a:gd name="T16" fmla="*/ 94 w 228"/>
                  <a:gd name="T17" fmla="*/ 2 h 230"/>
                  <a:gd name="T18" fmla="*/ 70 w 228"/>
                  <a:gd name="T19" fmla="*/ 10 h 230"/>
                  <a:gd name="T20" fmla="*/ 70 w 228"/>
                  <a:gd name="T21" fmla="*/ 10 h 230"/>
                  <a:gd name="T22" fmla="*/ 50 w 228"/>
                  <a:gd name="T23" fmla="*/ 20 h 230"/>
                  <a:gd name="T24" fmla="*/ 32 w 228"/>
                  <a:gd name="T25" fmla="*/ 34 h 230"/>
                  <a:gd name="T26" fmla="*/ 18 w 228"/>
                  <a:gd name="T27" fmla="*/ 52 h 230"/>
                  <a:gd name="T28" fmla="*/ 8 w 228"/>
                  <a:gd name="T29" fmla="*/ 70 h 230"/>
                  <a:gd name="T30" fmla="*/ 2 w 228"/>
                  <a:gd name="T31" fmla="*/ 92 h 230"/>
                  <a:gd name="T32" fmla="*/ 0 w 228"/>
                  <a:gd name="T33" fmla="*/ 114 h 230"/>
                  <a:gd name="T34" fmla="*/ 2 w 228"/>
                  <a:gd name="T35" fmla="*/ 136 h 230"/>
                  <a:gd name="T36" fmla="*/ 8 w 228"/>
                  <a:gd name="T37" fmla="*/ 158 h 230"/>
                  <a:gd name="T38" fmla="*/ 8 w 228"/>
                  <a:gd name="T39" fmla="*/ 158 h 230"/>
                  <a:gd name="T40" fmla="*/ 18 w 228"/>
                  <a:gd name="T41" fmla="*/ 178 h 230"/>
                  <a:gd name="T42" fmla="*/ 32 w 228"/>
                  <a:gd name="T43" fmla="*/ 196 h 230"/>
                  <a:gd name="T44" fmla="*/ 50 w 228"/>
                  <a:gd name="T45" fmla="*/ 210 h 230"/>
                  <a:gd name="T46" fmla="*/ 70 w 228"/>
                  <a:gd name="T47" fmla="*/ 220 h 230"/>
                  <a:gd name="T48" fmla="*/ 90 w 228"/>
                  <a:gd name="T49" fmla="*/ 228 h 230"/>
                  <a:gd name="T50" fmla="*/ 112 w 228"/>
                  <a:gd name="T51" fmla="*/ 230 h 230"/>
                  <a:gd name="T52" fmla="*/ 134 w 228"/>
                  <a:gd name="T53" fmla="*/ 228 h 230"/>
                  <a:gd name="T54" fmla="*/ 156 w 228"/>
                  <a:gd name="T55" fmla="*/ 222 h 230"/>
                  <a:gd name="T56" fmla="*/ 156 w 228"/>
                  <a:gd name="T57" fmla="*/ 222 h 230"/>
                  <a:gd name="T58" fmla="*/ 178 w 228"/>
                  <a:gd name="T59" fmla="*/ 210 h 230"/>
                  <a:gd name="T60" fmla="*/ 194 w 228"/>
                  <a:gd name="T61" fmla="*/ 196 h 230"/>
                  <a:gd name="T62" fmla="*/ 208 w 228"/>
                  <a:gd name="T63" fmla="*/ 180 h 230"/>
                  <a:gd name="T64" fmla="*/ 220 w 228"/>
                  <a:gd name="T65" fmla="*/ 160 h 230"/>
                  <a:gd name="T66" fmla="*/ 226 w 228"/>
                  <a:gd name="T67" fmla="*/ 140 h 230"/>
                  <a:gd name="T68" fmla="*/ 228 w 228"/>
                  <a:gd name="T69" fmla="*/ 118 h 230"/>
                  <a:gd name="T70" fmla="*/ 226 w 228"/>
                  <a:gd name="T71" fmla="*/ 94 h 230"/>
                  <a:gd name="T72" fmla="*/ 220 w 228"/>
                  <a:gd name="T73" fmla="*/ 72 h 230"/>
                  <a:gd name="T74" fmla="*/ 220 w 228"/>
                  <a:gd name="T75" fmla="*/ 7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 h="230">
                    <a:moveTo>
                      <a:pt x="220" y="72"/>
                    </a:moveTo>
                    <a:lnTo>
                      <a:pt x="220" y="72"/>
                    </a:lnTo>
                    <a:lnTo>
                      <a:pt x="210" y="52"/>
                    </a:lnTo>
                    <a:lnTo>
                      <a:pt x="194" y="34"/>
                    </a:lnTo>
                    <a:lnTo>
                      <a:pt x="178" y="20"/>
                    </a:lnTo>
                    <a:lnTo>
                      <a:pt x="158" y="10"/>
                    </a:lnTo>
                    <a:lnTo>
                      <a:pt x="138" y="4"/>
                    </a:lnTo>
                    <a:lnTo>
                      <a:pt x="116" y="0"/>
                    </a:lnTo>
                    <a:lnTo>
                      <a:pt x="94" y="2"/>
                    </a:lnTo>
                    <a:lnTo>
                      <a:pt x="70" y="10"/>
                    </a:lnTo>
                    <a:lnTo>
                      <a:pt x="70" y="10"/>
                    </a:lnTo>
                    <a:lnTo>
                      <a:pt x="50" y="20"/>
                    </a:lnTo>
                    <a:lnTo>
                      <a:pt x="32" y="34"/>
                    </a:lnTo>
                    <a:lnTo>
                      <a:pt x="18" y="52"/>
                    </a:lnTo>
                    <a:lnTo>
                      <a:pt x="8" y="70"/>
                    </a:lnTo>
                    <a:lnTo>
                      <a:pt x="2" y="92"/>
                    </a:lnTo>
                    <a:lnTo>
                      <a:pt x="0" y="114"/>
                    </a:lnTo>
                    <a:lnTo>
                      <a:pt x="2" y="136"/>
                    </a:lnTo>
                    <a:lnTo>
                      <a:pt x="8" y="158"/>
                    </a:lnTo>
                    <a:lnTo>
                      <a:pt x="8" y="158"/>
                    </a:lnTo>
                    <a:lnTo>
                      <a:pt x="18" y="178"/>
                    </a:lnTo>
                    <a:lnTo>
                      <a:pt x="32" y="196"/>
                    </a:lnTo>
                    <a:lnTo>
                      <a:pt x="50" y="210"/>
                    </a:lnTo>
                    <a:lnTo>
                      <a:pt x="70" y="220"/>
                    </a:lnTo>
                    <a:lnTo>
                      <a:pt x="90" y="228"/>
                    </a:lnTo>
                    <a:lnTo>
                      <a:pt x="112" y="230"/>
                    </a:lnTo>
                    <a:lnTo>
                      <a:pt x="134" y="228"/>
                    </a:lnTo>
                    <a:lnTo>
                      <a:pt x="156" y="222"/>
                    </a:lnTo>
                    <a:lnTo>
                      <a:pt x="156" y="222"/>
                    </a:lnTo>
                    <a:lnTo>
                      <a:pt x="178" y="210"/>
                    </a:lnTo>
                    <a:lnTo>
                      <a:pt x="194" y="196"/>
                    </a:lnTo>
                    <a:lnTo>
                      <a:pt x="208" y="180"/>
                    </a:lnTo>
                    <a:lnTo>
                      <a:pt x="220" y="160"/>
                    </a:lnTo>
                    <a:lnTo>
                      <a:pt x="226" y="140"/>
                    </a:lnTo>
                    <a:lnTo>
                      <a:pt x="228" y="118"/>
                    </a:lnTo>
                    <a:lnTo>
                      <a:pt x="226" y="94"/>
                    </a:lnTo>
                    <a:lnTo>
                      <a:pt x="220" y="72"/>
                    </a:lnTo>
                    <a:lnTo>
                      <a:pt x="220" y="72"/>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42" name="Freeform 94"/>
              <p:cNvSpPr>
                <a:spLocks/>
              </p:cNvSpPr>
              <p:nvPr/>
            </p:nvSpPr>
            <p:spPr bwMode="auto">
              <a:xfrm>
                <a:off x="11671300" y="5868988"/>
                <a:ext cx="285750" cy="361950"/>
              </a:xfrm>
              <a:custGeom>
                <a:avLst/>
                <a:gdLst>
                  <a:gd name="T0" fmla="*/ 116 w 180"/>
                  <a:gd name="T1" fmla="*/ 28 h 228"/>
                  <a:gd name="T2" fmla="*/ 116 w 180"/>
                  <a:gd name="T3" fmla="*/ 28 h 228"/>
                  <a:gd name="T4" fmla="*/ 132 w 180"/>
                  <a:gd name="T5" fmla="*/ 24 h 228"/>
                  <a:gd name="T6" fmla="*/ 148 w 180"/>
                  <a:gd name="T7" fmla="*/ 20 h 228"/>
                  <a:gd name="T8" fmla="*/ 164 w 180"/>
                  <a:gd name="T9" fmla="*/ 20 h 228"/>
                  <a:gd name="T10" fmla="*/ 180 w 180"/>
                  <a:gd name="T11" fmla="*/ 22 h 228"/>
                  <a:gd name="T12" fmla="*/ 180 w 180"/>
                  <a:gd name="T13" fmla="*/ 22 h 228"/>
                  <a:gd name="T14" fmla="*/ 168 w 180"/>
                  <a:gd name="T15" fmla="*/ 14 h 228"/>
                  <a:gd name="T16" fmla="*/ 156 w 180"/>
                  <a:gd name="T17" fmla="*/ 8 h 228"/>
                  <a:gd name="T18" fmla="*/ 142 w 180"/>
                  <a:gd name="T19" fmla="*/ 4 h 228"/>
                  <a:gd name="T20" fmla="*/ 128 w 180"/>
                  <a:gd name="T21" fmla="*/ 2 h 228"/>
                  <a:gd name="T22" fmla="*/ 114 w 180"/>
                  <a:gd name="T23" fmla="*/ 0 h 228"/>
                  <a:gd name="T24" fmla="*/ 100 w 180"/>
                  <a:gd name="T25" fmla="*/ 2 h 228"/>
                  <a:gd name="T26" fmla="*/ 86 w 180"/>
                  <a:gd name="T27" fmla="*/ 4 h 228"/>
                  <a:gd name="T28" fmla="*/ 70 w 180"/>
                  <a:gd name="T29" fmla="*/ 10 h 228"/>
                  <a:gd name="T30" fmla="*/ 70 w 180"/>
                  <a:gd name="T31" fmla="*/ 10 h 228"/>
                  <a:gd name="T32" fmla="*/ 50 w 180"/>
                  <a:gd name="T33" fmla="*/ 20 h 228"/>
                  <a:gd name="T34" fmla="*/ 32 w 180"/>
                  <a:gd name="T35" fmla="*/ 34 h 228"/>
                  <a:gd name="T36" fmla="*/ 18 w 180"/>
                  <a:gd name="T37" fmla="*/ 52 h 228"/>
                  <a:gd name="T38" fmla="*/ 8 w 180"/>
                  <a:gd name="T39" fmla="*/ 70 h 228"/>
                  <a:gd name="T40" fmla="*/ 2 w 180"/>
                  <a:gd name="T41" fmla="*/ 92 h 228"/>
                  <a:gd name="T42" fmla="*/ 0 w 180"/>
                  <a:gd name="T43" fmla="*/ 114 h 228"/>
                  <a:gd name="T44" fmla="*/ 2 w 180"/>
                  <a:gd name="T45" fmla="*/ 136 h 228"/>
                  <a:gd name="T46" fmla="*/ 8 w 180"/>
                  <a:gd name="T47" fmla="*/ 158 h 228"/>
                  <a:gd name="T48" fmla="*/ 8 w 180"/>
                  <a:gd name="T49" fmla="*/ 158 h 228"/>
                  <a:gd name="T50" fmla="*/ 14 w 180"/>
                  <a:gd name="T51" fmla="*/ 172 h 228"/>
                  <a:gd name="T52" fmla="*/ 22 w 180"/>
                  <a:gd name="T53" fmla="*/ 184 h 228"/>
                  <a:gd name="T54" fmla="*/ 32 w 180"/>
                  <a:gd name="T55" fmla="*/ 196 h 228"/>
                  <a:gd name="T56" fmla="*/ 42 w 180"/>
                  <a:gd name="T57" fmla="*/ 204 h 228"/>
                  <a:gd name="T58" fmla="*/ 54 w 180"/>
                  <a:gd name="T59" fmla="*/ 212 h 228"/>
                  <a:gd name="T60" fmla="*/ 66 w 180"/>
                  <a:gd name="T61" fmla="*/ 220 h 228"/>
                  <a:gd name="T62" fmla="*/ 80 w 180"/>
                  <a:gd name="T63" fmla="*/ 224 h 228"/>
                  <a:gd name="T64" fmla="*/ 94 w 180"/>
                  <a:gd name="T65" fmla="*/ 228 h 228"/>
                  <a:gd name="T66" fmla="*/ 94 w 180"/>
                  <a:gd name="T67" fmla="*/ 228 h 228"/>
                  <a:gd name="T68" fmla="*/ 80 w 180"/>
                  <a:gd name="T69" fmla="*/ 218 h 228"/>
                  <a:gd name="T70" fmla="*/ 70 w 180"/>
                  <a:gd name="T71" fmla="*/ 206 h 228"/>
                  <a:gd name="T72" fmla="*/ 60 w 180"/>
                  <a:gd name="T73" fmla="*/ 192 h 228"/>
                  <a:gd name="T74" fmla="*/ 54 w 180"/>
                  <a:gd name="T75" fmla="*/ 178 h 228"/>
                  <a:gd name="T76" fmla="*/ 54 w 180"/>
                  <a:gd name="T77" fmla="*/ 178 h 228"/>
                  <a:gd name="T78" fmla="*/ 46 w 180"/>
                  <a:gd name="T79" fmla="*/ 156 h 228"/>
                  <a:gd name="T80" fmla="*/ 46 w 180"/>
                  <a:gd name="T81" fmla="*/ 134 h 228"/>
                  <a:gd name="T82" fmla="*/ 48 w 180"/>
                  <a:gd name="T83" fmla="*/ 112 h 228"/>
                  <a:gd name="T84" fmla="*/ 54 w 180"/>
                  <a:gd name="T85" fmla="*/ 90 h 228"/>
                  <a:gd name="T86" fmla="*/ 64 w 180"/>
                  <a:gd name="T87" fmla="*/ 70 h 228"/>
                  <a:gd name="T88" fmla="*/ 78 w 180"/>
                  <a:gd name="T89" fmla="*/ 54 h 228"/>
                  <a:gd name="T90" fmla="*/ 96 w 180"/>
                  <a:gd name="T91" fmla="*/ 40 h 228"/>
                  <a:gd name="T92" fmla="*/ 116 w 180"/>
                  <a:gd name="T93" fmla="*/ 28 h 228"/>
                  <a:gd name="T94" fmla="*/ 116 w 180"/>
                  <a:gd name="T95" fmla="*/ 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0" h="228">
                    <a:moveTo>
                      <a:pt x="116" y="28"/>
                    </a:moveTo>
                    <a:lnTo>
                      <a:pt x="116" y="28"/>
                    </a:lnTo>
                    <a:lnTo>
                      <a:pt x="132" y="24"/>
                    </a:lnTo>
                    <a:lnTo>
                      <a:pt x="148" y="20"/>
                    </a:lnTo>
                    <a:lnTo>
                      <a:pt x="164" y="20"/>
                    </a:lnTo>
                    <a:lnTo>
                      <a:pt x="180" y="22"/>
                    </a:lnTo>
                    <a:lnTo>
                      <a:pt x="180" y="22"/>
                    </a:lnTo>
                    <a:lnTo>
                      <a:pt x="168" y="14"/>
                    </a:lnTo>
                    <a:lnTo>
                      <a:pt x="156" y="8"/>
                    </a:lnTo>
                    <a:lnTo>
                      <a:pt x="142" y="4"/>
                    </a:lnTo>
                    <a:lnTo>
                      <a:pt x="128" y="2"/>
                    </a:lnTo>
                    <a:lnTo>
                      <a:pt x="114" y="0"/>
                    </a:lnTo>
                    <a:lnTo>
                      <a:pt x="100" y="2"/>
                    </a:lnTo>
                    <a:lnTo>
                      <a:pt x="86" y="4"/>
                    </a:lnTo>
                    <a:lnTo>
                      <a:pt x="70" y="10"/>
                    </a:lnTo>
                    <a:lnTo>
                      <a:pt x="70" y="10"/>
                    </a:lnTo>
                    <a:lnTo>
                      <a:pt x="50" y="20"/>
                    </a:lnTo>
                    <a:lnTo>
                      <a:pt x="32" y="34"/>
                    </a:lnTo>
                    <a:lnTo>
                      <a:pt x="18" y="52"/>
                    </a:lnTo>
                    <a:lnTo>
                      <a:pt x="8" y="70"/>
                    </a:lnTo>
                    <a:lnTo>
                      <a:pt x="2" y="92"/>
                    </a:lnTo>
                    <a:lnTo>
                      <a:pt x="0" y="114"/>
                    </a:lnTo>
                    <a:lnTo>
                      <a:pt x="2" y="136"/>
                    </a:lnTo>
                    <a:lnTo>
                      <a:pt x="8" y="158"/>
                    </a:lnTo>
                    <a:lnTo>
                      <a:pt x="8" y="158"/>
                    </a:lnTo>
                    <a:lnTo>
                      <a:pt x="14" y="172"/>
                    </a:lnTo>
                    <a:lnTo>
                      <a:pt x="22" y="184"/>
                    </a:lnTo>
                    <a:lnTo>
                      <a:pt x="32" y="196"/>
                    </a:lnTo>
                    <a:lnTo>
                      <a:pt x="42" y="204"/>
                    </a:lnTo>
                    <a:lnTo>
                      <a:pt x="54" y="212"/>
                    </a:lnTo>
                    <a:lnTo>
                      <a:pt x="66" y="220"/>
                    </a:lnTo>
                    <a:lnTo>
                      <a:pt x="80" y="224"/>
                    </a:lnTo>
                    <a:lnTo>
                      <a:pt x="94" y="228"/>
                    </a:lnTo>
                    <a:lnTo>
                      <a:pt x="94" y="228"/>
                    </a:lnTo>
                    <a:lnTo>
                      <a:pt x="80" y="218"/>
                    </a:lnTo>
                    <a:lnTo>
                      <a:pt x="70" y="206"/>
                    </a:lnTo>
                    <a:lnTo>
                      <a:pt x="60" y="192"/>
                    </a:lnTo>
                    <a:lnTo>
                      <a:pt x="54" y="178"/>
                    </a:lnTo>
                    <a:lnTo>
                      <a:pt x="54" y="178"/>
                    </a:lnTo>
                    <a:lnTo>
                      <a:pt x="46" y="156"/>
                    </a:lnTo>
                    <a:lnTo>
                      <a:pt x="46" y="134"/>
                    </a:lnTo>
                    <a:lnTo>
                      <a:pt x="48" y="112"/>
                    </a:lnTo>
                    <a:lnTo>
                      <a:pt x="54" y="90"/>
                    </a:lnTo>
                    <a:lnTo>
                      <a:pt x="64" y="70"/>
                    </a:lnTo>
                    <a:lnTo>
                      <a:pt x="78" y="54"/>
                    </a:lnTo>
                    <a:lnTo>
                      <a:pt x="96" y="40"/>
                    </a:lnTo>
                    <a:lnTo>
                      <a:pt x="116" y="28"/>
                    </a:lnTo>
                    <a:lnTo>
                      <a:pt x="116" y="28"/>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43" name="Freeform 95"/>
              <p:cNvSpPr>
                <a:spLocks/>
              </p:cNvSpPr>
              <p:nvPr/>
            </p:nvSpPr>
            <p:spPr bwMode="auto">
              <a:xfrm>
                <a:off x="12134850" y="5494338"/>
                <a:ext cx="2359025" cy="4797425"/>
              </a:xfrm>
              <a:custGeom>
                <a:avLst/>
                <a:gdLst>
                  <a:gd name="T0" fmla="*/ 6 w 1486"/>
                  <a:gd name="T1" fmla="*/ 332 h 3022"/>
                  <a:gd name="T2" fmla="*/ 0 w 1486"/>
                  <a:gd name="T3" fmla="*/ 298 h 3022"/>
                  <a:gd name="T4" fmla="*/ 2 w 1486"/>
                  <a:gd name="T5" fmla="*/ 266 h 3022"/>
                  <a:gd name="T6" fmla="*/ 10 w 1486"/>
                  <a:gd name="T7" fmla="*/ 234 h 3022"/>
                  <a:gd name="T8" fmla="*/ 24 w 1486"/>
                  <a:gd name="T9" fmla="*/ 206 h 3022"/>
                  <a:gd name="T10" fmla="*/ 44 w 1486"/>
                  <a:gd name="T11" fmla="*/ 182 h 3022"/>
                  <a:gd name="T12" fmla="*/ 68 w 1486"/>
                  <a:gd name="T13" fmla="*/ 160 h 3022"/>
                  <a:gd name="T14" fmla="*/ 96 w 1486"/>
                  <a:gd name="T15" fmla="*/ 142 h 3022"/>
                  <a:gd name="T16" fmla="*/ 128 w 1486"/>
                  <a:gd name="T17" fmla="*/ 132 h 3022"/>
                  <a:gd name="T18" fmla="*/ 620 w 1486"/>
                  <a:gd name="T19" fmla="*/ 6 h 3022"/>
                  <a:gd name="T20" fmla="*/ 654 w 1486"/>
                  <a:gd name="T21" fmla="*/ 0 h 3022"/>
                  <a:gd name="T22" fmla="*/ 686 w 1486"/>
                  <a:gd name="T23" fmla="*/ 2 h 3022"/>
                  <a:gd name="T24" fmla="*/ 718 w 1486"/>
                  <a:gd name="T25" fmla="*/ 8 h 3022"/>
                  <a:gd name="T26" fmla="*/ 748 w 1486"/>
                  <a:gd name="T27" fmla="*/ 22 h 3022"/>
                  <a:gd name="T28" fmla="*/ 774 w 1486"/>
                  <a:gd name="T29" fmla="*/ 40 h 3022"/>
                  <a:gd name="T30" fmla="*/ 796 w 1486"/>
                  <a:gd name="T31" fmla="*/ 62 h 3022"/>
                  <a:gd name="T32" fmla="*/ 812 w 1486"/>
                  <a:gd name="T33" fmla="*/ 90 h 3022"/>
                  <a:gd name="T34" fmla="*/ 824 w 1486"/>
                  <a:gd name="T35" fmla="*/ 122 h 3022"/>
                  <a:gd name="T36" fmla="*/ 1482 w 1486"/>
                  <a:gd name="T37" fmla="*/ 2686 h 3022"/>
                  <a:gd name="T38" fmla="*/ 1486 w 1486"/>
                  <a:gd name="T39" fmla="*/ 2720 h 3022"/>
                  <a:gd name="T40" fmla="*/ 1486 w 1486"/>
                  <a:gd name="T41" fmla="*/ 2752 h 3022"/>
                  <a:gd name="T42" fmla="*/ 1476 w 1486"/>
                  <a:gd name="T43" fmla="*/ 2784 h 3022"/>
                  <a:gd name="T44" fmla="*/ 1464 w 1486"/>
                  <a:gd name="T45" fmla="*/ 2814 h 3022"/>
                  <a:gd name="T46" fmla="*/ 1444 w 1486"/>
                  <a:gd name="T47" fmla="*/ 2840 h 3022"/>
                  <a:gd name="T48" fmla="*/ 1420 w 1486"/>
                  <a:gd name="T49" fmla="*/ 2862 h 3022"/>
                  <a:gd name="T50" fmla="*/ 1392 w 1486"/>
                  <a:gd name="T51" fmla="*/ 2880 h 3022"/>
                  <a:gd name="T52" fmla="*/ 1360 w 1486"/>
                  <a:gd name="T53" fmla="*/ 2890 h 3022"/>
                  <a:gd name="T54" fmla="*/ 868 w 1486"/>
                  <a:gd name="T55" fmla="*/ 3016 h 3022"/>
                  <a:gd name="T56" fmla="*/ 834 w 1486"/>
                  <a:gd name="T57" fmla="*/ 3022 h 3022"/>
                  <a:gd name="T58" fmla="*/ 802 w 1486"/>
                  <a:gd name="T59" fmla="*/ 3020 h 3022"/>
                  <a:gd name="T60" fmla="*/ 770 w 1486"/>
                  <a:gd name="T61" fmla="*/ 3012 h 3022"/>
                  <a:gd name="T62" fmla="*/ 740 w 1486"/>
                  <a:gd name="T63" fmla="*/ 2998 h 3022"/>
                  <a:gd name="T64" fmla="*/ 714 w 1486"/>
                  <a:gd name="T65" fmla="*/ 2980 h 3022"/>
                  <a:gd name="T66" fmla="*/ 692 w 1486"/>
                  <a:gd name="T67" fmla="*/ 2956 h 3022"/>
                  <a:gd name="T68" fmla="*/ 674 w 1486"/>
                  <a:gd name="T69" fmla="*/ 2928 h 3022"/>
                  <a:gd name="T70" fmla="*/ 662 w 1486"/>
                  <a:gd name="T71" fmla="*/ 2896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86" h="3022">
                    <a:moveTo>
                      <a:pt x="6" y="332"/>
                    </a:moveTo>
                    <a:lnTo>
                      <a:pt x="6" y="332"/>
                    </a:lnTo>
                    <a:lnTo>
                      <a:pt x="2" y="316"/>
                    </a:lnTo>
                    <a:lnTo>
                      <a:pt x="0" y="298"/>
                    </a:lnTo>
                    <a:lnTo>
                      <a:pt x="0" y="282"/>
                    </a:lnTo>
                    <a:lnTo>
                      <a:pt x="2" y="266"/>
                    </a:lnTo>
                    <a:lnTo>
                      <a:pt x="6" y="250"/>
                    </a:lnTo>
                    <a:lnTo>
                      <a:pt x="10" y="234"/>
                    </a:lnTo>
                    <a:lnTo>
                      <a:pt x="16" y="220"/>
                    </a:lnTo>
                    <a:lnTo>
                      <a:pt x="24" y="206"/>
                    </a:lnTo>
                    <a:lnTo>
                      <a:pt x="34" y="194"/>
                    </a:lnTo>
                    <a:lnTo>
                      <a:pt x="44" y="182"/>
                    </a:lnTo>
                    <a:lnTo>
                      <a:pt x="56" y="170"/>
                    </a:lnTo>
                    <a:lnTo>
                      <a:pt x="68" y="160"/>
                    </a:lnTo>
                    <a:lnTo>
                      <a:pt x="82" y="150"/>
                    </a:lnTo>
                    <a:lnTo>
                      <a:pt x="96" y="142"/>
                    </a:lnTo>
                    <a:lnTo>
                      <a:pt x="112" y="136"/>
                    </a:lnTo>
                    <a:lnTo>
                      <a:pt x="128" y="132"/>
                    </a:lnTo>
                    <a:lnTo>
                      <a:pt x="620" y="6"/>
                    </a:lnTo>
                    <a:lnTo>
                      <a:pt x="620" y="6"/>
                    </a:lnTo>
                    <a:lnTo>
                      <a:pt x="636" y="2"/>
                    </a:lnTo>
                    <a:lnTo>
                      <a:pt x="654" y="0"/>
                    </a:lnTo>
                    <a:lnTo>
                      <a:pt x="670" y="0"/>
                    </a:lnTo>
                    <a:lnTo>
                      <a:pt x="686" y="2"/>
                    </a:lnTo>
                    <a:lnTo>
                      <a:pt x="702" y="4"/>
                    </a:lnTo>
                    <a:lnTo>
                      <a:pt x="718" y="8"/>
                    </a:lnTo>
                    <a:lnTo>
                      <a:pt x="734" y="14"/>
                    </a:lnTo>
                    <a:lnTo>
                      <a:pt x="748" y="22"/>
                    </a:lnTo>
                    <a:lnTo>
                      <a:pt x="760" y="30"/>
                    </a:lnTo>
                    <a:lnTo>
                      <a:pt x="774" y="40"/>
                    </a:lnTo>
                    <a:lnTo>
                      <a:pt x="786" y="50"/>
                    </a:lnTo>
                    <a:lnTo>
                      <a:pt x="796" y="62"/>
                    </a:lnTo>
                    <a:lnTo>
                      <a:pt x="804" y="76"/>
                    </a:lnTo>
                    <a:lnTo>
                      <a:pt x="812" y="90"/>
                    </a:lnTo>
                    <a:lnTo>
                      <a:pt x="820" y="106"/>
                    </a:lnTo>
                    <a:lnTo>
                      <a:pt x="824" y="122"/>
                    </a:lnTo>
                    <a:lnTo>
                      <a:pt x="1482" y="2686"/>
                    </a:lnTo>
                    <a:lnTo>
                      <a:pt x="1482" y="2686"/>
                    </a:lnTo>
                    <a:lnTo>
                      <a:pt x="1486" y="2702"/>
                    </a:lnTo>
                    <a:lnTo>
                      <a:pt x="1486" y="2720"/>
                    </a:lnTo>
                    <a:lnTo>
                      <a:pt x="1486" y="2736"/>
                    </a:lnTo>
                    <a:lnTo>
                      <a:pt x="1486" y="2752"/>
                    </a:lnTo>
                    <a:lnTo>
                      <a:pt x="1482" y="2768"/>
                    </a:lnTo>
                    <a:lnTo>
                      <a:pt x="1476" y="2784"/>
                    </a:lnTo>
                    <a:lnTo>
                      <a:pt x="1470" y="2798"/>
                    </a:lnTo>
                    <a:lnTo>
                      <a:pt x="1464" y="2814"/>
                    </a:lnTo>
                    <a:lnTo>
                      <a:pt x="1454" y="2826"/>
                    </a:lnTo>
                    <a:lnTo>
                      <a:pt x="1444" y="2840"/>
                    </a:lnTo>
                    <a:lnTo>
                      <a:pt x="1432" y="2852"/>
                    </a:lnTo>
                    <a:lnTo>
                      <a:pt x="1420" y="2862"/>
                    </a:lnTo>
                    <a:lnTo>
                      <a:pt x="1406" y="2872"/>
                    </a:lnTo>
                    <a:lnTo>
                      <a:pt x="1392" y="2880"/>
                    </a:lnTo>
                    <a:lnTo>
                      <a:pt x="1376" y="2886"/>
                    </a:lnTo>
                    <a:lnTo>
                      <a:pt x="1360" y="2890"/>
                    </a:lnTo>
                    <a:lnTo>
                      <a:pt x="868" y="3016"/>
                    </a:lnTo>
                    <a:lnTo>
                      <a:pt x="868" y="3016"/>
                    </a:lnTo>
                    <a:lnTo>
                      <a:pt x="852" y="3020"/>
                    </a:lnTo>
                    <a:lnTo>
                      <a:pt x="834" y="3022"/>
                    </a:lnTo>
                    <a:lnTo>
                      <a:pt x="818" y="3022"/>
                    </a:lnTo>
                    <a:lnTo>
                      <a:pt x="802" y="3020"/>
                    </a:lnTo>
                    <a:lnTo>
                      <a:pt x="786" y="3018"/>
                    </a:lnTo>
                    <a:lnTo>
                      <a:pt x="770" y="3012"/>
                    </a:lnTo>
                    <a:lnTo>
                      <a:pt x="754" y="3006"/>
                    </a:lnTo>
                    <a:lnTo>
                      <a:pt x="740" y="2998"/>
                    </a:lnTo>
                    <a:lnTo>
                      <a:pt x="726" y="2990"/>
                    </a:lnTo>
                    <a:lnTo>
                      <a:pt x="714" y="2980"/>
                    </a:lnTo>
                    <a:lnTo>
                      <a:pt x="702" y="2968"/>
                    </a:lnTo>
                    <a:lnTo>
                      <a:pt x="692" y="2956"/>
                    </a:lnTo>
                    <a:lnTo>
                      <a:pt x="682" y="2942"/>
                    </a:lnTo>
                    <a:lnTo>
                      <a:pt x="674" y="2928"/>
                    </a:lnTo>
                    <a:lnTo>
                      <a:pt x="668" y="2912"/>
                    </a:lnTo>
                    <a:lnTo>
                      <a:pt x="662" y="2896"/>
                    </a:lnTo>
                    <a:lnTo>
                      <a:pt x="6" y="332"/>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44" name="Freeform 96"/>
              <p:cNvSpPr>
                <a:spLocks/>
              </p:cNvSpPr>
              <p:nvPr/>
            </p:nvSpPr>
            <p:spPr bwMode="auto">
              <a:xfrm>
                <a:off x="12544425" y="5815013"/>
                <a:ext cx="361950" cy="361950"/>
              </a:xfrm>
              <a:custGeom>
                <a:avLst/>
                <a:gdLst>
                  <a:gd name="T0" fmla="*/ 196 w 228"/>
                  <a:gd name="T1" fmla="*/ 34 h 228"/>
                  <a:gd name="T2" fmla="*/ 196 w 228"/>
                  <a:gd name="T3" fmla="*/ 34 h 228"/>
                  <a:gd name="T4" fmla="*/ 178 w 228"/>
                  <a:gd name="T5" fmla="*/ 20 h 228"/>
                  <a:gd name="T6" fmla="*/ 158 w 228"/>
                  <a:gd name="T7" fmla="*/ 8 h 228"/>
                  <a:gd name="T8" fmla="*/ 138 w 228"/>
                  <a:gd name="T9" fmla="*/ 2 h 228"/>
                  <a:gd name="T10" fmla="*/ 116 w 228"/>
                  <a:gd name="T11" fmla="*/ 0 h 228"/>
                  <a:gd name="T12" fmla="*/ 94 w 228"/>
                  <a:gd name="T13" fmla="*/ 2 h 228"/>
                  <a:gd name="T14" fmla="*/ 72 w 228"/>
                  <a:gd name="T15" fmla="*/ 8 h 228"/>
                  <a:gd name="T16" fmla="*/ 52 w 228"/>
                  <a:gd name="T17" fmla="*/ 18 h 228"/>
                  <a:gd name="T18" fmla="*/ 34 w 228"/>
                  <a:gd name="T19" fmla="*/ 32 h 228"/>
                  <a:gd name="T20" fmla="*/ 34 w 228"/>
                  <a:gd name="T21" fmla="*/ 32 h 228"/>
                  <a:gd name="T22" fmla="*/ 20 w 228"/>
                  <a:gd name="T23" fmla="*/ 50 h 228"/>
                  <a:gd name="T24" fmla="*/ 8 w 228"/>
                  <a:gd name="T25" fmla="*/ 70 h 228"/>
                  <a:gd name="T26" fmla="*/ 2 w 228"/>
                  <a:gd name="T27" fmla="*/ 92 h 228"/>
                  <a:gd name="T28" fmla="*/ 0 w 228"/>
                  <a:gd name="T29" fmla="*/ 112 h 228"/>
                  <a:gd name="T30" fmla="*/ 2 w 228"/>
                  <a:gd name="T31" fmla="*/ 134 h 228"/>
                  <a:gd name="T32" fmla="*/ 8 w 228"/>
                  <a:gd name="T33" fmla="*/ 156 h 228"/>
                  <a:gd name="T34" fmla="*/ 18 w 228"/>
                  <a:gd name="T35" fmla="*/ 176 h 228"/>
                  <a:gd name="T36" fmla="*/ 32 w 228"/>
                  <a:gd name="T37" fmla="*/ 194 h 228"/>
                  <a:gd name="T38" fmla="*/ 32 w 228"/>
                  <a:gd name="T39" fmla="*/ 194 h 228"/>
                  <a:gd name="T40" fmla="*/ 50 w 228"/>
                  <a:gd name="T41" fmla="*/ 210 h 228"/>
                  <a:gd name="T42" fmla="*/ 70 w 228"/>
                  <a:gd name="T43" fmla="*/ 220 h 228"/>
                  <a:gd name="T44" fmla="*/ 92 w 228"/>
                  <a:gd name="T45" fmla="*/ 226 h 228"/>
                  <a:gd name="T46" fmla="*/ 112 w 228"/>
                  <a:gd name="T47" fmla="*/ 228 h 228"/>
                  <a:gd name="T48" fmla="*/ 134 w 228"/>
                  <a:gd name="T49" fmla="*/ 226 h 228"/>
                  <a:gd name="T50" fmla="*/ 156 w 228"/>
                  <a:gd name="T51" fmla="*/ 220 h 228"/>
                  <a:gd name="T52" fmla="*/ 176 w 228"/>
                  <a:gd name="T53" fmla="*/ 210 h 228"/>
                  <a:gd name="T54" fmla="*/ 194 w 228"/>
                  <a:gd name="T55" fmla="*/ 196 h 228"/>
                  <a:gd name="T56" fmla="*/ 194 w 228"/>
                  <a:gd name="T57" fmla="*/ 196 h 228"/>
                  <a:gd name="T58" fmla="*/ 210 w 228"/>
                  <a:gd name="T59" fmla="*/ 178 h 228"/>
                  <a:gd name="T60" fmla="*/ 220 w 228"/>
                  <a:gd name="T61" fmla="*/ 158 h 228"/>
                  <a:gd name="T62" fmla="*/ 226 w 228"/>
                  <a:gd name="T63" fmla="*/ 138 h 228"/>
                  <a:gd name="T64" fmla="*/ 228 w 228"/>
                  <a:gd name="T65" fmla="*/ 116 h 228"/>
                  <a:gd name="T66" fmla="*/ 226 w 228"/>
                  <a:gd name="T67" fmla="*/ 94 h 228"/>
                  <a:gd name="T68" fmla="*/ 220 w 228"/>
                  <a:gd name="T69" fmla="*/ 72 h 228"/>
                  <a:gd name="T70" fmla="*/ 210 w 228"/>
                  <a:gd name="T71" fmla="*/ 52 h 228"/>
                  <a:gd name="T72" fmla="*/ 196 w 228"/>
                  <a:gd name="T73" fmla="*/ 34 h 228"/>
                  <a:gd name="T74" fmla="*/ 196 w 228"/>
                  <a:gd name="T75" fmla="*/ 3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 h="228">
                    <a:moveTo>
                      <a:pt x="196" y="34"/>
                    </a:moveTo>
                    <a:lnTo>
                      <a:pt x="196" y="34"/>
                    </a:lnTo>
                    <a:lnTo>
                      <a:pt x="178" y="20"/>
                    </a:lnTo>
                    <a:lnTo>
                      <a:pt x="158" y="8"/>
                    </a:lnTo>
                    <a:lnTo>
                      <a:pt x="138" y="2"/>
                    </a:lnTo>
                    <a:lnTo>
                      <a:pt x="116" y="0"/>
                    </a:lnTo>
                    <a:lnTo>
                      <a:pt x="94" y="2"/>
                    </a:lnTo>
                    <a:lnTo>
                      <a:pt x="72" y="8"/>
                    </a:lnTo>
                    <a:lnTo>
                      <a:pt x="52" y="18"/>
                    </a:lnTo>
                    <a:lnTo>
                      <a:pt x="34" y="32"/>
                    </a:lnTo>
                    <a:lnTo>
                      <a:pt x="34" y="32"/>
                    </a:lnTo>
                    <a:lnTo>
                      <a:pt x="20" y="50"/>
                    </a:lnTo>
                    <a:lnTo>
                      <a:pt x="8" y="70"/>
                    </a:lnTo>
                    <a:lnTo>
                      <a:pt x="2" y="92"/>
                    </a:lnTo>
                    <a:lnTo>
                      <a:pt x="0" y="112"/>
                    </a:lnTo>
                    <a:lnTo>
                      <a:pt x="2" y="134"/>
                    </a:lnTo>
                    <a:lnTo>
                      <a:pt x="8" y="156"/>
                    </a:lnTo>
                    <a:lnTo>
                      <a:pt x="18" y="176"/>
                    </a:lnTo>
                    <a:lnTo>
                      <a:pt x="32" y="194"/>
                    </a:lnTo>
                    <a:lnTo>
                      <a:pt x="32" y="194"/>
                    </a:lnTo>
                    <a:lnTo>
                      <a:pt x="50" y="210"/>
                    </a:lnTo>
                    <a:lnTo>
                      <a:pt x="70" y="220"/>
                    </a:lnTo>
                    <a:lnTo>
                      <a:pt x="92" y="226"/>
                    </a:lnTo>
                    <a:lnTo>
                      <a:pt x="112" y="228"/>
                    </a:lnTo>
                    <a:lnTo>
                      <a:pt x="134" y="226"/>
                    </a:lnTo>
                    <a:lnTo>
                      <a:pt x="156" y="220"/>
                    </a:lnTo>
                    <a:lnTo>
                      <a:pt x="176" y="210"/>
                    </a:lnTo>
                    <a:lnTo>
                      <a:pt x="194" y="196"/>
                    </a:lnTo>
                    <a:lnTo>
                      <a:pt x="194" y="196"/>
                    </a:lnTo>
                    <a:lnTo>
                      <a:pt x="210" y="178"/>
                    </a:lnTo>
                    <a:lnTo>
                      <a:pt x="220" y="158"/>
                    </a:lnTo>
                    <a:lnTo>
                      <a:pt x="226" y="138"/>
                    </a:lnTo>
                    <a:lnTo>
                      <a:pt x="228" y="116"/>
                    </a:lnTo>
                    <a:lnTo>
                      <a:pt x="226" y="94"/>
                    </a:lnTo>
                    <a:lnTo>
                      <a:pt x="220" y="72"/>
                    </a:lnTo>
                    <a:lnTo>
                      <a:pt x="210" y="52"/>
                    </a:lnTo>
                    <a:lnTo>
                      <a:pt x="196" y="34"/>
                    </a:lnTo>
                    <a:lnTo>
                      <a:pt x="196" y="34"/>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45" name="Freeform 97"/>
              <p:cNvSpPr>
                <a:spLocks/>
              </p:cNvSpPr>
              <p:nvPr/>
            </p:nvSpPr>
            <p:spPr bwMode="auto">
              <a:xfrm>
                <a:off x="12544425" y="5815013"/>
                <a:ext cx="222250" cy="361950"/>
              </a:xfrm>
              <a:custGeom>
                <a:avLst/>
                <a:gdLst>
                  <a:gd name="T0" fmla="*/ 84 w 140"/>
                  <a:gd name="T1" fmla="*/ 32 h 228"/>
                  <a:gd name="T2" fmla="*/ 84 w 140"/>
                  <a:gd name="T3" fmla="*/ 32 h 228"/>
                  <a:gd name="T4" fmla="*/ 96 w 140"/>
                  <a:gd name="T5" fmla="*/ 22 h 228"/>
                  <a:gd name="T6" fmla="*/ 110 w 140"/>
                  <a:gd name="T7" fmla="*/ 14 h 228"/>
                  <a:gd name="T8" fmla="*/ 124 w 140"/>
                  <a:gd name="T9" fmla="*/ 8 h 228"/>
                  <a:gd name="T10" fmla="*/ 140 w 140"/>
                  <a:gd name="T11" fmla="*/ 2 h 228"/>
                  <a:gd name="T12" fmla="*/ 140 w 140"/>
                  <a:gd name="T13" fmla="*/ 2 h 228"/>
                  <a:gd name="T14" fmla="*/ 126 w 140"/>
                  <a:gd name="T15" fmla="*/ 0 h 228"/>
                  <a:gd name="T16" fmla="*/ 112 w 140"/>
                  <a:gd name="T17" fmla="*/ 0 h 228"/>
                  <a:gd name="T18" fmla="*/ 98 w 140"/>
                  <a:gd name="T19" fmla="*/ 0 h 228"/>
                  <a:gd name="T20" fmla="*/ 84 w 140"/>
                  <a:gd name="T21" fmla="*/ 4 h 228"/>
                  <a:gd name="T22" fmla="*/ 70 w 140"/>
                  <a:gd name="T23" fmla="*/ 8 h 228"/>
                  <a:gd name="T24" fmla="*/ 58 w 140"/>
                  <a:gd name="T25" fmla="*/ 14 h 228"/>
                  <a:gd name="T26" fmla="*/ 46 w 140"/>
                  <a:gd name="T27" fmla="*/ 22 h 228"/>
                  <a:gd name="T28" fmla="*/ 34 w 140"/>
                  <a:gd name="T29" fmla="*/ 32 h 228"/>
                  <a:gd name="T30" fmla="*/ 34 w 140"/>
                  <a:gd name="T31" fmla="*/ 32 h 228"/>
                  <a:gd name="T32" fmla="*/ 20 w 140"/>
                  <a:gd name="T33" fmla="*/ 50 h 228"/>
                  <a:gd name="T34" fmla="*/ 8 w 140"/>
                  <a:gd name="T35" fmla="*/ 70 h 228"/>
                  <a:gd name="T36" fmla="*/ 2 w 140"/>
                  <a:gd name="T37" fmla="*/ 92 h 228"/>
                  <a:gd name="T38" fmla="*/ 0 w 140"/>
                  <a:gd name="T39" fmla="*/ 112 h 228"/>
                  <a:gd name="T40" fmla="*/ 2 w 140"/>
                  <a:gd name="T41" fmla="*/ 134 h 228"/>
                  <a:gd name="T42" fmla="*/ 8 w 140"/>
                  <a:gd name="T43" fmla="*/ 156 h 228"/>
                  <a:gd name="T44" fmla="*/ 18 w 140"/>
                  <a:gd name="T45" fmla="*/ 176 h 228"/>
                  <a:gd name="T46" fmla="*/ 32 w 140"/>
                  <a:gd name="T47" fmla="*/ 194 h 228"/>
                  <a:gd name="T48" fmla="*/ 32 w 140"/>
                  <a:gd name="T49" fmla="*/ 194 h 228"/>
                  <a:gd name="T50" fmla="*/ 44 w 140"/>
                  <a:gd name="T51" fmla="*/ 204 h 228"/>
                  <a:gd name="T52" fmla="*/ 56 w 140"/>
                  <a:gd name="T53" fmla="*/ 212 h 228"/>
                  <a:gd name="T54" fmla="*/ 68 w 140"/>
                  <a:gd name="T55" fmla="*/ 220 h 228"/>
                  <a:gd name="T56" fmla="*/ 82 w 140"/>
                  <a:gd name="T57" fmla="*/ 224 h 228"/>
                  <a:gd name="T58" fmla="*/ 96 w 140"/>
                  <a:gd name="T59" fmla="*/ 228 h 228"/>
                  <a:gd name="T60" fmla="*/ 110 w 140"/>
                  <a:gd name="T61" fmla="*/ 228 h 228"/>
                  <a:gd name="T62" fmla="*/ 124 w 140"/>
                  <a:gd name="T63" fmla="*/ 228 h 228"/>
                  <a:gd name="T64" fmla="*/ 138 w 140"/>
                  <a:gd name="T65" fmla="*/ 226 h 228"/>
                  <a:gd name="T66" fmla="*/ 138 w 140"/>
                  <a:gd name="T67" fmla="*/ 226 h 228"/>
                  <a:gd name="T68" fmla="*/ 122 w 140"/>
                  <a:gd name="T69" fmla="*/ 222 h 228"/>
                  <a:gd name="T70" fmla="*/ 108 w 140"/>
                  <a:gd name="T71" fmla="*/ 214 h 228"/>
                  <a:gd name="T72" fmla="*/ 94 w 140"/>
                  <a:gd name="T73" fmla="*/ 206 h 228"/>
                  <a:gd name="T74" fmla="*/ 82 w 140"/>
                  <a:gd name="T75" fmla="*/ 194 h 228"/>
                  <a:gd name="T76" fmla="*/ 82 w 140"/>
                  <a:gd name="T77" fmla="*/ 194 h 228"/>
                  <a:gd name="T78" fmla="*/ 68 w 140"/>
                  <a:gd name="T79" fmla="*/ 176 h 228"/>
                  <a:gd name="T80" fmla="*/ 58 w 140"/>
                  <a:gd name="T81" fmla="*/ 156 h 228"/>
                  <a:gd name="T82" fmla="*/ 52 w 140"/>
                  <a:gd name="T83" fmla="*/ 136 h 228"/>
                  <a:gd name="T84" fmla="*/ 50 w 140"/>
                  <a:gd name="T85" fmla="*/ 114 h 228"/>
                  <a:gd name="T86" fmla="*/ 52 w 140"/>
                  <a:gd name="T87" fmla="*/ 92 h 228"/>
                  <a:gd name="T88" fmla="*/ 58 w 140"/>
                  <a:gd name="T89" fmla="*/ 70 h 228"/>
                  <a:gd name="T90" fmla="*/ 68 w 140"/>
                  <a:gd name="T91" fmla="*/ 50 h 228"/>
                  <a:gd name="T92" fmla="*/ 84 w 140"/>
                  <a:gd name="T93" fmla="*/ 32 h 228"/>
                  <a:gd name="T94" fmla="*/ 84 w 140"/>
                  <a:gd name="T95" fmla="*/ 3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0" h="228">
                    <a:moveTo>
                      <a:pt x="84" y="32"/>
                    </a:moveTo>
                    <a:lnTo>
                      <a:pt x="84" y="32"/>
                    </a:lnTo>
                    <a:lnTo>
                      <a:pt x="96" y="22"/>
                    </a:lnTo>
                    <a:lnTo>
                      <a:pt x="110" y="14"/>
                    </a:lnTo>
                    <a:lnTo>
                      <a:pt x="124" y="8"/>
                    </a:lnTo>
                    <a:lnTo>
                      <a:pt x="140" y="2"/>
                    </a:lnTo>
                    <a:lnTo>
                      <a:pt x="140" y="2"/>
                    </a:lnTo>
                    <a:lnTo>
                      <a:pt x="126" y="0"/>
                    </a:lnTo>
                    <a:lnTo>
                      <a:pt x="112" y="0"/>
                    </a:lnTo>
                    <a:lnTo>
                      <a:pt x="98" y="0"/>
                    </a:lnTo>
                    <a:lnTo>
                      <a:pt x="84" y="4"/>
                    </a:lnTo>
                    <a:lnTo>
                      <a:pt x="70" y="8"/>
                    </a:lnTo>
                    <a:lnTo>
                      <a:pt x="58" y="14"/>
                    </a:lnTo>
                    <a:lnTo>
                      <a:pt x="46" y="22"/>
                    </a:lnTo>
                    <a:lnTo>
                      <a:pt x="34" y="32"/>
                    </a:lnTo>
                    <a:lnTo>
                      <a:pt x="34" y="32"/>
                    </a:lnTo>
                    <a:lnTo>
                      <a:pt x="20" y="50"/>
                    </a:lnTo>
                    <a:lnTo>
                      <a:pt x="8" y="70"/>
                    </a:lnTo>
                    <a:lnTo>
                      <a:pt x="2" y="92"/>
                    </a:lnTo>
                    <a:lnTo>
                      <a:pt x="0" y="112"/>
                    </a:lnTo>
                    <a:lnTo>
                      <a:pt x="2" y="134"/>
                    </a:lnTo>
                    <a:lnTo>
                      <a:pt x="8" y="156"/>
                    </a:lnTo>
                    <a:lnTo>
                      <a:pt x="18" y="176"/>
                    </a:lnTo>
                    <a:lnTo>
                      <a:pt x="32" y="194"/>
                    </a:lnTo>
                    <a:lnTo>
                      <a:pt x="32" y="194"/>
                    </a:lnTo>
                    <a:lnTo>
                      <a:pt x="44" y="204"/>
                    </a:lnTo>
                    <a:lnTo>
                      <a:pt x="56" y="212"/>
                    </a:lnTo>
                    <a:lnTo>
                      <a:pt x="68" y="220"/>
                    </a:lnTo>
                    <a:lnTo>
                      <a:pt x="82" y="224"/>
                    </a:lnTo>
                    <a:lnTo>
                      <a:pt x="96" y="228"/>
                    </a:lnTo>
                    <a:lnTo>
                      <a:pt x="110" y="228"/>
                    </a:lnTo>
                    <a:lnTo>
                      <a:pt x="124" y="228"/>
                    </a:lnTo>
                    <a:lnTo>
                      <a:pt x="138" y="226"/>
                    </a:lnTo>
                    <a:lnTo>
                      <a:pt x="138" y="226"/>
                    </a:lnTo>
                    <a:lnTo>
                      <a:pt x="122" y="222"/>
                    </a:lnTo>
                    <a:lnTo>
                      <a:pt x="108" y="214"/>
                    </a:lnTo>
                    <a:lnTo>
                      <a:pt x="94" y="206"/>
                    </a:lnTo>
                    <a:lnTo>
                      <a:pt x="82" y="194"/>
                    </a:lnTo>
                    <a:lnTo>
                      <a:pt x="82" y="194"/>
                    </a:lnTo>
                    <a:lnTo>
                      <a:pt x="68" y="176"/>
                    </a:lnTo>
                    <a:lnTo>
                      <a:pt x="58" y="156"/>
                    </a:lnTo>
                    <a:lnTo>
                      <a:pt x="52" y="136"/>
                    </a:lnTo>
                    <a:lnTo>
                      <a:pt x="50" y="114"/>
                    </a:lnTo>
                    <a:lnTo>
                      <a:pt x="52" y="92"/>
                    </a:lnTo>
                    <a:lnTo>
                      <a:pt x="58" y="70"/>
                    </a:lnTo>
                    <a:lnTo>
                      <a:pt x="68" y="50"/>
                    </a:lnTo>
                    <a:lnTo>
                      <a:pt x="84" y="32"/>
                    </a:lnTo>
                    <a:lnTo>
                      <a:pt x="84" y="32"/>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46" name="Freeform 98"/>
              <p:cNvSpPr>
                <a:spLocks/>
              </p:cNvSpPr>
              <p:nvPr/>
            </p:nvSpPr>
            <p:spPr bwMode="auto">
              <a:xfrm>
                <a:off x="12931775" y="4948238"/>
                <a:ext cx="3695700" cy="4378325"/>
              </a:xfrm>
              <a:custGeom>
                <a:avLst/>
                <a:gdLst>
                  <a:gd name="T0" fmla="*/ 32 w 2328"/>
                  <a:gd name="T1" fmla="*/ 572 h 2758"/>
                  <a:gd name="T2" fmla="*/ 16 w 2328"/>
                  <a:gd name="T3" fmla="*/ 544 h 2758"/>
                  <a:gd name="T4" fmla="*/ 4 w 2328"/>
                  <a:gd name="T5" fmla="*/ 512 h 2758"/>
                  <a:gd name="T6" fmla="*/ 0 w 2328"/>
                  <a:gd name="T7" fmla="*/ 480 h 2758"/>
                  <a:gd name="T8" fmla="*/ 2 w 2328"/>
                  <a:gd name="T9" fmla="*/ 448 h 2758"/>
                  <a:gd name="T10" fmla="*/ 10 w 2328"/>
                  <a:gd name="T11" fmla="*/ 418 h 2758"/>
                  <a:gd name="T12" fmla="*/ 24 w 2328"/>
                  <a:gd name="T13" fmla="*/ 388 h 2758"/>
                  <a:gd name="T14" fmla="*/ 44 w 2328"/>
                  <a:gd name="T15" fmla="*/ 362 h 2758"/>
                  <a:gd name="T16" fmla="*/ 70 w 2328"/>
                  <a:gd name="T17" fmla="*/ 340 h 2758"/>
                  <a:gd name="T18" fmla="*/ 476 w 2328"/>
                  <a:gd name="T19" fmla="*/ 36 h 2758"/>
                  <a:gd name="T20" fmla="*/ 506 w 2328"/>
                  <a:gd name="T21" fmla="*/ 18 h 2758"/>
                  <a:gd name="T22" fmla="*/ 536 w 2328"/>
                  <a:gd name="T23" fmla="*/ 6 h 2758"/>
                  <a:gd name="T24" fmla="*/ 568 w 2328"/>
                  <a:gd name="T25" fmla="*/ 2 h 2758"/>
                  <a:gd name="T26" fmla="*/ 600 w 2328"/>
                  <a:gd name="T27" fmla="*/ 2 h 2758"/>
                  <a:gd name="T28" fmla="*/ 630 w 2328"/>
                  <a:gd name="T29" fmla="*/ 8 h 2758"/>
                  <a:gd name="T30" fmla="*/ 660 w 2328"/>
                  <a:gd name="T31" fmla="*/ 22 h 2758"/>
                  <a:gd name="T32" fmla="*/ 686 w 2328"/>
                  <a:gd name="T33" fmla="*/ 40 h 2758"/>
                  <a:gd name="T34" fmla="*/ 710 w 2328"/>
                  <a:gd name="T35" fmla="*/ 66 h 2758"/>
                  <a:gd name="T36" fmla="*/ 2294 w 2328"/>
                  <a:gd name="T37" fmla="*/ 2184 h 2758"/>
                  <a:gd name="T38" fmla="*/ 2312 w 2328"/>
                  <a:gd name="T39" fmla="*/ 2214 h 2758"/>
                  <a:gd name="T40" fmla="*/ 2324 w 2328"/>
                  <a:gd name="T41" fmla="*/ 2246 h 2758"/>
                  <a:gd name="T42" fmla="*/ 2328 w 2328"/>
                  <a:gd name="T43" fmla="*/ 2278 h 2758"/>
                  <a:gd name="T44" fmla="*/ 2326 w 2328"/>
                  <a:gd name="T45" fmla="*/ 2310 h 2758"/>
                  <a:gd name="T46" fmla="*/ 2318 w 2328"/>
                  <a:gd name="T47" fmla="*/ 2342 h 2758"/>
                  <a:gd name="T48" fmla="*/ 2304 w 2328"/>
                  <a:gd name="T49" fmla="*/ 2372 h 2758"/>
                  <a:gd name="T50" fmla="*/ 2286 w 2328"/>
                  <a:gd name="T51" fmla="*/ 2398 h 2758"/>
                  <a:gd name="T52" fmla="*/ 2260 w 2328"/>
                  <a:gd name="T53" fmla="*/ 2422 h 2758"/>
                  <a:gd name="T54" fmla="*/ 1854 w 2328"/>
                  <a:gd name="T55" fmla="*/ 2726 h 2758"/>
                  <a:gd name="T56" fmla="*/ 1824 w 2328"/>
                  <a:gd name="T57" fmla="*/ 2742 h 2758"/>
                  <a:gd name="T58" fmla="*/ 1794 w 2328"/>
                  <a:gd name="T59" fmla="*/ 2754 h 2758"/>
                  <a:gd name="T60" fmla="*/ 1762 w 2328"/>
                  <a:gd name="T61" fmla="*/ 2758 h 2758"/>
                  <a:gd name="T62" fmla="*/ 1728 w 2328"/>
                  <a:gd name="T63" fmla="*/ 2758 h 2758"/>
                  <a:gd name="T64" fmla="*/ 1698 w 2328"/>
                  <a:gd name="T65" fmla="*/ 2750 h 2758"/>
                  <a:gd name="T66" fmla="*/ 1668 w 2328"/>
                  <a:gd name="T67" fmla="*/ 2736 h 2758"/>
                  <a:gd name="T68" fmla="*/ 1640 w 2328"/>
                  <a:gd name="T69" fmla="*/ 2716 h 2758"/>
                  <a:gd name="T70" fmla="*/ 1618 w 2328"/>
                  <a:gd name="T71" fmla="*/ 2692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28" h="2758">
                    <a:moveTo>
                      <a:pt x="32" y="572"/>
                    </a:moveTo>
                    <a:lnTo>
                      <a:pt x="32" y="572"/>
                    </a:lnTo>
                    <a:lnTo>
                      <a:pt x="24" y="558"/>
                    </a:lnTo>
                    <a:lnTo>
                      <a:pt x="16" y="544"/>
                    </a:lnTo>
                    <a:lnTo>
                      <a:pt x="8" y="528"/>
                    </a:lnTo>
                    <a:lnTo>
                      <a:pt x="4" y="512"/>
                    </a:lnTo>
                    <a:lnTo>
                      <a:pt x="2" y="496"/>
                    </a:lnTo>
                    <a:lnTo>
                      <a:pt x="0" y="480"/>
                    </a:lnTo>
                    <a:lnTo>
                      <a:pt x="0" y="464"/>
                    </a:lnTo>
                    <a:lnTo>
                      <a:pt x="2" y="448"/>
                    </a:lnTo>
                    <a:lnTo>
                      <a:pt x="6" y="434"/>
                    </a:lnTo>
                    <a:lnTo>
                      <a:pt x="10" y="418"/>
                    </a:lnTo>
                    <a:lnTo>
                      <a:pt x="18" y="404"/>
                    </a:lnTo>
                    <a:lnTo>
                      <a:pt x="24" y="388"/>
                    </a:lnTo>
                    <a:lnTo>
                      <a:pt x="34" y="376"/>
                    </a:lnTo>
                    <a:lnTo>
                      <a:pt x="44" y="362"/>
                    </a:lnTo>
                    <a:lnTo>
                      <a:pt x="56" y="350"/>
                    </a:lnTo>
                    <a:lnTo>
                      <a:pt x="70" y="340"/>
                    </a:lnTo>
                    <a:lnTo>
                      <a:pt x="476" y="36"/>
                    </a:lnTo>
                    <a:lnTo>
                      <a:pt x="476" y="36"/>
                    </a:lnTo>
                    <a:lnTo>
                      <a:pt x="490" y="26"/>
                    </a:lnTo>
                    <a:lnTo>
                      <a:pt x="506" y="18"/>
                    </a:lnTo>
                    <a:lnTo>
                      <a:pt x="520" y="12"/>
                    </a:lnTo>
                    <a:lnTo>
                      <a:pt x="536" y="6"/>
                    </a:lnTo>
                    <a:lnTo>
                      <a:pt x="552" y="4"/>
                    </a:lnTo>
                    <a:lnTo>
                      <a:pt x="568" y="2"/>
                    </a:lnTo>
                    <a:lnTo>
                      <a:pt x="584" y="0"/>
                    </a:lnTo>
                    <a:lnTo>
                      <a:pt x="600" y="2"/>
                    </a:lnTo>
                    <a:lnTo>
                      <a:pt x="616" y="4"/>
                    </a:lnTo>
                    <a:lnTo>
                      <a:pt x="630" y="8"/>
                    </a:lnTo>
                    <a:lnTo>
                      <a:pt x="646" y="14"/>
                    </a:lnTo>
                    <a:lnTo>
                      <a:pt x="660" y="22"/>
                    </a:lnTo>
                    <a:lnTo>
                      <a:pt x="674" y="30"/>
                    </a:lnTo>
                    <a:lnTo>
                      <a:pt x="686" y="40"/>
                    </a:lnTo>
                    <a:lnTo>
                      <a:pt x="698" y="52"/>
                    </a:lnTo>
                    <a:lnTo>
                      <a:pt x="710" y="66"/>
                    </a:lnTo>
                    <a:lnTo>
                      <a:pt x="2294" y="2184"/>
                    </a:lnTo>
                    <a:lnTo>
                      <a:pt x="2294" y="2184"/>
                    </a:lnTo>
                    <a:lnTo>
                      <a:pt x="2304" y="2200"/>
                    </a:lnTo>
                    <a:lnTo>
                      <a:pt x="2312" y="2214"/>
                    </a:lnTo>
                    <a:lnTo>
                      <a:pt x="2318" y="2230"/>
                    </a:lnTo>
                    <a:lnTo>
                      <a:pt x="2324" y="2246"/>
                    </a:lnTo>
                    <a:lnTo>
                      <a:pt x="2326" y="2262"/>
                    </a:lnTo>
                    <a:lnTo>
                      <a:pt x="2328" y="2278"/>
                    </a:lnTo>
                    <a:lnTo>
                      <a:pt x="2328" y="2294"/>
                    </a:lnTo>
                    <a:lnTo>
                      <a:pt x="2326" y="2310"/>
                    </a:lnTo>
                    <a:lnTo>
                      <a:pt x="2322" y="2326"/>
                    </a:lnTo>
                    <a:lnTo>
                      <a:pt x="2318" y="2342"/>
                    </a:lnTo>
                    <a:lnTo>
                      <a:pt x="2312" y="2358"/>
                    </a:lnTo>
                    <a:lnTo>
                      <a:pt x="2304" y="2372"/>
                    </a:lnTo>
                    <a:lnTo>
                      <a:pt x="2296" y="2386"/>
                    </a:lnTo>
                    <a:lnTo>
                      <a:pt x="2286" y="2398"/>
                    </a:lnTo>
                    <a:lnTo>
                      <a:pt x="2274" y="2410"/>
                    </a:lnTo>
                    <a:lnTo>
                      <a:pt x="2260" y="2422"/>
                    </a:lnTo>
                    <a:lnTo>
                      <a:pt x="1854" y="2726"/>
                    </a:lnTo>
                    <a:lnTo>
                      <a:pt x="1854" y="2726"/>
                    </a:lnTo>
                    <a:lnTo>
                      <a:pt x="1840" y="2734"/>
                    </a:lnTo>
                    <a:lnTo>
                      <a:pt x="1824" y="2742"/>
                    </a:lnTo>
                    <a:lnTo>
                      <a:pt x="1810" y="2750"/>
                    </a:lnTo>
                    <a:lnTo>
                      <a:pt x="1794" y="2754"/>
                    </a:lnTo>
                    <a:lnTo>
                      <a:pt x="1778" y="2758"/>
                    </a:lnTo>
                    <a:lnTo>
                      <a:pt x="1762" y="2758"/>
                    </a:lnTo>
                    <a:lnTo>
                      <a:pt x="1744" y="2758"/>
                    </a:lnTo>
                    <a:lnTo>
                      <a:pt x="1728" y="2758"/>
                    </a:lnTo>
                    <a:lnTo>
                      <a:pt x="1712" y="2754"/>
                    </a:lnTo>
                    <a:lnTo>
                      <a:pt x="1698" y="2750"/>
                    </a:lnTo>
                    <a:lnTo>
                      <a:pt x="1682" y="2744"/>
                    </a:lnTo>
                    <a:lnTo>
                      <a:pt x="1668" y="2736"/>
                    </a:lnTo>
                    <a:lnTo>
                      <a:pt x="1654" y="2726"/>
                    </a:lnTo>
                    <a:lnTo>
                      <a:pt x="1640" y="2716"/>
                    </a:lnTo>
                    <a:lnTo>
                      <a:pt x="1628" y="2704"/>
                    </a:lnTo>
                    <a:lnTo>
                      <a:pt x="1618" y="2692"/>
                    </a:lnTo>
                    <a:lnTo>
                      <a:pt x="32" y="572"/>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47" name="Freeform 99"/>
              <p:cNvSpPr>
                <a:spLocks/>
              </p:cNvSpPr>
              <p:nvPr/>
            </p:nvSpPr>
            <p:spPr bwMode="auto">
              <a:xfrm>
                <a:off x="13328650" y="5430838"/>
                <a:ext cx="365125" cy="361950"/>
              </a:xfrm>
              <a:custGeom>
                <a:avLst/>
                <a:gdLst>
                  <a:gd name="T0" fmla="*/ 160 w 230"/>
                  <a:gd name="T1" fmla="*/ 8 h 228"/>
                  <a:gd name="T2" fmla="*/ 160 w 230"/>
                  <a:gd name="T3" fmla="*/ 8 h 228"/>
                  <a:gd name="T4" fmla="*/ 138 w 230"/>
                  <a:gd name="T5" fmla="*/ 2 h 228"/>
                  <a:gd name="T6" fmla="*/ 116 w 230"/>
                  <a:gd name="T7" fmla="*/ 0 h 228"/>
                  <a:gd name="T8" fmla="*/ 94 w 230"/>
                  <a:gd name="T9" fmla="*/ 2 h 228"/>
                  <a:gd name="T10" fmla="*/ 72 w 230"/>
                  <a:gd name="T11" fmla="*/ 8 h 228"/>
                  <a:gd name="T12" fmla="*/ 54 w 230"/>
                  <a:gd name="T13" fmla="*/ 18 h 228"/>
                  <a:gd name="T14" fmla="*/ 36 w 230"/>
                  <a:gd name="T15" fmla="*/ 32 h 228"/>
                  <a:gd name="T16" fmla="*/ 22 w 230"/>
                  <a:gd name="T17" fmla="*/ 48 h 228"/>
                  <a:gd name="T18" fmla="*/ 10 w 230"/>
                  <a:gd name="T19" fmla="*/ 68 h 228"/>
                  <a:gd name="T20" fmla="*/ 10 w 230"/>
                  <a:gd name="T21" fmla="*/ 68 h 228"/>
                  <a:gd name="T22" fmla="*/ 4 w 230"/>
                  <a:gd name="T23" fmla="*/ 90 h 228"/>
                  <a:gd name="T24" fmla="*/ 0 w 230"/>
                  <a:gd name="T25" fmla="*/ 114 h 228"/>
                  <a:gd name="T26" fmla="*/ 2 w 230"/>
                  <a:gd name="T27" fmla="*/ 136 h 228"/>
                  <a:gd name="T28" fmla="*/ 10 w 230"/>
                  <a:gd name="T29" fmla="*/ 156 h 228"/>
                  <a:gd name="T30" fmla="*/ 20 w 230"/>
                  <a:gd name="T31" fmla="*/ 176 h 228"/>
                  <a:gd name="T32" fmla="*/ 32 w 230"/>
                  <a:gd name="T33" fmla="*/ 194 h 228"/>
                  <a:gd name="T34" fmla="*/ 50 w 230"/>
                  <a:gd name="T35" fmla="*/ 208 h 228"/>
                  <a:gd name="T36" fmla="*/ 70 w 230"/>
                  <a:gd name="T37" fmla="*/ 218 h 228"/>
                  <a:gd name="T38" fmla="*/ 70 w 230"/>
                  <a:gd name="T39" fmla="*/ 218 h 228"/>
                  <a:gd name="T40" fmla="*/ 92 w 230"/>
                  <a:gd name="T41" fmla="*/ 226 h 228"/>
                  <a:gd name="T42" fmla="*/ 114 w 230"/>
                  <a:gd name="T43" fmla="*/ 228 h 228"/>
                  <a:gd name="T44" fmla="*/ 136 w 230"/>
                  <a:gd name="T45" fmla="*/ 226 h 228"/>
                  <a:gd name="T46" fmla="*/ 158 w 230"/>
                  <a:gd name="T47" fmla="*/ 220 h 228"/>
                  <a:gd name="T48" fmla="*/ 178 w 230"/>
                  <a:gd name="T49" fmla="*/ 210 h 228"/>
                  <a:gd name="T50" fmla="*/ 194 w 230"/>
                  <a:gd name="T51" fmla="*/ 196 h 228"/>
                  <a:gd name="T52" fmla="*/ 210 w 230"/>
                  <a:gd name="T53" fmla="*/ 180 h 228"/>
                  <a:gd name="T54" fmla="*/ 220 w 230"/>
                  <a:gd name="T55" fmla="*/ 158 h 228"/>
                  <a:gd name="T56" fmla="*/ 220 w 230"/>
                  <a:gd name="T57" fmla="*/ 158 h 228"/>
                  <a:gd name="T58" fmla="*/ 228 w 230"/>
                  <a:gd name="T59" fmla="*/ 136 h 228"/>
                  <a:gd name="T60" fmla="*/ 230 w 230"/>
                  <a:gd name="T61" fmla="*/ 114 h 228"/>
                  <a:gd name="T62" fmla="*/ 228 w 230"/>
                  <a:gd name="T63" fmla="*/ 92 h 228"/>
                  <a:gd name="T64" fmla="*/ 222 w 230"/>
                  <a:gd name="T65" fmla="*/ 72 h 228"/>
                  <a:gd name="T66" fmla="*/ 212 w 230"/>
                  <a:gd name="T67" fmla="*/ 52 h 228"/>
                  <a:gd name="T68" fmla="*/ 198 w 230"/>
                  <a:gd name="T69" fmla="*/ 34 h 228"/>
                  <a:gd name="T70" fmla="*/ 180 w 230"/>
                  <a:gd name="T71" fmla="*/ 20 h 228"/>
                  <a:gd name="T72" fmla="*/ 160 w 230"/>
                  <a:gd name="T73" fmla="*/ 8 h 228"/>
                  <a:gd name="T74" fmla="*/ 160 w 230"/>
                  <a:gd name="T75" fmla="*/ 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0" h="228">
                    <a:moveTo>
                      <a:pt x="160" y="8"/>
                    </a:moveTo>
                    <a:lnTo>
                      <a:pt x="160" y="8"/>
                    </a:lnTo>
                    <a:lnTo>
                      <a:pt x="138" y="2"/>
                    </a:lnTo>
                    <a:lnTo>
                      <a:pt x="116" y="0"/>
                    </a:lnTo>
                    <a:lnTo>
                      <a:pt x="94" y="2"/>
                    </a:lnTo>
                    <a:lnTo>
                      <a:pt x="72" y="8"/>
                    </a:lnTo>
                    <a:lnTo>
                      <a:pt x="54" y="18"/>
                    </a:lnTo>
                    <a:lnTo>
                      <a:pt x="36" y="32"/>
                    </a:lnTo>
                    <a:lnTo>
                      <a:pt x="22" y="48"/>
                    </a:lnTo>
                    <a:lnTo>
                      <a:pt x="10" y="68"/>
                    </a:lnTo>
                    <a:lnTo>
                      <a:pt x="10" y="68"/>
                    </a:lnTo>
                    <a:lnTo>
                      <a:pt x="4" y="90"/>
                    </a:lnTo>
                    <a:lnTo>
                      <a:pt x="0" y="114"/>
                    </a:lnTo>
                    <a:lnTo>
                      <a:pt x="2" y="136"/>
                    </a:lnTo>
                    <a:lnTo>
                      <a:pt x="10" y="156"/>
                    </a:lnTo>
                    <a:lnTo>
                      <a:pt x="20" y="176"/>
                    </a:lnTo>
                    <a:lnTo>
                      <a:pt x="32" y="194"/>
                    </a:lnTo>
                    <a:lnTo>
                      <a:pt x="50" y="208"/>
                    </a:lnTo>
                    <a:lnTo>
                      <a:pt x="70" y="218"/>
                    </a:lnTo>
                    <a:lnTo>
                      <a:pt x="70" y="218"/>
                    </a:lnTo>
                    <a:lnTo>
                      <a:pt x="92" y="226"/>
                    </a:lnTo>
                    <a:lnTo>
                      <a:pt x="114" y="228"/>
                    </a:lnTo>
                    <a:lnTo>
                      <a:pt x="136" y="226"/>
                    </a:lnTo>
                    <a:lnTo>
                      <a:pt x="158" y="220"/>
                    </a:lnTo>
                    <a:lnTo>
                      <a:pt x="178" y="210"/>
                    </a:lnTo>
                    <a:lnTo>
                      <a:pt x="194" y="196"/>
                    </a:lnTo>
                    <a:lnTo>
                      <a:pt x="210" y="180"/>
                    </a:lnTo>
                    <a:lnTo>
                      <a:pt x="220" y="158"/>
                    </a:lnTo>
                    <a:lnTo>
                      <a:pt x="220" y="158"/>
                    </a:lnTo>
                    <a:lnTo>
                      <a:pt x="228" y="136"/>
                    </a:lnTo>
                    <a:lnTo>
                      <a:pt x="230" y="114"/>
                    </a:lnTo>
                    <a:lnTo>
                      <a:pt x="228" y="92"/>
                    </a:lnTo>
                    <a:lnTo>
                      <a:pt x="222" y="72"/>
                    </a:lnTo>
                    <a:lnTo>
                      <a:pt x="212" y="52"/>
                    </a:lnTo>
                    <a:lnTo>
                      <a:pt x="198" y="34"/>
                    </a:lnTo>
                    <a:lnTo>
                      <a:pt x="180" y="20"/>
                    </a:lnTo>
                    <a:lnTo>
                      <a:pt x="160" y="8"/>
                    </a:lnTo>
                    <a:lnTo>
                      <a:pt x="160" y="8"/>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48" name="Freeform 100"/>
              <p:cNvSpPr>
                <a:spLocks/>
              </p:cNvSpPr>
              <p:nvPr/>
            </p:nvSpPr>
            <p:spPr bwMode="auto">
              <a:xfrm>
                <a:off x="13328650" y="5430838"/>
                <a:ext cx="285750" cy="361950"/>
              </a:xfrm>
              <a:custGeom>
                <a:avLst/>
                <a:gdLst>
                  <a:gd name="T0" fmla="*/ 56 w 180"/>
                  <a:gd name="T1" fmla="*/ 50 h 228"/>
                  <a:gd name="T2" fmla="*/ 56 w 180"/>
                  <a:gd name="T3" fmla="*/ 50 h 228"/>
                  <a:gd name="T4" fmla="*/ 64 w 180"/>
                  <a:gd name="T5" fmla="*/ 36 h 228"/>
                  <a:gd name="T6" fmla="*/ 74 w 180"/>
                  <a:gd name="T7" fmla="*/ 22 h 228"/>
                  <a:gd name="T8" fmla="*/ 84 w 180"/>
                  <a:gd name="T9" fmla="*/ 10 h 228"/>
                  <a:gd name="T10" fmla="*/ 98 w 180"/>
                  <a:gd name="T11" fmla="*/ 0 h 228"/>
                  <a:gd name="T12" fmla="*/ 98 w 180"/>
                  <a:gd name="T13" fmla="*/ 0 h 228"/>
                  <a:gd name="T14" fmla="*/ 84 w 180"/>
                  <a:gd name="T15" fmla="*/ 4 h 228"/>
                  <a:gd name="T16" fmla="*/ 70 w 180"/>
                  <a:gd name="T17" fmla="*/ 8 h 228"/>
                  <a:gd name="T18" fmla="*/ 58 w 180"/>
                  <a:gd name="T19" fmla="*/ 16 h 228"/>
                  <a:gd name="T20" fmla="*/ 46 w 180"/>
                  <a:gd name="T21" fmla="*/ 24 h 228"/>
                  <a:gd name="T22" fmla="*/ 34 w 180"/>
                  <a:gd name="T23" fmla="*/ 32 h 228"/>
                  <a:gd name="T24" fmla="*/ 26 w 180"/>
                  <a:gd name="T25" fmla="*/ 44 h 228"/>
                  <a:gd name="T26" fmla="*/ 16 w 180"/>
                  <a:gd name="T27" fmla="*/ 56 h 228"/>
                  <a:gd name="T28" fmla="*/ 10 w 180"/>
                  <a:gd name="T29" fmla="*/ 68 h 228"/>
                  <a:gd name="T30" fmla="*/ 10 w 180"/>
                  <a:gd name="T31" fmla="*/ 68 h 228"/>
                  <a:gd name="T32" fmla="*/ 4 w 180"/>
                  <a:gd name="T33" fmla="*/ 90 h 228"/>
                  <a:gd name="T34" fmla="*/ 0 w 180"/>
                  <a:gd name="T35" fmla="*/ 114 h 228"/>
                  <a:gd name="T36" fmla="*/ 2 w 180"/>
                  <a:gd name="T37" fmla="*/ 136 h 228"/>
                  <a:gd name="T38" fmla="*/ 10 w 180"/>
                  <a:gd name="T39" fmla="*/ 156 h 228"/>
                  <a:gd name="T40" fmla="*/ 20 w 180"/>
                  <a:gd name="T41" fmla="*/ 176 h 228"/>
                  <a:gd name="T42" fmla="*/ 32 w 180"/>
                  <a:gd name="T43" fmla="*/ 194 h 228"/>
                  <a:gd name="T44" fmla="*/ 50 w 180"/>
                  <a:gd name="T45" fmla="*/ 208 h 228"/>
                  <a:gd name="T46" fmla="*/ 70 w 180"/>
                  <a:gd name="T47" fmla="*/ 218 h 228"/>
                  <a:gd name="T48" fmla="*/ 70 w 180"/>
                  <a:gd name="T49" fmla="*/ 218 h 228"/>
                  <a:gd name="T50" fmla="*/ 84 w 180"/>
                  <a:gd name="T51" fmla="*/ 224 h 228"/>
                  <a:gd name="T52" fmla="*/ 98 w 180"/>
                  <a:gd name="T53" fmla="*/ 228 h 228"/>
                  <a:gd name="T54" fmla="*/ 114 w 180"/>
                  <a:gd name="T55" fmla="*/ 228 h 228"/>
                  <a:gd name="T56" fmla="*/ 128 w 180"/>
                  <a:gd name="T57" fmla="*/ 228 h 228"/>
                  <a:gd name="T58" fmla="*/ 142 w 180"/>
                  <a:gd name="T59" fmla="*/ 226 h 228"/>
                  <a:gd name="T60" fmla="*/ 154 w 180"/>
                  <a:gd name="T61" fmla="*/ 222 h 228"/>
                  <a:gd name="T62" fmla="*/ 168 w 180"/>
                  <a:gd name="T63" fmla="*/ 216 h 228"/>
                  <a:gd name="T64" fmla="*/ 180 w 180"/>
                  <a:gd name="T65" fmla="*/ 208 h 228"/>
                  <a:gd name="T66" fmla="*/ 180 w 180"/>
                  <a:gd name="T67" fmla="*/ 208 h 228"/>
                  <a:gd name="T68" fmla="*/ 164 w 180"/>
                  <a:gd name="T69" fmla="*/ 210 h 228"/>
                  <a:gd name="T70" fmla="*/ 148 w 180"/>
                  <a:gd name="T71" fmla="*/ 208 h 228"/>
                  <a:gd name="T72" fmla="*/ 132 w 180"/>
                  <a:gd name="T73" fmla="*/ 206 h 228"/>
                  <a:gd name="T74" fmla="*/ 116 w 180"/>
                  <a:gd name="T75" fmla="*/ 200 h 228"/>
                  <a:gd name="T76" fmla="*/ 116 w 180"/>
                  <a:gd name="T77" fmla="*/ 200 h 228"/>
                  <a:gd name="T78" fmla="*/ 96 w 180"/>
                  <a:gd name="T79" fmla="*/ 190 h 228"/>
                  <a:gd name="T80" fmla="*/ 80 w 180"/>
                  <a:gd name="T81" fmla="*/ 174 h 228"/>
                  <a:gd name="T82" fmla="*/ 66 w 180"/>
                  <a:gd name="T83" fmla="*/ 158 h 228"/>
                  <a:gd name="T84" fmla="*/ 56 w 180"/>
                  <a:gd name="T85" fmla="*/ 138 h 228"/>
                  <a:gd name="T86" fmla="*/ 50 w 180"/>
                  <a:gd name="T87" fmla="*/ 116 h 228"/>
                  <a:gd name="T88" fmla="*/ 48 w 180"/>
                  <a:gd name="T89" fmla="*/ 94 h 228"/>
                  <a:gd name="T90" fmla="*/ 50 w 180"/>
                  <a:gd name="T91" fmla="*/ 72 h 228"/>
                  <a:gd name="T92" fmla="*/ 56 w 180"/>
                  <a:gd name="T93" fmla="*/ 50 h 228"/>
                  <a:gd name="T94" fmla="*/ 56 w 180"/>
                  <a:gd name="T95" fmla="*/ 5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0" h="228">
                    <a:moveTo>
                      <a:pt x="56" y="50"/>
                    </a:moveTo>
                    <a:lnTo>
                      <a:pt x="56" y="50"/>
                    </a:lnTo>
                    <a:lnTo>
                      <a:pt x="64" y="36"/>
                    </a:lnTo>
                    <a:lnTo>
                      <a:pt x="74" y="22"/>
                    </a:lnTo>
                    <a:lnTo>
                      <a:pt x="84" y="10"/>
                    </a:lnTo>
                    <a:lnTo>
                      <a:pt x="98" y="0"/>
                    </a:lnTo>
                    <a:lnTo>
                      <a:pt x="98" y="0"/>
                    </a:lnTo>
                    <a:lnTo>
                      <a:pt x="84" y="4"/>
                    </a:lnTo>
                    <a:lnTo>
                      <a:pt x="70" y="8"/>
                    </a:lnTo>
                    <a:lnTo>
                      <a:pt x="58" y="16"/>
                    </a:lnTo>
                    <a:lnTo>
                      <a:pt x="46" y="24"/>
                    </a:lnTo>
                    <a:lnTo>
                      <a:pt x="34" y="32"/>
                    </a:lnTo>
                    <a:lnTo>
                      <a:pt x="26" y="44"/>
                    </a:lnTo>
                    <a:lnTo>
                      <a:pt x="16" y="56"/>
                    </a:lnTo>
                    <a:lnTo>
                      <a:pt x="10" y="68"/>
                    </a:lnTo>
                    <a:lnTo>
                      <a:pt x="10" y="68"/>
                    </a:lnTo>
                    <a:lnTo>
                      <a:pt x="4" y="90"/>
                    </a:lnTo>
                    <a:lnTo>
                      <a:pt x="0" y="114"/>
                    </a:lnTo>
                    <a:lnTo>
                      <a:pt x="2" y="136"/>
                    </a:lnTo>
                    <a:lnTo>
                      <a:pt x="10" y="156"/>
                    </a:lnTo>
                    <a:lnTo>
                      <a:pt x="20" y="176"/>
                    </a:lnTo>
                    <a:lnTo>
                      <a:pt x="32" y="194"/>
                    </a:lnTo>
                    <a:lnTo>
                      <a:pt x="50" y="208"/>
                    </a:lnTo>
                    <a:lnTo>
                      <a:pt x="70" y="218"/>
                    </a:lnTo>
                    <a:lnTo>
                      <a:pt x="70" y="218"/>
                    </a:lnTo>
                    <a:lnTo>
                      <a:pt x="84" y="224"/>
                    </a:lnTo>
                    <a:lnTo>
                      <a:pt x="98" y="228"/>
                    </a:lnTo>
                    <a:lnTo>
                      <a:pt x="114" y="228"/>
                    </a:lnTo>
                    <a:lnTo>
                      <a:pt x="128" y="228"/>
                    </a:lnTo>
                    <a:lnTo>
                      <a:pt x="142" y="226"/>
                    </a:lnTo>
                    <a:lnTo>
                      <a:pt x="154" y="222"/>
                    </a:lnTo>
                    <a:lnTo>
                      <a:pt x="168" y="216"/>
                    </a:lnTo>
                    <a:lnTo>
                      <a:pt x="180" y="208"/>
                    </a:lnTo>
                    <a:lnTo>
                      <a:pt x="180" y="208"/>
                    </a:lnTo>
                    <a:lnTo>
                      <a:pt x="164" y="210"/>
                    </a:lnTo>
                    <a:lnTo>
                      <a:pt x="148" y="208"/>
                    </a:lnTo>
                    <a:lnTo>
                      <a:pt x="132" y="206"/>
                    </a:lnTo>
                    <a:lnTo>
                      <a:pt x="116" y="200"/>
                    </a:lnTo>
                    <a:lnTo>
                      <a:pt x="116" y="200"/>
                    </a:lnTo>
                    <a:lnTo>
                      <a:pt x="96" y="190"/>
                    </a:lnTo>
                    <a:lnTo>
                      <a:pt x="80" y="174"/>
                    </a:lnTo>
                    <a:lnTo>
                      <a:pt x="66" y="158"/>
                    </a:lnTo>
                    <a:lnTo>
                      <a:pt x="56" y="138"/>
                    </a:lnTo>
                    <a:lnTo>
                      <a:pt x="50" y="116"/>
                    </a:lnTo>
                    <a:lnTo>
                      <a:pt x="48" y="94"/>
                    </a:lnTo>
                    <a:lnTo>
                      <a:pt x="50" y="72"/>
                    </a:lnTo>
                    <a:lnTo>
                      <a:pt x="56" y="50"/>
                    </a:lnTo>
                    <a:lnTo>
                      <a:pt x="56" y="50"/>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49" name="Freeform 101"/>
              <p:cNvSpPr>
                <a:spLocks/>
              </p:cNvSpPr>
              <p:nvPr/>
            </p:nvSpPr>
            <p:spPr bwMode="auto">
              <a:xfrm>
                <a:off x="11741150" y="4608513"/>
                <a:ext cx="206375" cy="1314450"/>
              </a:xfrm>
              <a:custGeom>
                <a:avLst/>
                <a:gdLst>
                  <a:gd name="T0" fmla="*/ 84 w 130"/>
                  <a:gd name="T1" fmla="*/ 828 h 828"/>
                  <a:gd name="T2" fmla="*/ 72 w 130"/>
                  <a:gd name="T3" fmla="*/ 826 h 828"/>
                  <a:gd name="T4" fmla="*/ 54 w 130"/>
                  <a:gd name="T5" fmla="*/ 814 h 828"/>
                  <a:gd name="T6" fmla="*/ 44 w 130"/>
                  <a:gd name="T7" fmla="*/ 802 h 828"/>
                  <a:gd name="T8" fmla="*/ 26 w 130"/>
                  <a:gd name="T9" fmla="*/ 764 h 828"/>
                  <a:gd name="T10" fmla="*/ 16 w 130"/>
                  <a:gd name="T11" fmla="*/ 712 h 828"/>
                  <a:gd name="T12" fmla="*/ 10 w 130"/>
                  <a:gd name="T13" fmla="*/ 646 h 828"/>
                  <a:gd name="T14" fmla="*/ 10 w 130"/>
                  <a:gd name="T15" fmla="*/ 608 h 828"/>
                  <a:gd name="T16" fmla="*/ 4 w 130"/>
                  <a:gd name="T17" fmla="*/ 410 h 828"/>
                  <a:gd name="T18" fmla="*/ 2 w 130"/>
                  <a:gd name="T19" fmla="*/ 324 h 828"/>
                  <a:gd name="T20" fmla="*/ 0 w 130"/>
                  <a:gd name="T21" fmla="*/ 180 h 828"/>
                  <a:gd name="T22" fmla="*/ 6 w 130"/>
                  <a:gd name="T23" fmla="*/ 100 h 828"/>
                  <a:gd name="T24" fmla="*/ 14 w 130"/>
                  <a:gd name="T25" fmla="*/ 58 h 828"/>
                  <a:gd name="T26" fmla="*/ 26 w 130"/>
                  <a:gd name="T27" fmla="*/ 28 h 828"/>
                  <a:gd name="T28" fmla="*/ 44 w 130"/>
                  <a:gd name="T29" fmla="*/ 10 h 828"/>
                  <a:gd name="T30" fmla="*/ 56 w 130"/>
                  <a:gd name="T31" fmla="*/ 4 h 828"/>
                  <a:gd name="T32" fmla="*/ 84 w 130"/>
                  <a:gd name="T33" fmla="*/ 0 h 828"/>
                  <a:gd name="T34" fmla="*/ 106 w 130"/>
                  <a:gd name="T35" fmla="*/ 6 h 828"/>
                  <a:gd name="T36" fmla="*/ 114 w 130"/>
                  <a:gd name="T37" fmla="*/ 14 h 828"/>
                  <a:gd name="T38" fmla="*/ 124 w 130"/>
                  <a:gd name="T39" fmla="*/ 30 h 828"/>
                  <a:gd name="T40" fmla="*/ 130 w 130"/>
                  <a:gd name="T41" fmla="*/ 54 h 828"/>
                  <a:gd name="T42" fmla="*/ 130 w 130"/>
                  <a:gd name="T43" fmla="*/ 62 h 828"/>
                  <a:gd name="T44" fmla="*/ 128 w 130"/>
                  <a:gd name="T45" fmla="*/ 70 h 828"/>
                  <a:gd name="T46" fmla="*/ 118 w 130"/>
                  <a:gd name="T47" fmla="*/ 74 h 828"/>
                  <a:gd name="T48" fmla="*/ 114 w 130"/>
                  <a:gd name="T49" fmla="*/ 74 h 828"/>
                  <a:gd name="T50" fmla="*/ 108 w 130"/>
                  <a:gd name="T51" fmla="*/ 68 h 828"/>
                  <a:gd name="T52" fmla="*/ 106 w 130"/>
                  <a:gd name="T53" fmla="*/ 62 h 828"/>
                  <a:gd name="T54" fmla="*/ 104 w 130"/>
                  <a:gd name="T55" fmla="*/ 44 h 828"/>
                  <a:gd name="T56" fmla="*/ 96 w 130"/>
                  <a:gd name="T57" fmla="*/ 30 h 828"/>
                  <a:gd name="T58" fmla="*/ 92 w 130"/>
                  <a:gd name="T59" fmla="*/ 26 h 828"/>
                  <a:gd name="T60" fmla="*/ 80 w 130"/>
                  <a:gd name="T61" fmla="*/ 24 h 828"/>
                  <a:gd name="T62" fmla="*/ 64 w 130"/>
                  <a:gd name="T63" fmla="*/ 28 h 828"/>
                  <a:gd name="T64" fmla="*/ 62 w 130"/>
                  <a:gd name="T65" fmla="*/ 28 h 828"/>
                  <a:gd name="T66" fmla="*/ 54 w 130"/>
                  <a:gd name="T67" fmla="*/ 32 h 828"/>
                  <a:gd name="T68" fmla="*/ 40 w 130"/>
                  <a:gd name="T69" fmla="*/ 54 h 828"/>
                  <a:gd name="T70" fmla="*/ 32 w 130"/>
                  <a:gd name="T71" fmla="*/ 88 h 828"/>
                  <a:gd name="T72" fmla="*/ 24 w 130"/>
                  <a:gd name="T73" fmla="*/ 162 h 828"/>
                  <a:gd name="T74" fmla="*/ 24 w 130"/>
                  <a:gd name="T75" fmla="*/ 282 h 828"/>
                  <a:gd name="T76" fmla="*/ 28 w 130"/>
                  <a:gd name="T77" fmla="*/ 410 h 828"/>
                  <a:gd name="T78" fmla="*/ 34 w 130"/>
                  <a:gd name="T79" fmla="*/ 608 h 828"/>
                  <a:gd name="T80" fmla="*/ 34 w 130"/>
                  <a:gd name="T81" fmla="*/ 654 h 828"/>
                  <a:gd name="T82" fmla="*/ 40 w 130"/>
                  <a:gd name="T83" fmla="*/ 722 h 828"/>
                  <a:gd name="T84" fmla="*/ 52 w 130"/>
                  <a:gd name="T85" fmla="*/ 766 h 828"/>
                  <a:gd name="T86" fmla="*/ 66 w 130"/>
                  <a:gd name="T87" fmla="*/ 790 h 828"/>
                  <a:gd name="T88" fmla="*/ 72 w 130"/>
                  <a:gd name="T89" fmla="*/ 798 h 828"/>
                  <a:gd name="T90" fmla="*/ 82 w 130"/>
                  <a:gd name="T91" fmla="*/ 804 h 828"/>
                  <a:gd name="T92" fmla="*/ 82 w 130"/>
                  <a:gd name="T93" fmla="*/ 804 h 828"/>
                  <a:gd name="T94" fmla="*/ 92 w 130"/>
                  <a:gd name="T95" fmla="*/ 806 h 828"/>
                  <a:gd name="T96" fmla="*/ 96 w 130"/>
                  <a:gd name="T97" fmla="*/ 814 h 828"/>
                  <a:gd name="T98" fmla="*/ 94 w 130"/>
                  <a:gd name="T99" fmla="*/ 820 h 828"/>
                  <a:gd name="T100" fmla="*/ 90 w 130"/>
                  <a:gd name="T101" fmla="*/ 826 h 828"/>
                  <a:gd name="T102" fmla="*/ 84 w 130"/>
                  <a:gd name="T103" fmla="*/ 828 h 828"/>
                  <a:gd name="T104" fmla="*/ 84 w 130"/>
                  <a:gd name="T105"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828">
                    <a:moveTo>
                      <a:pt x="84" y="828"/>
                    </a:moveTo>
                    <a:lnTo>
                      <a:pt x="84" y="828"/>
                    </a:lnTo>
                    <a:lnTo>
                      <a:pt x="78" y="828"/>
                    </a:lnTo>
                    <a:lnTo>
                      <a:pt x="72" y="826"/>
                    </a:lnTo>
                    <a:lnTo>
                      <a:pt x="64" y="822"/>
                    </a:lnTo>
                    <a:lnTo>
                      <a:pt x="54" y="814"/>
                    </a:lnTo>
                    <a:lnTo>
                      <a:pt x="54" y="814"/>
                    </a:lnTo>
                    <a:lnTo>
                      <a:pt x="44" y="802"/>
                    </a:lnTo>
                    <a:lnTo>
                      <a:pt x="34" y="786"/>
                    </a:lnTo>
                    <a:lnTo>
                      <a:pt x="26" y="764"/>
                    </a:lnTo>
                    <a:lnTo>
                      <a:pt x="20" y="740"/>
                    </a:lnTo>
                    <a:lnTo>
                      <a:pt x="16" y="712"/>
                    </a:lnTo>
                    <a:lnTo>
                      <a:pt x="12" y="680"/>
                    </a:lnTo>
                    <a:lnTo>
                      <a:pt x="10" y="646"/>
                    </a:lnTo>
                    <a:lnTo>
                      <a:pt x="10" y="608"/>
                    </a:lnTo>
                    <a:lnTo>
                      <a:pt x="10" y="608"/>
                    </a:lnTo>
                    <a:lnTo>
                      <a:pt x="8" y="514"/>
                    </a:lnTo>
                    <a:lnTo>
                      <a:pt x="4" y="410"/>
                    </a:lnTo>
                    <a:lnTo>
                      <a:pt x="4" y="410"/>
                    </a:lnTo>
                    <a:lnTo>
                      <a:pt x="2" y="324"/>
                    </a:lnTo>
                    <a:lnTo>
                      <a:pt x="0" y="248"/>
                    </a:lnTo>
                    <a:lnTo>
                      <a:pt x="0" y="180"/>
                    </a:lnTo>
                    <a:lnTo>
                      <a:pt x="2" y="124"/>
                    </a:lnTo>
                    <a:lnTo>
                      <a:pt x="6" y="100"/>
                    </a:lnTo>
                    <a:lnTo>
                      <a:pt x="10" y="78"/>
                    </a:lnTo>
                    <a:lnTo>
                      <a:pt x="14" y="58"/>
                    </a:lnTo>
                    <a:lnTo>
                      <a:pt x="20" y="42"/>
                    </a:lnTo>
                    <a:lnTo>
                      <a:pt x="26" y="28"/>
                    </a:lnTo>
                    <a:lnTo>
                      <a:pt x="34" y="18"/>
                    </a:lnTo>
                    <a:lnTo>
                      <a:pt x="44" y="10"/>
                    </a:lnTo>
                    <a:lnTo>
                      <a:pt x="56" y="4"/>
                    </a:lnTo>
                    <a:lnTo>
                      <a:pt x="56" y="4"/>
                    </a:lnTo>
                    <a:lnTo>
                      <a:pt x="70" y="0"/>
                    </a:lnTo>
                    <a:lnTo>
                      <a:pt x="84" y="0"/>
                    </a:lnTo>
                    <a:lnTo>
                      <a:pt x="96" y="2"/>
                    </a:lnTo>
                    <a:lnTo>
                      <a:pt x="106" y="6"/>
                    </a:lnTo>
                    <a:lnTo>
                      <a:pt x="106" y="6"/>
                    </a:lnTo>
                    <a:lnTo>
                      <a:pt x="114" y="14"/>
                    </a:lnTo>
                    <a:lnTo>
                      <a:pt x="120" y="22"/>
                    </a:lnTo>
                    <a:lnTo>
                      <a:pt x="124" y="30"/>
                    </a:lnTo>
                    <a:lnTo>
                      <a:pt x="128" y="40"/>
                    </a:lnTo>
                    <a:lnTo>
                      <a:pt x="130" y="54"/>
                    </a:lnTo>
                    <a:lnTo>
                      <a:pt x="130" y="62"/>
                    </a:lnTo>
                    <a:lnTo>
                      <a:pt x="130" y="62"/>
                    </a:lnTo>
                    <a:lnTo>
                      <a:pt x="130" y="68"/>
                    </a:lnTo>
                    <a:lnTo>
                      <a:pt x="128" y="70"/>
                    </a:lnTo>
                    <a:lnTo>
                      <a:pt x="124" y="74"/>
                    </a:lnTo>
                    <a:lnTo>
                      <a:pt x="118" y="74"/>
                    </a:lnTo>
                    <a:lnTo>
                      <a:pt x="118" y="74"/>
                    </a:lnTo>
                    <a:lnTo>
                      <a:pt x="114" y="74"/>
                    </a:lnTo>
                    <a:lnTo>
                      <a:pt x="110" y="70"/>
                    </a:lnTo>
                    <a:lnTo>
                      <a:pt x="108" y="68"/>
                    </a:lnTo>
                    <a:lnTo>
                      <a:pt x="106" y="62"/>
                    </a:lnTo>
                    <a:lnTo>
                      <a:pt x="106" y="62"/>
                    </a:lnTo>
                    <a:lnTo>
                      <a:pt x="106" y="54"/>
                    </a:lnTo>
                    <a:lnTo>
                      <a:pt x="104" y="44"/>
                    </a:lnTo>
                    <a:lnTo>
                      <a:pt x="100" y="34"/>
                    </a:lnTo>
                    <a:lnTo>
                      <a:pt x="96" y="30"/>
                    </a:lnTo>
                    <a:lnTo>
                      <a:pt x="92" y="26"/>
                    </a:lnTo>
                    <a:lnTo>
                      <a:pt x="92" y="26"/>
                    </a:lnTo>
                    <a:lnTo>
                      <a:pt x="88" y="24"/>
                    </a:lnTo>
                    <a:lnTo>
                      <a:pt x="80" y="24"/>
                    </a:lnTo>
                    <a:lnTo>
                      <a:pt x="72" y="24"/>
                    </a:lnTo>
                    <a:lnTo>
                      <a:pt x="64" y="28"/>
                    </a:lnTo>
                    <a:lnTo>
                      <a:pt x="64" y="28"/>
                    </a:lnTo>
                    <a:lnTo>
                      <a:pt x="62" y="28"/>
                    </a:lnTo>
                    <a:lnTo>
                      <a:pt x="62" y="28"/>
                    </a:lnTo>
                    <a:lnTo>
                      <a:pt x="54" y="32"/>
                    </a:lnTo>
                    <a:lnTo>
                      <a:pt x="46" y="40"/>
                    </a:lnTo>
                    <a:lnTo>
                      <a:pt x="40" y="54"/>
                    </a:lnTo>
                    <a:lnTo>
                      <a:pt x="36" y="70"/>
                    </a:lnTo>
                    <a:lnTo>
                      <a:pt x="32" y="88"/>
                    </a:lnTo>
                    <a:lnTo>
                      <a:pt x="28" y="110"/>
                    </a:lnTo>
                    <a:lnTo>
                      <a:pt x="24" y="162"/>
                    </a:lnTo>
                    <a:lnTo>
                      <a:pt x="24" y="220"/>
                    </a:lnTo>
                    <a:lnTo>
                      <a:pt x="24" y="282"/>
                    </a:lnTo>
                    <a:lnTo>
                      <a:pt x="28" y="410"/>
                    </a:lnTo>
                    <a:lnTo>
                      <a:pt x="28" y="410"/>
                    </a:lnTo>
                    <a:lnTo>
                      <a:pt x="32" y="514"/>
                    </a:lnTo>
                    <a:lnTo>
                      <a:pt x="34" y="608"/>
                    </a:lnTo>
                    <a:lnTo>
                      <a:pt x="34" y="608"/>
                    </a:lnTo>
                    <a:lnTo>
                      <a:pt x="34" y="654"/>
                    </a:lnTo>
                    <a:lnTo>
                      <a:pt x="36" y="692"/>
                    </a:lnTo>
                    <a:lnTo>
                      <a:pt x="40" y="722"/>
                    </a:lnTo>
                    <a:lnTo>
                      <a:pt x="46" y="748"/>
                    </a:lnTo>
                    <a:lnTo>
                      <a:pt x="52" y="766"/>
                    </a:lnTo>
                    <a:lnTo>
                      <a:pt x="58" y="780"/>
                    </a:lnTo>
                    <a:lnTo>
                      <a:pt x="66" y="790"/>
                    </a:lnTo>
                    <a:lnTo>
                      <a:pt x="72" y="798"/>
                    </a:lnTo>
                    <a:lnTo>
                      <a:pt x="72" y="798"/>
                    </a:lnTo>
                    <a:lnTo>
                      <a:pt x="80" y="802"/>
                    </a:lnTo>
                    <a:lnTo>
                      <a:pt x="82" y="804"/>
                    </a:lnTo>
                    <a:lnTo>
                      <a:pt x="82" y="804"/>
                    </a:lnTo>
                    <a:lnTo>
                      <a:pt x="82" y="804"/>
                    </a:lnTo>
                    <a:lnTo>
                      <a:pt x="88" y="804"/>
                    </a:lnTo>
                    <a:lnTo>
                      <a:pt x="92" y="806"/>
                    </a:lnTo>
                    <a:lnTo>
                      <a:pt x="94" y="810"/>
                    </a:lnTo>
                    <a:lnTo>
                      <a:pt x="96" y="814"/>
                    </a:lnTo>
                    <a:lnTo>
                      <a:pt x="96" y="814"/>
                    </a:lnTo>
                    <a:lnTo>
                      <a:pt x="94" y="820"/>
                    </a:lnTo>
                    <a:lnTo>
                      <a:pt x="92" y="824"/>
                    </a:lnTo>
                    <a:lnTo>
                      <a:pt x="90" y="826"/>
                    </a:lnTo>
                    <a:lnTo>
                      <a:pt x="84" y="828"/>
                    </a:lnTo>
                    <a:lnTo>
                      <a:pt x="84" y="828"/>
                    </a:lnTo>
                    <a:lnTo>
                      <a:pt x="84" y="828"/>
                    </a:lnTo>
                    <a:lnTo>
                      <a:pt x="84" y="828"/>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50" name="Freeform 102"/>
              <p:cNvSpPr>
                <a:spLocks/>
              </p:cNvSpPr>
              <p:nvPr/>
            </p:nvSpPr>
            <p:spPr bwMode="auto">
              <a:xfrm>
                <a:off x="11931650" y="4926013"/>
                <a:ext cx="63500" cy="774700"/>
              </a:xfrm>
              <a:custGeom>
                <a:avLst/>
                <a:gdLst>
                  <a:gd name="T0" fmla="*/ 22 w 40"/>
                  <a:gd name="T1" fmla="*/ 488 h 488"/>
                  <a:gd name="T2" fmla="*/ 22 w 40"/>
                  <a:gd name="T3" fmla="*/ 488 h 488"/>
                  <a:gd name="T4" fmla="*/ 20 w 40"/>
                  <a:gd name="T5" fmla="*/ 488 h 488"/>
                  <a:gd name="T6" fmla="*/ 20 w 40"/>
                  <a:gd name="T7" fmla="*/ 488 h 488"/>
                  <a:gd name="T8" fmla="*/ 16 w 40"/>
                  <a:gd name="T9" fmla="*/ 486 h 488"/>
                  <a:gd name="T10" fmla="*/ 12 w 40"/>
                  <a:gd name="T11" fmla="*/ 484 h 488"/>
                  <a:gd name="T12" fmla="*/ 10 w 40"/>
                  <a:gd name="T13" fmla="*/ 480 h 488"/>
                  <a:gd name="T14" fmla="*/ 10 w 40"/>
                  <a:gd name="T15" fmla="*/ 474 h 488"/>
                  <a:gd name="T16" fmla="*/ 10 w 40"/>
                  <a:gd name="T17" fmla="*/ 474 h 488"/>
                  <a:gd name="T18" fmla="*/ 12 w 40"/>
                  <a:gd name="T19" fmla="*/ 444 h 488"/>
                  <a:gd name="T20" fmla="*/ 14 w 40"/>
                  <a:gd name="T21" fmla="*/ 410 h 488"/>
                  <a:gd name="T22" fmla="*/ 16 w 40"/>
                  <a:gd name="T23" fmla="*/ 338 h 488"/>
                  <a:gd name="T24" fmla="*/ 16 w 40"/>
                  <a:gd name="T25" fmla="*/ 262 h 488"/>
                  <a:gd name="T26" fmla="*/ 12 w 40"/>
                  <a:gd name="T27" fmla="*/ 188 h 488"/>
                  <a:gd name="T28" fmla="*/ 4 w 40"/>
                  <a:gd name="T29" fmla="*/ 64 h 488"/>
                  <a:gd name="T30" fmla="*/ 0 w 40"/>
                  <a:gd name="T31" fmla="*/ 14 h 488"/>
                  <a:gd name="T32" fmla="*/ 0 w 40"/>
                  <a:gd name="T33" fmla="*/ 14 h 488"/>
                  <a:gd name="T34" fmla="*/ 0 w 40"/>
                  <a:gd name="T35" fmla="*/ 8 h 488"/>
                  <a:gd name="T36" fmla="*/ 2 w 40"/>
                  <a:gd name="T37" fmla="*/ 4 h 488"/>
                  <a:gd name="T38" fmla="*/ 6 w 40"/>
                  <a:gd name="T39" fmla="*/ 2 h 488"/>
                  <a:gd name="T40" fmla="*/ 10 w 40"/>
                  <a:gd name="T41" fmla="*/ 0 h 488"/>
                  <a:gd name="T42" fmla="*/ 10 w 40"/>
                  <a:gd name="T43" fmla="*/ 0 h 488"/>
                  <a:gd name="T44" fmla="*/ 16 w 40"/>
                  <a:gd name="T45" fmla="*/ 0 h 488"/>
                  <a:gd name="T46" fmla="*/ 20 w 40"/>
                  <a:gd name="T47" fmla="*/ 2 h 488"/>
                  <a:gd name="T48" fmla="*/ 22 w 40"/>
                  <a:gd name="T49" fmla="*/ 6 h 488"/>
                  <a:gd name="T50" fmla="*/ 24 w 40"/>
                  <a:gd name="T51" fmla="*/ 10 h 488"/>
                  <a:gd name="T52" fmla="*/ 24 w 40"/>
                  <a:gd name="T53" fmla="*/ 10 h 488"/>
                  <a:gd name="T54" fmla="*/ 28 w 40"/>
                  <a:gd name="T55" fmla="*/ 68 h 488"/>
                  <a:gd name="T56" fmla="*/ 36 w 40"/>
                  <a:gd name="T57" fmla="*/ 190 h 488"/>
                  <a:gd name="T58" fmla="*/ 40 w 40"/>
                  <a:gd name="T59" fmla="*/ 264 h 488"/>
                  <a:gd name="T60" fmla="*/ 40 w 40"/>
                  <a:gd name="T61" fmla="*/ 340 h 488"/>
                  <a:gd name="T62" fmla="*/ 38 w 40"/>
                  <a:gd name="T63" fmla="*/ 414 h 488"/>
                  <a:gd name="T64" fmla="*/ 36 w 40"/>
                  <a:gd name="T65" fmla="*/ 446 h 488"/>
                  <a:gd name="T66" fmla="*/ 34 w 40"/>
                  <a:gd name="T67" fmla="*/ 478 h 488"/>
                  <a:gd name="T68" fmla="*/ 34 w 40"/>
                  <a:gd name="T69" fmla="*/ 478 h 488"/>
                  <a:gd name="T70" fmla="*/ 32 w 40"/>
                  <a:gd name="T71" fmla="*/ 482 h 488"/>
                  <a:gd name="T72" fmla="*/ 30 w 40"/>
                  <a:gd name="T73" fmla="*/ 484 h 488"/>
                  <a:gd name="T74" fmla="*/ 26 w 40"/>
                  <a:gd name="T75" fmla="*/ 488 h 488"/>
                  <a:gd name="T76" fmla="*/ 22 w 40"/>
                  <a:gd name="T77" fmla="*/ 488 h 488"/>
                  <a:gd name="T78" fmla="*/ 22 w 40"/>
                  <a:gd name="T79"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 h="488">
                    <a:moveTo>
                      <a:pt x="22" y="488"/>
                    </a:moveTo>
                    <a:lnTo>
                      <a:pt x="22" y="488"/>
                    </a:lnTo>
                    <a:lnTo>
                      <a:pt x="20" y="488"/>
                    </a:lnTo>
                    <a:lnTo>
                      <a:pt x="20" y="488"/>
                    </a:lnTo>
                    <a:lnTo>
                      <a:pt x="16" y="486"/>
                    </a:lnTo>
                    <a:lnTo>
                      <a:pt x="12" y="484"/>
                    </a:lnTo>
                    <a:lnTo>
                      <a:pt x="10" y="480"/>
                    </a:lnTo>
                    <a:lnTo>
                      <a:pt x="10" y="474"/>
                    </a:lnTo>
                    <a:lnTo>
                      <a:pt x="10" y="474"/>
                    </a:lnTo>
                    <a:lnTo>
                      <a:pt x="12" y="444"/>
                    </a:lnTo>
                    <a:lnTo>
                      <a:pt x="14" y="410"/>
                    </a:lnTo>
                    <a:lnTo>
                      <a:pt x="16" y="338"/>
                    </a:lnTo>
                    <a:lnTo>
                      <a:pt x="16" y="262"/>
                    </a:lnTo>
                    <a:lnTo>
                      <a:pt x="12" y="188"/>
                    </a:lnTo>
                    <a:lnTo>
                      <a:pt x="4" y="64"/>
                    </a:lnTo>
                    <a:lnTo>
                      <a:pt x="0" y="14"/>
                    </a:lnTo>
                    <a:lnTo>
                      <a:pt x="0" y="14"/>
                    </a:lnTo>
                    <a:lnTo>
                      <a:pt x="0" y="8"/>
                    </a:lnTo>
                    <a:lnTo>
                      <a:pt x="2" y="4"/>
                    </a:lnTo>
                    <a:lnTo>
                      <a:pt x="6" y="2"/>
                    </a:lnTo>
                    <a:lnTo>
                      <a:pt x="10" y="0"/>
                    </a:lnTo>
                    <a:lnTo>
                      <a:pt x="10" y="0"/>
                    </a:lnTo>
                    <a:lnTo>
                      <a:pt x="16" y="0"/>
                    </a:lnTo>
                    <a:lnTo>
                      <a:pt x="20" y="2"/>
                    </a:lnTo>
                    <a:lnTo>
                      <a:pt x="22" y="6"/>
                    </a:lnTo>
                    <a:lnTo>
                      <a:pt x="24" y="10"/>
                    </a:lnTo>
                    <a:lnTo>
                      <a:pt x="24" y="10"/>
                    </a:lnTo>
                    <a:lnTo>
                      <a:pt x="28" y="68"/>
                    </a:lnTo>
                    <a:lnTo>
                      <a:pt x="36" y="190"/>
                    </a:lnTo>
                    <a:lnTo>
                      <a:pt x="40" y="264"/>
                    </a:lnTo>
                    <a:lnTo>
                      <a:pt x="40" y="340"/>
                    </a:lnTo>
                    <a:lnTo>
                      <a:pt x="38" y="414"/>
                    </a:lnTo>
                    <a:lnTo>
                      <a:pt x="36" y="446"/>
                    </a:lnTo>
                    <a:lnTo>
                      <a:pt x="34" y="478"/>
                    </a:lnTo>
                    <a:lnTo>
                      <a:pt x="34" y="478"/>
                    </a:lnTo>
                    <a:lnTo>
                      <a:pt x="32" y="482"/>
                    </a:lnTo>
                    <a:lnTo>
                      <a:pt x="30" y="484"/>
                    </a:lnTo>
                    <a:lnTo>
                      <a:pt x="26" y="488"/>
                    </a:lnTo>
                    <a:lnTo>
                      <a:pt x="22" y="488"/>
                    </a:lnTo>
                    <a:lnTo>
                      <a:pt x="22" y="488"/>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51" name="Freeform 103"/>
              <p:cNvSpPr>
                <a:spLocks/>
              </p:cNvSpPr>
              <p:nvPr/>
            </p:nvSpPr>
            <p:spPr bwMode="auto">
              <a:xfrm>
                <a:off x="11966575" y="4519613"/>
                <a:ext cx="717550" cy="1368425"/>
              </a:xfrm>
              <a:custGeom>
                <a:avLst/>
                <a:gdLst>
                  <a:gd name="T0" fmla="*/ 444 w 452"/>
                  <a:gd name="T1" fmla="*/ 860 h 862"/>
                  <a:gd name="T2" fmla="*/ 434 w 452"/>
                  <a:gd name="T3" fmla="*/ 862 h 862"/>
                  <a:gd name="T4" fmla="*/ 412 w 452"/>
                  <a:gd name="T5" fmla="*/ 858 h 862"/>
                  <a:gd name="T6" fmla="*/ 396 w 452"/>
                  <a:gd name="T7" fmla="*/ 850 h 862"/>
                  <a:gd name="T8" fmla="*/ 362 w 452"/>
                  <a:gd name="T9" fmla="*/ 818 h 862"/>
                  <a:gd name="T10" fmla="*/ 326 w 452"/>
                  <a:gd name="T11" fmla="*/ 768 h 862"/>
                  <a:gd name="T12" fmla="*/ 290 w 452"/>
                  <a:gd name="T13" fmla="*/ 702 h 862"/>
                  <a:gd name="T14" fmla="*/ 270 w 452"/>
                  <a:gd name="T15" fmla="*/ 664 h 862"/>
                  <a:gd name="T16" fmla="*/ 168 w 452"/>
                  <a:gd name="T17" fmla="*/ 462 h 862"/>
                  <a:gd name="T18" fmla="*/ 124 w 452"/>
                  <a:gd name="T19" fmla="*/ 374 h 862"/>
                  <a:gd name="T20" fmla="*/ 52 w 452"/>
                  <a:gd name="T21" fmla="*/ 226 h 862"/>
                  <a:gd name="T22" fmla="*/ 16 w 452"/>
                  <a:gd name="T23" fmla="*/ 140 h 862"/>
                  <a:gd name="T24" fmla="*/ 4 w 452"/>
                  <a:gd name="T25" fmla="*/ 94 h 862"/>
                  <a:gd name="T26" fmla="*/ 0 w 452"/>
                  <a:gd name="T27" fmla="*/ 56 h 862"/>
                  <a:gd name="T28" fmla="*/ 8 w 452"/>
                  <a:gd name="T29" fmla="*/ 30 h 862"/>
                  <a:gd name="T30" fmla="*/ 14 w 452"/>
                  <a:gd name="T31" fmla="*/ 20 h 862"/>
                  <a:gd name="T32" fmla="*/ 38 w 452"/>
                  <a:gd name="T33" fmla="*/ 2 h 862"/>
                  <a:gd name="T34" fmla="*/ 62 w 452"/>
                  <a:gd name="T35" fmla="*/ 0 h 862"/>
                  <a:gd name="T36" fmla="*/ 72 w 452"/>
                  <a:gd name="T37" fmla="*/ 4 h 862"/>
                  <a:gd name="T38" fmla="*/ 90 w 452"/>
                  <a:gd name="T39" fmla="*/ 18 h 862"/>
                  <a:gd name="T40" fmla="*/ 108 w 452"/>
                  <a:gd name="T41" fmla="*/ 40 h 862"/>
                  <a:gd name="T42" fmla="*/ 112 w 452"/>
                  <a:gd name="T43" fmla="*/ 48 h 862"/>
                  <a:gd name="T44" fmla="*/ 112 w 452"/>
                  <a:gd name="T45" fmla="*/ 58 h 862"/>
                  <a:gd name="T46" fmla="*/ 106 w 452"/>
                  <a:gd name="T47" fmla="*/ 66 h 862"/>
                  <a:gd name="T48" fmla="*/ 102 w 452"/>
                  <a:gd name="T49" fmla="*/ 66 h 862"/>
                  <a:gd name="T50" fmla="*/ 94 w 452"/>
                  <a:gd name="T51" fmla="*/ 62 h 862"/>
                  <a:gd name="T52" fmla="*/ 90 w 452"/>
                  <a:gd name="T53" fmla="*/ 58 h 862"/>
                  <a:gd name="T54" fmla="*/ 78 w 452"/>
                  <a:gd name="T55" fmla="*/ 40 h 862"/>
                  <a:gd name="T56" fmla="*/ 66 w 452"/>
                  <a:gd name="T57" fmla="*/ 28 h 862"/>
                  <a:gd name="T58" fmla="*/ 60 w 452"/>
                  <a:gd name="T59" fmla="*/ 26 h 862"/>
                  <a:gd name="T60" fmla="*/ 46 w 452"/>
                  <a:gd name="T61" fmla="*/ 28 h 862"/>
                  <a:gd name="T62" fmla="*/ 34 w 452"/>
                  <a:gd name="T63" fmla="*/ 40 h 862"/>
                  <a:gd name="T64" fmla="*/ 32 w 452"/>
                  <a:gd name="T65" fmla="*/ 40 h 862"/>
                  <a:gd name="T66" fmla="*/ 30 w 452"/>
                  <a:gd name="T67" fmla="*/ 44 h 862"/>
                  <a:gd name="T68" fmla="*/ 24 w 452"/>
                  <a:gd name="T69" fmla="*/ 62 h 862"/>
                  <a:gd name="T70" fmla="*/ 28 w 452"/>
                  <a:gd name="T71" fmla="*/ 96 h 862"/>
                  <a:gd name="T72" fmla="*/ 42 w 452"/>
                  <a:gd name="T73" fmla="*/ 142 h 862"/>
                  <a:gd name="T74" fmla="*/ 92 w 452"/>
                  <a:gd name="T75" fmla="*/ 256 h 862"/>
                  <a:gd name="T76" fmla="*/ 190 w 452"/>
                  <a:gd name="T77" fmla="*/ 450 h 862"/>
                  <a:gd name="T78" fmla="*/ 244 w 452"/>
                  <a:gd name="T79" fmla="*/ 556 h 862"/>
                  <a:gd name="T80" fmla="*/ 292 w 452"/>
                  <a:gd name="T81" fmla="*/ 654 h 862"/>
                  <a:gd name="T82" fmla="*/ 336 w 452"/>
                  <a:gd name="T83" fmla="*/ 738 h 862"/>
                  <a:gd name="T84" fmla="*/ 372 w 452"/>
                  <a:gd name="T85" fmla="*/ 792 h 862"/>
                  <a:gd name="T86" fmla="*/ 400 w 452"/>
                  <a:gd name="T87" fmla="*/ 820 h 862"/>
                  <a:gd name="T88" fmla="*/ 418 w 452"/>
                  <a:gd name="T89" fmla="*/ 832 h 862"/>
                  <a:gd name="T90" fmla="*/ 428 w 452"/>
                  <a:gd name="T91" fmla="*/ 834 h 862"/>
                  <a:gd name="T92" fmla="*/ 432 w 452"/>
                  <a:gd name="T93" fmla="*/ 834 h 862"/>
                  <a:gd name="T94" fmla="*/ 436 w 452"/>
                  <a:gd name="T95" fmla="*/ 834 h 862"/>
                  <a:gd name="T96" fmla="*/ 446 w 452"/>
                  <a:gd name="T97" fmla="*/ 836 h 862"/>
                  <a:gd name="T98" fmla="*/ 450 w 452"/>
                  <a:gd name="T99" fmla="*/ 840 h 862"/>
                  <a:gd name="T100" fmla="*/ 452 w 452"/>
                  <a:gd name="T101" fmla="*/ 850 h 862"/>
                  <a:gd name="T102" fmla="*/ 446 w 452"/>
                  <a:gd name="T103" fmla="*/ 858 h 862"/>
                  <a:gd name="T104" fmla="*/ 444 w 452"/>
                  <a:gd name="T105" fmla="*/ 86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2" h="862">
                    <a:moveTo>
                      <a:pt x="444" y="860"/>
                    </a:moveTo>
                    <a:lnTo>
                      <a:pt x="444" y="860"/>
                    </a:lnTo>
                    <a:lnTo>
                      <a:pt x="440" y="860"/>
                    </a:lnTo>
                    <a:lnTo>
                      <a:pt x="434" y="862"/>
                    </a:lnTo>
                    <a:lnTo>
                      <a:pt x="424" y="860"/>
                    </a:lnTo>
                    <a:lnTo>
                      <a:pt x="412" y="858"/>
                    </a:lnTo>
                    <a:lnTo>
                      <a:pt x="412" y="858"/>
                    </a:lnTo>
                    <a:lnTo>
                      <a:pt x="396" y="850"/>
                    </a:lnTo>
                    <a:lnTo>
                      <a:pt x="380" y="836"/>
                    </a:lnTo>
                    <a:lnTo>
                      <a:pt x="362" y="818"/>
                    </a:lnTo>
                    <a:lnTo>
                      <a:pt x="344" y="796"/>
                    </a:lnTo>
                    <a:lnTo>
                      <a:pt x="326" y="768"/>
                    </a:lnTo>
                    <a:lnTo>
                      <a:pt x="308" y="738"/>
                    </a:lnTo>
                    <a:lnTo>
                      <a:pt x="290" y="702"/>
                    </a:lnTo>
                    <a:lnTo>
                      <a:pt x="270" y="664"/>
                    </a:lnTo>
                    <a:lnTo>
                      <a:pt x="270" y="664"/>
                    </a:lnTo>
                    <a:lnTo>
                      <a:pt x="224" y="566"/>
                    </a:lnTo>
                    <a:lnTo>
                      <a:pt x="168" y="462"/>
                    </a:lnTo>
                    <a:lnTo>
                      <a:pt x="168" y="462"/>
                    </a:lnTo>
                    <a:lnTo>
                      <a:pt x="124" y="374"/>
                    </a:lnTo>
                    <a:lnTo>
                      <a:pt x="84" y="296"/>
                    </a:lnTo>
                    <a:lnTo>
                      <a:pt x="52" y="226"/>
                    </a:lnTo>
                    <a:lnTo>
                      <a:pt x="26" y="166"/>
                    </a:lnTo>
                    <a:lnTo>
                      <a:pt x="16" y="140"/>
                    </a:lnTo>
                    <a:lnTo>
                      <a:pt x="10" y="114"/>
                    </a:lnTo>
                    <a:lnTo>
                      <a:pt x="4" y="94"/>
                    </a:lnTo>
                    <a:lnTo>
                      <a:pt x="0" y="74"/>
                    </a:lnTo>
                    <a:lnTo>
                      <a:pt x="0" y="56"/>
                    </a:lnTo>
                    <a:lnTo>
                      <a:pt x="2" y="42"/>
                    </a:lnTo>
                    <a:lnTo>
                      <a:pt x="8" y="30"/>
                    </a:lnTo>
                    <a:lnTo>
                      <a:pt x="14" y="20"/>
                    </a:lnTo>
                    <a:lnTo>
                      <a:pt x="14" y="20"/>
                    </a:lnTo>
                    <a:lnTo>
                      <a:pt x="26" y="10"/>
                    </a:lnTo>
                    <a:lnTo>
                      <a:pt x="38" y="2"/>
                    </a:lnTo>
                    <a:lnTo>
                      <a:pt x="50" y="0"/>
                    </a:lnTo>
                    <a:lnTo>
                      <a:pt x="62" y="0"/>
                    </a:lnTo>
                    <a:lnTo>
                      <a:pt x="62" y="0"/>
                    </a:lnTo>
                    <a:lnTo>
                      <a:pt x="72" y="4"/>
                    </a:lnTo>
                    <a:lnTo>
                      <a:pt x="82" y="10"/>
                    </a:lnTo>
                    <a:lnTo>
                      <a:pt x="90" y="18"/>
                    </a:lnTo>
                    <a:lnTo>
                      <a:pt x="98" y="26"/>
                    </a:lnTo>
                    <a:lnTo>
                      <a:pt x="108" y="40"/>
                    </a:lnTo>
                    <a:lnTo>
                      <a:pt x="112" y="48"/>
                    </a:lnTo>
                    <a:lnTo>
                      <a:pt x="112" y="48"/>
                    </a:lnTo>
                    <a:lnTo>
                      <a:pt x="114" y="52"/>
                    </a:lnTo>
                    <a:lnTo>
                      <a:pt x="112" y="58"/>
                    </a:lnTo>
                    <a:lnTo>
                      <a:pt x="110" y="62"/>
                    </a:lnTo>
                    <a:lnTo>
                      <a:pt x="106" y="66"/>
                    </a:lnTo>
                    <a:lnTo>
                      <a:pt x="106" y="66"/>
                    </a:lnTo>
                    <a:lnTo>
                      <a:pt x="102" y="66"/>
                    </a:lnTo>
                    <a:lnTo>
                      <a:pt x="98" y="66"/>
                    </a:lnTo>
                    <a:lnTo>
                      <a:pt x="94" y="62"/>
                    </a:lnTo>
                    <a:lnTo>
                      <a:pt x="90" y="58"/>
                    </a:lnTo>
                    <a:lnTo>
                      <a:pt x="90" y="58"/>
                    </a:lnTo>
                    <a:lnTo>
                      <a:pt x="86" y="50"/>
                    </a:lnTo>
                    <a:lnTo>
                      <a:pt x="78" y="40"/>
                    </a:lnTo>
                    <a:lnTo>
                      <a:pt x="70" y="32"/>
                    </a:lnTo>
                    <a:lnTo>
                      <a:pt x="66" y="28"/>
                    </a:lnTo>
                    <a:lnTo>
                      <a:pt x="60" y="26"/>
                    </a:lnTo>
                    <a:lnTo>
                      <a:pt x="60" y="26"/>
                    </a:lnTo>
                    <a:lnTo>
                      <a:pt x="54" y="26"/>
                    </a:lnTo>
                    <a:lnTo>
                      <a:pt x="46" y="28"/>
                    </a:lnTo>
                    <a:lnTo>
                      <a:pt x="40" y="34"/>
                    </a:lnTo>
                    <a:lnTo>
                      <a:pt x="34" y="40"/>
                    </a:lnTo>
                    <a:lnTo>
                      <a:pt x="34" y="40"/>
                    </a:lnTo>
                    <a:lnTo>
                      <a:pt x="32" y="40"/>
                    </a:lnTo>
                    <a:lnTo>
                      <a:pt x="32" y="40"/>
                    </a:lnTo>
                    <a:lnTo>
                      <a:pt x="30" y="44"/>
                    </a:lnTo>
                    <a:lnTo>
                      <a:pt x="26" y="50"/>
                    </a:lnTo>
                    <a:lnTo>
                      <a:pt x="24" y="62"/>
                    </a:lnTo>
                    <a:lnTo>
                      <a:pt x="26" y="78"/>
                    </a:lnTo>
                    <a:lnTo>
                      <a:pt x="28" y="96"/>
                    </a:lnTo>
                    <a:lnTo>
                      <a:pt x="34" y="118"/>
                    </a:lnTo>
                    <a:lnTo>
                      <a:pt x="42" y="142"/>
                    </a:lnTo>
                    <a:lnTo>
                      <a:pt x="64" y="196"/>
                    </a:lnTo>
                    <a:lnTo>
                      <a:pt x="92" y="256"/>
                    </a:lnTo>
                    <a:lnTo>
                      <a:pt x="124" y="320"/>
                    </a:lnTo>
                    <a:lnTo>
                      <a:pt x="190" y="450"/>
                    </a:lnTo>
                    <a:lnTo>
                      <a:pt x="190" y="450"/>
                    </a:lnTo>
                    <a:lnTo>
                      <a:pt x="244" y="556"/>
                    </a:lnTo>
                    <a:lnTo>
                      <a:pt x="292" y="654"/>
                    </a:lnTo>
                    <a:lnTo>
                      <a:pt x="292" y="654"/>
                    </a:lnTo>
                    <a:lnTo>
                      <a:pt x="314" y="700"/>
                    </a:lnTo>
                    <a:lnTo>
                      <a:pt x="336" y="738"/>
                    </a:lnTo>
                    <a:lnTo>
                      <a:pt x="354" y="768"/>
                    </a:lnTo>
                    <a:lnTo>
                      <a:pt x="372" y="792"/>
                    </a:lnTo>
                    <a:lnTo>
                      <a:pt x="386" y="808"/>
                    </a:lnTo>
                    <a:lnTo>
                      <a:pt x="400" y="820"/>
                    </a:lnTo>
                    <a:lnTo>
                      <a:pt x="410" y="828"/>
                    </a:lnTo>
                    <a:lnTo>
                      <a:pt x="418" y="832"/>
                    </a:lnTo>
                    <a:lnTo>
                      <a:pt x="418" y="832"/>
                    </a:lnTo>
                    <a:lnTo>
                      <a:pt x="428" y="834"/>
                    </a:lnTo>
                    <a:lnTo>
                      <a:pt x="432" y="834"/>
                    </a:lnTo>
                    <a:lnTo>
                      <a:pt x="432" y="834"/>
                    </a:lnTo>
                    <a:lnTo>
                      <a:pt x="432" y="834"/>
                    </a:lnTo>
                    <a:lnTo>
                      <a:pt x="436" y="834"/>
                    </a:lnTo>
                    <a:lnTo>
                      <a:pt x="442" y="834"/>
                    </a:lnTo>
                    <a:lnTo>
                      <a:pt x="446" y="836"/>
                    </a:lnTo>
                    <a:lnTo>
                      <a:pt x="450" y="840"/>
                    </a:lnTo>
                    <a:lnTo>
                      <a:pt x="450" y="840"/>
                    </a:lnTo>
                    <a:lnTo>
                      <a:pt x="452" y="846"/>
                    </a:lnTo>
                    <a:lnTo>
                      <a:pt x="452" y="850"/>
                    </a:lnTo>
                    <a:lnTo>
                      <a:pt x="450" y="856"/>
                    </a:lnTo>
                    <a:lnTo>
                      <a:pt x="446" y="858"/>
                    </a:lnTo>
                    <a:lnTo>
                      <a:pt x="446" y="858"/>
                    </a:lnTo>
                    <a:lnTo>
                      <a:pt x="444" y="860"/>
                    </a:lnTo>
                    <a:lnTo>
                      <a:pt x="444" y="860"/>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52" name="Freeform 104"/>
              <p:cNvSpPr>
                <a:spLocks/>
              </p:cNvSpPr>
              <p:nvPr/>
            </p:nvSpPr>
            <p:spPr bwMode="auto">
              <a:xfrm>
                <a:off x="12226925" y="4786313"/>
                <a:ext cx="431800" cy="831850"/>
              </a:xfrm>
              <a:custGeom>
                <a:avLst/>
                <a:gdLst>
                  <a:gd name="T0" fmla="*/ 266 w 272"/>
                  <a:gd name="T1" fmla="*/ 524 h 524"/>
                  <a:gd name="T2" fmla="*/ 266 w 272"/>
                  <a:gd name="T3" fmla="*/ 524 h 524"/>
                  <a:gd name="T4" fmla="*/ 264 w 272"/>
                  <a:gd name="T5" fmla="*/ 524 h 524"/>
                  <a:gd name="T6" fmla="*/ 264 w 272"/>
                  <a:gd name="T7" fmla="*/ 524 h 524"/>
                  <a:gd name="T8" fmla="*/ 260 w 272"/>
                  <a:gd name="T9" fmla="*/ 524 h 524"/>
                  <a:gd name="T10" fmla="*/ 254 w 272"/>
                  <a:gd name="T11" fmla="*/ 522 h 524"/>
                  <a:gd name="T12" fmla="*/ 250 w 272"/>
                  <a:gd name="T13" fmla="*/ 518 h 524"/>
                  <a:gd name="T14" fmla="*/ 248 w 272"/>
                  <a:gd name="T15" fmla="*/ 514 h 524"/>
                  <a:gd name="T16" fmla="*/ 248 w 272"/>
                  <a:gd name="T17" fmla="*/ 514 h 524"/>
                  <a:gd name="T18" fmla="*/ 236 w 272"/>
                  <a:gd name="T19" fmla="*/ 480 h 524"/>
                  <a:gd name="T20" fmla="*/ 220 w 272"/>
                  <a:gd name="T21" fmla="*/ 442 h 524"/>
                  <a:gd name="T22" fmla="*/ 184 w 272"/>
                  <a:gd name="T23" fmla="*/ 364 h 524"/>
                  <a:gd name="T24" fmla="*/ 144 w 272"/>
                  <a:gd name="T25" fmla="*/ 282 h 524"/>
                  <a:gd name="T26" fmla="*/ 102 w 272"/>
                  <a:gd name="T27" fmla="*/ 202 h 524"/>
                  <a:gd name="T28" fmla="*/ 32 w 272"/>
                  <a:gd name="T29" fmla="*/ 74 h 524"/>
                  <a:gd name="T30" fmla="*/ 2 w 272"/>
                  <a:gd name="T31" fmla="*/ 20 h 524"/>
                  <a:gd name="T32" fmla="*/ 2 w 272"/>
                  <a:gd name="T33" fmla="*/ 20 h 524"/>
                  <a:gd name="T34" fmla="*/ 0 w 272"/>
                  <a:gd name="T35" fmla="*/ 14 h 524"/>
                  <a:gd name="T36" fmla="*/ 0 w 272"/>
                  <a:gd name="T37" fmla="*/ 8 h 524"/>
                  <a:gd name="T38" fmla="*/ 2 w 272"/>
                  <a:gd name="T39" fmla="*/ 4 h 524"/>
                  <a:gd name="T40" fmla="*/ 4 w 272"/>
                  <a:gd name="T41" fmla="*/ 0 h 524"/>
                  <a:gd name="T42" fmla="*/ 4 w 272"/>
                  <a:gd name="T43" fmla="*/ 0 h 524"/>
                  <a:gd name="T44" fmla="*/ 10 w 272"/>
                  <a:gd name="T45" fmla="*/ 0 h 524"/>
                  <a:gd name="T46" fmla="*/ 14 w 272"/>
                  <a:gd name="T47" fmla="*/ 0 h 524"/>
                  <a:gd name="T48" fmla="*/ 18 w 272"/>
                  <a:gd name="T49" fmla="*/ 2 h 524"/>
                  <a:gd name="T50" fmla="*/ 22 w 272"/>
                  <a:gd name="T51" fmla="*/ 6 h 524"/>
                  <a:gd name="T52" fmla="*/ 22 w 272"/>
                  <a:gd name="T53" fmla="*/ 6 h 524"/>
                  <a:gd name="T54" fmla="*/ 56 w 272"/>
                  <a:gd name="T55" fmla="*/ 66 h 524"/>
                  <a:gd name="T56" fmla="*/ 126 w 272"/>
                  <a:gd name="T57" fmla="*/ 196 h 524"/>
                  <a:gd name="T58" fmla="*/ 166 w 272"/>
                  <a:gd name="T59" fmla="*/ 274 h 524"/>
                  <a:gd name="T60" fmla="*/ 206 w 272"/>
                  <a:gd name="T61" fmla="*/ 356 h 524"/>
                  <a:gd name="T62" fmla="*/ 242 w 272"/>
                  <a:gd name="T63" fmla="*/ 436 h 524"/>
                  <a:gd name="T64" fmla="*/ 258 w 272"/>
                  <a:gd name="T65" fmla="*/ 472 h 524"/>
                  <a:gd name="T66" fmla="*/ 270 w 272"/>
                  <a:gd name="T67" fmla="*/ 506 h 524"/>
                  <a:gd name="T68" fmla="*/ 270 w 272"/>
                  <a:gd name="T69" fmla="*/ 506 h 524"/>
                  <a:gd name="T70" fmla="*/ 272 w 272"/>
                  <a:gd name="T71" fmla="*/ 512 h 524"/>
                  <a:gd name="T72" fmla="*/ 272 w 272"/>
                  <a:gd name="T73" fmla="*/ 516 h 524"/>
                  <a:gd name="T74" fmla="*/ 270 w 272"/>
                  <a:gd name="T75" fmla="*/ 520 h 524"/>
                  <a:gd name="T76" fmla="*/ 266 w 272"/>
                  <a:gd name="T77" fmla="*/ 524 h 524"/>
                  <a:gd name="T78" fmla="*/ 266 w 272"/>
                  <a:gd name="T79" fmla="*/ 52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2" h="524">
                    <a:moveTo>
                      <a:pt x="266" y="524"/>
                    </a:moveTo>
                    <a:lnTo>
                      <a:pt x="266" y="524"/>
                    </a:lnTo>
                    <a:lnTo>
                      <a:pt x="264" y="524"/>
                    </a:lnTo>
                    <a:lnTo>
                      <a:pt x="264" y="524"/>
                    </a:lnTo>
                    <a:lnTo>
                      <a:pt x="260" y="524"/>
                    </a:lnTo>
                    <a:lnTo>
                      <a:pt x="254" y="522"/>
                    </a:lnTo>
                    <a:lnTo>
                      <a:pt x="250" y="518"/>
                    </a:lnTo>
                    <a:lnTo>
                      <a:pt x="248" y="514"/>
                    </a:lnTo>
                    <a:lnTo>
                      <a:pt x="248" y="514"/>
                    </a:lnTo>
                    <a:lnTo>
                      <a:pt x="236" y="480"/>
                    </a:lnTo>
                    <a:lnTo>
                      <a:pt x="220" y="442"/>
                    </a:lnTo>
                    <a:lnTo>
                      <a:pt x="184" y="364"/>
                    </a:lnTo>
                    <a:lnTo>
                      <a:pt x="144" y="282"/>
                    </a:lnTo>
                    <a:lnTo>
                      <a:pt x="102" y="202"/>
                    </a:lnTo>
                    <a:lnTo>
                      <a:pt x="32" y="74"/>
                    </a:lnTo>
                    <a:lnTo>
                      <a:pt x="2" y="20"/>
                    </a:lnTo>
                    <a:lnTo>
                      <a:pt x="2" y="20"/>
                    </a:lnTo>
                    <a:lnTo>
                      <a:pt x="0" y="14"/>
                    </a:lnTo>
                    <a:lnTo>
                      <a:pt x="0" y="8"/>
                    </a:lnTo>
                    <a:lnTo>
                      <a:pt x="2" y="4"/>
                    </a:lnTo>
                    <a:lnTo>
                      <a:pt x="4" y="0"/>
                    </a:lnTo>
                    <a:lnTo>
                      <a:pt x="4" y="0"/>
                    </a:lnTo>
                    <a:lnTo>
                      <a:pt x="10" y="0"/>
                    </a:lnTo>
                    <a:lnTo>
                      <a:pt x="14" y="0"/>
                    </a:lnTo>
                    <a:lnTo>
                      <a:pt x="18" y="2"/>
                    </a:lnTo>
                    <a:lnTo>
                      <a:pt x="22" y="6"/>
                    </a:lnTo>
                    <a:lnTo>
                      <a:pt x="22" y="6"/>
                    </a:lnTo>
                    <a:lnTo>
                      <a:pt x="56" y="66"/>
                    </a:lnTo>
                    <a:lnTo>
                      <a:pt x="126" y="196"/>
                    </a:lnTo>
                    <a:lnTo>
                      <a:pt x="166" y="274"/>
                    </a:lnTo>
                    <a:lnTo>
                      <a:pt x="206" y="356"/>
                    </a:lnTo>
                    <a:lnTo>
                      <a:pt x="242" y="436"/>
                    </a:lnTo>
                    <a:lnTo>
                      <a:pt x="258" y="472"/>
                    </a:lnTo>
                    <a:lnTo>
                      <a:pt x="270" y="506"/>
                    </a:lnTo>
                    <a:lnTo>
                      <a:pt x="270" y="506"/>
                    </a:lnTo>
                    <a:lnTo>
                      <a:pt x="272" y="512"/>
                    </a:lnTo>
                    <a:lnTo>
                      <a:pt x="272" y="516"/>
                    </a:lnTo>
                    <a:lnTo>
                      <a:pt x="270" y="520"/>
                    </a:lnTo>
                    <a:lnTo>
                      <a:pt x="266" y="524"/>
                    </a:lnTo>
                    <a:lnTo>
                      <a:pt x="266" y="524"/>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53" name="Freeform 105"/>
              <p:cNvSpPr>
                <a:spLocks/>
              </p:cNvSpPr>
              <p:nvPr/>
            </p:nvSpPr>
            <p:spPr bwMode="auto">
              <a:xfrm>
                <a:off x="12087225" y="4329113"/>
                <a:ext cx="1377950" cy="1222375"/>
              </a:xfrm>
              <a:custGeom>
                <a:avLst/>
                <a:gdLst>
                  <a:gd name="T0" fmla="*/ 866 w 868"/>
                  <a:gd name="T1" fmla="*/ 762 h 770"/>
                  <a:gd name="T2" fmla="*/ 856 w 868"/>
                  <a:gd name="T3" fmla="*/ 768 h 770"/>
                  <a:gd name="T4" fmla="*/ 834 w 868"/>
                  <a:gd name="T5" fmla="*/ 770 h 770"/>
                  <a:gd name="T6" fmla="*/ 814 w 868"/>
                  <a:gd name="T7" fmla="*/ 768 h 770"/>
                  <a:gd name="T8" fmla="*/ 764 w 868"/>
                  <a:gd name="T9" fmla="*/ 746 h 770"/>
                  <a:gd name="T10" fmla="*/ 702 w 868"/>
                  <a:gd name="T11" fmla="*/ 708 h 770"/>
                  <a:gd name="T12" fmla="*/ 630 w 868"/>
                  <a:gd name="T13" fmla="*/ 652 h 770"/>
                  <a:gd name="T14" fmla="*/ 590 w 868"/>
                  <a:gd name="T15" fmla="*/ 618 h 770"/>
                  <a:gd name="T16" fmla="*/ 386 w 868"/>
                  <a:gd name="T17" fmla="*/ 442 h 770"/>
                  <a:gd name="T18" fmla="*/ 296 w 868"/>
                  <a:gd name="T19" fmla="*/ 366 h 770"/>
                  <a:gd name="T20" fmla="*/ 146 w 868"/>
                  <a:gd name="T21" fmla="*/ 238 h 770"/>
                  <a:gd name="T22" fmla="*/ 66 w 868"/>
                  <a:gd name="T23" fmla="*/ 160 h 770"/>
                  <a:gd name="T24" fmla="*/ 30 w 868"/>
                  <a:gd name="T25" fmla="*/ 116 h 770"/>
                  <a:gd name="T26" fmla="*/ 8 w 868"/>
                  <a:gd name="T27" fmla="*/ 80 h 770"/>
                  <a:gd name="T28" fmla="*/ 0 w 868"/>
                  <a:gd name="T29" fmla="*/ 50 h 770"/>
                  <a:gd name="T30" fmla="*/ 2 w 868"/>
                  <a:gd name="T31" fmla="*/ 36 h 770"/>
                  <a:gd name="T32" fmla="*/ 16 w 868"/>
                  <a:gd name="T33" fmla="*/ 10 h 770"/>
                  <a:gd name="T34" fmla="*/ 38 w 868"/>
                  <a:gd name="T35" fmla="*/ 0 h 770"/>
                  <a:gd name="T36" fmla="*/ 52 w 868"/>
                  <a:gd name="T37" fmla="*/ 0 h 770"/>
                  <a:gd name="T38" fmla="*/ 76 w 868"/>
                  <a:gd name="T39" fmla="*/ 8 h 770"/>
                  <a:gd name="T40" fmla="*/ 104 w 868"/>
                  <a:gd name="T41" fmla="*/ 26 h 770"/>
                  <a:gd name="T42" fmla="*/ 112 w 868"/>
                  <a:gd name="T43" fmla="*/ 32 h 770"/>
                  <a:gd name="T44" fmla="*/ 118 w 868"/>
                  <a:gd name="T45" fmla="*/ 42 h 770"/>
                  <a:gd name="T46" fmla="*/ 116 w 868"/>
                  <a:gd name="T47" fmla="*/ 52 h 770"/>
                  <a:gd name="T48" fmla="*/ 112 w 868"/>
                  <a:gd name="T49" fmla="*/ 54 h 770"/>
                  <a:gd name="T50" fmla="*/ 102 w 868"/>
                  <a:gd name="T51" fmla="*/ 54 h 770"/>
                  <a:gd name="T52" fmla="*/ 96 w 868"/>
                  <a:gd name="T53" fmla="*/ 50 h 770"/>
                  <a:gd name="T54" fmla="*/ 76 w 868"/>
                  <a:gd name="T55" fmla="*/ 36 h 770"/>
                  <a:gd name="T56" fmla="*/ 56 w 868"/>
                  <a:gd name="T57" fmla="*/ 28 h 770"/>
                  <a:gd name="T58" fmla="*/ 50 w 868"/>
                  <a:gd name="T59" fmla="*/ 28 h 770"/>
                  <a:gd name="T60" fmla="*/ 38 w 868"/>
                  <a:gd name="T61" fmla="*/ 34 h 770"/>
                  <a:gd name="T62" fmla="*/ 30 w 868"/>
                  <a:gd name="T63" fmla="*/ 52 h 770"/>
                  <a:gd name="T64" fmla="*/ 30 w 868"/>
                  <a:gd name="T65" fmla="*/ 52 h 770"/>
                  <a:gd name="T66" fmla="*/ 30 w 868"/>
                  <a:gd name="T67" fmla="*/ 58 h 770"/>
                  <a:gd name="T68" fmla="*/ 34 w 868"/>
                  <a:gd name="T69" fmla="*/ 76 h 770"/>
                  <a:gd name="T70" fmla="*/ 56 w 868"/>
                  <a:gd name="T71" fmla="*/ 110 h 770"/>
                  <a:gd name="T72" fmla="*/ 94 w 868"/>
                  <a:gd name="T73" fmla="*/ 154 h 770"/>
                  <a:gd name="T74" fmla="*/ 202 w 868"/>
                  <a:gd name="T75" fmla="*/ 256 h 770"/>
                  <a:gd name="T76" fmla="*/ 400 w 868"/>
                  <a:gd name="T77" fmla="*/ 424 h 770"/>
                  <a:gd name="T78" fmla="*/ 510 w 868"/>
                  <a:gd name="T79" fmla="*/ 514 h 770"/>
                  <a:gd name="T80" fmla="*/ 608 w 868"/>
                  <a:gd name="T81" fmla="*/ 600 h 770"/>
                  <a:gd name="T82" fmla="*/ 694 w 868"/>
                  <a:gd name="T83" fmla="*/ 672 h 770"/>
                  <a:gd name="T84" fmla="*/ 758 w 868"/>
                  <a:gd name="T85" fmla="*/ 716 h 770"/>
                  <a:gd name="T86" fmla="*/ 800 w 868"/>
                  <a:gd name="T87" fmla="*/ 736 h 770"/>
                  <a:gd name="T88" fmla="*/ 826 w 868"/>
                  <a:gd name="T89" fmla="*/ 742 h 770"/>
                  <a:gd name="T90" fmla="*/ 838 w 868"/>
                  <a:gd name="T91" fmla="*/ 742 h 770"/>
                  <a:gd name="T92" fmla="*/ 840 w 868"/>
                  <a:gd name="T93" fmla="*/ 740 h 770"/>
                  <a:gd name="T94" fmla="*/ 844 w 868"/>
                  <a:gd name="T95" fmla="*/ 736 h 770"/>
                  <a:gd name="T96" fmla="*/ 854 w 868"/>
                  <a:gd name="T97" fmla="*/ 738 h 770"/>
                  <a:gd name="T98" fmla="*/ 860 w 868"/>
                  <a:gd name="T99" fmla="*/ 740 h 770"/>
                  <a:gd name="T100" fmla="*/ 868 w 868"/>
                  <a:gd name="T101" fmla="*/ 750 h 770"/>
                  <a:gd name="T102" fmla="*/ 866 w 868"/>
                  <a:gd name="T103" fmla="*/ 760 h 770"/>
                  <a:gd name="T104" fmla="*/ 866 w 868"/>
                  <a:gd name="T105" fmla="*/ 762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8" h="770">
                    <a:moveTo>
                      <a:pt x="866" y="762"/>
                    </a:moveTo>
                    <a:lnTo>
                      <a:pt x="866" y="762"/>
                    </a:lnTo>
                    <a:lnTo>
                      <a:pt x="862" y="764"/>
                    </a:lnTo>
                    <a:lnTo>
                      <a:pt x="856" y="768"/>
                    </a:lnTo>
                    <a:lnTo>
                      <a:pt x="846" y="770"/>
                    </a:lnTo>
                    <a:lnTo>
                      <a:pt x="834" y="770"/>
                    </a:lnTo>
                    <a:lnTo>
                      <a:pt x="834" y="770"/>
                    </a:lnTo>
                    <a:lnTo>
                      <a:pt x="814" y="768"/>
                    </a:lnTo>
                    <a:lnTo>
                      <a:pt x="790" y="760"/>
                    </a:lnTo>
                    <a:lnTo>
                      <a:pt x="764" y="746"/>
                    </a:lnTo>
                    <a:lnTo>
                      <a:pt x="734" y="730"/>
                    </a:lnTo>
                    <a:lnTo>
                      <a:pt x="702" y="708"/>
                    </a:lnTo>
                    <a:lnTo>
                      <a:pt x="668" y="682"/>
                    </a:lnTo>
                    <a:lnTo>
                      <a:pt x="630" y="652"/>
                    </a:lnTo>
                    <a:lnTo>
                      <a:pt x="590" y="618"/>
                    </a:lnTo>
                    <a:lnTo>
                      <a:pt x="590" y="618"/>
                    </a:lnTo>
                    <a:lnTo>
                      <a:pt x="494" y="534"/>
                    </a:lnTo>
                    <a:lnTo>
                      <a:pt x="386" y="442"/>
                    </a:lnTo>
                    <a:lnTo>
                      <a:pt x="386" y="442"/>
                    </a:lnTo>
                    <a:lnTo>
                      <a:pt x="296" y="366"/>
                    </a:lnTo>
                    <a:lnTo>
                      <a:pt x="216" y="298"/>
                    </a:lnTo>
                    <a:lnTo>
                      <a:pt x="146" y="238"/>
                    </a:lnTo>
                    <a:lnTo>
                      <a:pt x="90" y="184"/>
                    </a:lnTo>
                    <a:lnTo>
                      <a:pt x="66" y="160"/>
                    </a:lnTo>
                    <a:lnTo>
                      <a:pt x="46" y="136"/>
                    </a:lnTo>
                    <a:lnTo>
                      <a:pt x="30" y="116"/>
                    </a:lnTo>
                    <a:lnTo>
                      <a:pt x="16" y="96"/>
                    </a:lnTo>
                    <a:lnTo>
                      <a:pt x="8" y="80"/>
                    </a:lnTo>
                    <a:lnTo>
                      <a:pt x="2" y="64"/>
                    </a:lnTo>
                    <a:lnTo>
                      <a:pt x="0" y="50"/>
                    </a:lnTo>
                    <a:lnTo>
                      <a:pt x="2" y="36"/>
                    </a:lnTo>
                    <a:lnTo>
                      <a:pt x="2" y="36"/>
                    </a:lnTo>
                    <a:lnTo>
                      <a:pt x="8" y="22"/>
                    </a:lnTo>
                    <a:lnTo>
                      <a:pt x="16" y="10"/>
                    </a:lnTo>
                    <a:lnTo>
                      <a:pt x="26" y="4"/>
                    </a:lnTo>
                    <a:lnTo>
                      <a:pt x="38" y="0"/>
                    </a:lnTo>
                    <a:lnTo>
                      <a:pt x="38" y="0"/>
                    </a:lnTo>
                    <a:lnTo>
                      <a:pt x="52" y="0"/>
                    </a:lnTo>
                    <a:lnTo>
                      <a:pt x="64" y="4"/>
                    </a:lnTo>
                    <a:lnTo>
                      <a:pt x="76" y="8"/>
                    </a:lnTo>
                    <a:lnTo>
                      <a:pt x="86" y="14"/>
                    </a:lnTo>
                    <a:lnTo>
                      <a:pt x="104" y="26"/>
                    </a:lnTo>
                    <a:lnTo>
                      <a:pt x="112" y="32"/>
                    </a:lnTo>
                    <a:lnTo>
                      <a:pt x="112" y="32"/>
                    </a:lnTo>
                    <a:lnTo>
                      <a:pt x="116" y="38"/>
                    </a:lnTo>
                    <a:lnTo>
                      <a:pt x="118" y="42"/>
                    </a:lnTo>
                    <a:lnTo>
                      <a:pt x="118" y="48"/>
                    </a:lnTo>
                    <a:lnTo>
                      <a:pt x="116" y="52"/>
                    </a:lnTo>
                    <a:lnTo>
                      <a:pt x="116" y="52"/>
                    </a:lnTo>
                    <a:lnTo>
                      <a:pt x="112" y="54"/>
                    </a:lnTo>
                    <a:lnTo>
                      <a:pt x="108" y="56"/>
                    </a:lnTo>
                    <a:lnTo>
                      <a:pt x="102" y="54"/>
                    </a:lnTo>
                    <a:lnTo>
                      <a:pt x="96" y="50"/>
                    </a:lnTo>
                    <a:lnTo>
                      <a:pt x="96" y="50"/>
                    </a:lnTo>
                    <a:lnTo>
                      <a:pt x="88" y="44"/>
                    </a:lnTo>
                    <a:lnTo>
                      <a:pt x="76" y="36"/>
                    </a:lnTo>
                    <a:lnTo>
                      <a:pt x="62" y="30"/>
                    </a:lnTo>
                    <a:lnTo>
                      <a:pt x="56" y="28"/>
                    </a:lnTo>
                    <a:lnTo>
                      <a:pt x="50" y="28"/>
                    </a:lnTo>
                    <a:lnTo>
                      <a:pt x="50" y="28"/>
                    </a:lnTo>
                    <a:lnTo>
                      <a:pt x="44" y="30"/>
                    </a:lnTo>
                    <a:lnTo>
                      <a:pt x="38" y="34"/>
                    </a:lnTo>
                    <a:lnTo>
                      <a:pt x="34" y="42"/>
                    </a:lnTo>
                    <a:lnTo>
                      <a:pt x="30" y="52"/>
                    </a:lnTo>
                    <a:lnTo>
                      <a:pt x="30" y="52"/>
                    </a:lnTo>
                    <a:lnTo>
                      <a:pt x="30" y="52"/>
                    </a:lnTo>
                    <a:lnTo>
                      <a:pt x="30" y="52"/>
                    </a:lnTo>
                    <a:lnTo>
                      <a:pt x="30" y="58"/>
                    </a:lnTo>
                    <a:lnTo>
                      <a:pt x="30" y="62"/>
                    </a:lnTo>
                    <a:lnTo>
                      <a:pt x="34" y="76"/>
                    </a:lnTo>
                    <a:lnTo>
                      <a:pt x="42" y="92"/>
                    </a:lnTo>
                    <a:lnTo>
                      <a:pt x="56" y="110"/>
                    </a:lnTo>
                    <a:lnTo>
                      <a:pt x="72" y="130"/>
                    </a:lnTo>
                    <a:lnTo>
                      <a:pt x="94" y="154"/>
                    </a:lnTo>
                    <a:lnTo>
                      <a:pt x="144" y="202"/>
                    </a:lnTo>
                    <a:lnTo>
                      <a:pt x="202" y="256"/>
                    </a:lnTo>
                    <a:lnTo>
                      <a:pt x="266" y="312"/>
                    </a:lnTo>
                    <a:lnTo>
                      <a:pt x="400" y="424"/>
                    </a:lnTo>
                    <a:lnTo>
                      <a:pt x="400" y="424"/>
                    </a:lnTo>
                    <a:lnTo>
                      <a:pt x="510" y="514"/>
                    </a:lnTo>
                    <a:lnTo>
                      <a:pt x="608" y="600"/>
                    </a:lnTo>
                    <a:lnTo>
                      <a:pt x="608" y="600"/>
                    </a:lnTo>
                    <a:lnTo>
                      <a:pt x="654" y="640"/>
                    </a:lnTo>
                    <a:lnTo>
                      <a:pt x="694" y="672"/>
                    </a:lnTo>
                    <a:lnTo>
                      <a:pt x="730" y="698"/>
                    </a:lnTo>
                    <a:lnTo>
                      <a:pt x="758" y="716"/>
                    </a:lnTo>
                    <a:lnTo>
                      <a:pt x="782" y="728"/>
                    </a:lnTo>
                    <a:lnTo>
                      <a:pt x="800" y="736"/>
                    </a:lnTo>
                    <a:lnTo>
                      <a:pt x="816" y="740"/>
                    </a:lnTo>
                    <a:lnTo>
                      <a:pt x="826" y="742"/>
                    </a:lnTo>
                    <a:lnTo>
                      <a:pt x="826" y="742"/>
                    </a:lnTo>
                    <a:lnTo>
                      <a:pt x="838" y="742"/>
                    </a:lnTo>
                    <a:lnTo>
                      <a:pt x="840" y="740"/>
                    </a:lnTo>
                    <a:lnTo>
                      <a:pt x="840" y="740"/>
                    </a:lnTo>
                    <a:lnTo>
                      <a:pt x="840" y="740"/>
                    </a:lnTo>
                    <a:lnTo>
                      <a:pt x="844" y="736"/>
                    </a:lnTo>
                    <a:lnTo>
                      <a:pt x="850" y="736"/>
                    </a:lnTo>
                    <a:lnTo>
                      <a:pt x="854" y="738"/>
                    </a:lnTo>
                    <a:lnTo>
                      <a:pt x="860" y="740"/>
                    </a:lnTo>
                    <a:lnTo>
                      <a:pt x="860" y="740"/>
                    </a:lnTo>
                    <a:lnTo>
                      <a:pt x="864" y="744"/>
                    </a:lnTo>
                    <a:lnTo>
                      <a:pt x="868" y="750"/>
                    </a:lnTo>
                    <a:lnTo>
                      <a:pt x="868" y="756"/>
                    </a:lnTo>
                    <a:lnTo>
                      <a:pt x="866" y="760"/>
                    </a:lnTo>
                    <a:lnTo>
                      <a:pt x="866" y="760"/>
                    </a:lnTo>
                    <a:lnTo>
                      <a:pt x="866" y="762"/>
                    </a:lnTo>
                    <a:lnTo>
                      <a:pt x="866" y="762"/>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54" name="Freeform 106"/>
              <p:cNvSpPr>
                <a:spLocks/>
              </p:cNvSpPr>
              <p:nvPr/>
            </p:nvSpPr>
            <p:spPr bwMode="auto">
              <a:xfrm>
                <a:off x="12423775" y="4529138"/>
                <a:ext cx="895350" cy="765175"/>
              </a:xfrm>
              <a:custGeom>
                <a:avLst/>
                <a:gdLst>
                  <a:gd name="T0" fmla="*/ 562 w 564"/>
                  <a:gd name="T1" fmla="*/ 480 h 482"/>
                  <a:gd name="T2" fmla="*/ 562 w 564"/>
                  <a:gd name="T3" fmla="*/ 480 h 482"/>
                  <a:gd name="T4" fmla="*/ 562 w 564"/>
                  <a:gd name="T5" fmla="*/ 480 h 482"/>
                  <a:gd name="T6" fmla="*/ 562 w 564"/>
                  <a:gd name="T7" fmla="*/ 480 h 482"/>
                  <a:gd name="T8" fmla="*/ 558 w 564"/>
                  <a:gd name="T9" fmla="*/ 482 h 482"/>
                  <a:gd name="T10" fmla="*/ 552 w 564"/>
                  <a:gd name="T11" fmla="*/ 482 h 482"/>
                  <a:gd name="T12" fmla="*/ 546 w 564"/>
                  <a:gd name="T13" fmla="*/ 480 h 482"/>
                  <a:gd name="T14" fmla="*/ 540 w 564"/>
                  <a:gd name="T15" fmla="*/ 474 h 482"/>
                  <a:gd name="T16" fmla="*/ 540 w 564"/>
                  <a:gd name="T17" fmla="*/ 474 h 482"/>
                  <a:gd name="T18" fmla="*/ 508 w 564"/>
                  <a:gd name="T19" fmla="*/ 442 h 482"/>
                  <a:gd name="T20" fmla="*/ 470 w 564"/>
                  <a:gd name="T21" fmla="*/ 408 h 482"/>
                  <a:gd name="T22" fmla="*/ 390 w 564"/>
                  <a:gd name="T23" fmla="*/ 334 h 482"/>
                  <a:gd name="T24" fmla="*/ 302 w 564"/>
                  <a:gd name="T25" fmla="*/ 260 h 482"/>
                  <a:gd name="T26" fmla="*/ 216 w 564"/>
                  <a:gd name="T27" fmla="*/ 188 h 482"/>
                  <a:gd name="T28" fmla="*/ 70 w 564"/>
                  <a:gd name="T29" fmla="*/ 74 h 482"/>
                  <a:gd name="T30" fmla="*/ 8 w 564"/>
                  <a:gd name="T31" fmla="*/ 24 h 482"/>
                  <a:gd name="T32" fmla="*/ 8 w 564"/>
                  <a:gd name="T33" fmla="*/ 24 h 482"/>
                  <a:gd name="T34" fmla="*/ 4 w 564"/>
                  <a:gd name="T35" fmla="*/ 20 h 482"/>
                  <a:gd name="T36" fmla="*/ 0 w 564"/>
                  <a:gd name="T37" fmla="*/ 14 h 482"/>
                  <a:gd name="T38" fmla="*/ 0 w 564"/>
                  <a:gd name="T39" fmla="*/ 8 h 482"/>
                  <a:gd name="T40" fmla="*/ 0 w 564"/>
                  <a:gd name="T41" fmla="*/ 4 h 482"/>
                  <a:gd name="T42" fmla="*/ 0 w 564"/>
                  <a:gd name="T43" fmla="*/ 4 h 482"/>
                  <a:gd name="T44" fmla="*/ 4 w 564"/>
                  <a:gd name="T45" fmla="*/ 0 h 482"/>
                  <a:gd name="T46" fmla="*/ 10 w 564"/>
                  <a:gd name="T47" fmla="*/ 0 h 482"/>
                  <a:gd name="T48" fmla="*/ 16 w 564"/>
                  <a:gd name="T49" fmla="*/ 2 h 482"/>
                  <a:gd name="T50" fmla="*/ 22 w 564"/>
                  <a:gd name="T51" fmla="*/ 4 h 482"/>
                  <a:gd name="T52" fmla="*/ 22 w 564"/>
                  <a:gd name="T53" fmla="*/ 4 h 482"/>
                  <a:gd name="T54" fmla="*/ 88 w 564"/>
                  <a:gd name="T55" fmla="*/ 56 h 482"/>
                  <a:gd name="T56" fmla="*/ 234 w 564"/>
                  <a:gd name="T57" fmla="*/ 174 h 482"/>
                  <a:gd name="T58" fmla="*/ 320 w 564"/>
                  <a:gd name="T59" fmla="*/ 244 h 482"/>
                  <a:gd name="T60" fmla="*/ 408 w 564"/>
                  <a:gd name="T61" fmla="*/ 318 h 482"/>
                  <a:gd name="T62" fmla="*/ 490 w 564"/>
                  <a:gd name="T63" fmla="*/ 392 h 482"/>
                  <a:gd name="T64" fmla="*/ 526 w 564"/>
                  <a:gd name="T65" fmla="*/ 426 h 482"/>
                  <a:gd name="T66" fmla="*/ 558 w 564"/>
                  <a:gd name="T67" fmla="*/ 460 h 482"/>
                  <a:gd name="T68" fmla="*/ 558 w 564"/>
                  <a:gd name="T69" fmla="*/ 460 h 482"/>
                  <a:gd name="T70" fmla="*/ 562 w 564"/>
                  <a:gd name="T71" fmla="*/ 464 h 482"/>
                  <a:gd name="T72" fmla="*/ 564 w 564"/>
                  <a:gd name="T73" fmla="*/ 470 h 482"/>
                  <a:gd name="T74" fmla="*/ 564 w 564"/>
                  <a:gd name="T75" fmla="*/ 476 h 482"/>
                  <a:gd name="T76" fmla="*/ 562 w 564"/>
                  <a:gd name="T77" fmla="*/ 480 h 482"/>
                  <a:gd name="T78" fmla="*/ 562 w 564"/>
                  <a:gd name="T79" fmla="*/ 48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4" h="482">
                    <a:moveTo>
                      <a:pt x="562" y="480"/>
                    </a:moveTo>
                    <a:lnTo>
                      <a:pt x="562" y="480"/>
                    </a:lnTo>
                    <a:lnTo>
                      <a:pt x="562" y="480"/>
                    </a:lnTo>
                    <a:lnTo>
                      <a:pt x="562" y="480"/>
                    </a:lnTo>
                    <a:lnTo>
                      <a:pt x="558" y="482"/>
                    </a:lnTo>
                    <a:lnTo>
                      <a:pt x="552" y="482"/>
                    </a:lnTo>
                    <a:lnTo>
                      <a:pt x="546" y="480"/>
                    </a:lnTo>
                    <a:lnTo>
                      <a:pt x="540" y="474"/>
                    </a:lnTo>
                    <a:lnTo>
                      <a:pt x="540" y="474"/>
                    </a:lnTo>
                    <a:lnTo>
                      <a:pt x="508" y="442"/>
                    </a:lnTo>
                    <a:lnTo>
                      <a:pt x="470" y="408"/>
                    </a:lnTo>
                    <a:lnTo>
                      <a:pt x="390" y="334"/>
                    </a:lnTo>
                    <a:lnTo>
                      <a:pt x="302" y="260"/>
                    </a:lnTo>
                    <a:lnTo>
                      <a:pt x="216" y="188"/>
                    </a:lnTo>
                    <a:lnTo>
                      <a:pt x="70" y="74"/>
                    </a:lnTo>
                    <a:lnTo>
                      <a:pt x="8" y="24"/>
                    </a:lnTo>
                    <a:lnTo>
                      <a:pt x="8" y="24"/>
                    </a:lnTo>
                    <a:lnTo>
                      <a:pt x="4" y="20"/>
                    </a:lnTo>
                    <a:lnTo>
                      <a:pt x="0" y="14"/>
                    </a:lnTo>
                    <a:lnTo>
                      <a:pt x="0" y="8"/>
                    </a:lnTo>
                    <a:lnTo>
                      <a:pt x="0" y="4"/>
                    </a:lnTo>
                    <a:lnTo>
                      <a:pt x="0" y="4"/>
                    </a:lnTo>
                    <a:lnTo>
                      <a:pt x="4" y="0"/>
                    </a:lnTo>
                    <a:lnTo>
                      <a:pt x="10" y="0"/>
                    </a:lnTo>
                    <a:lnTo>
                      <a:pt x="16" y="2"/>
                    </a:lnTo>
                    <a:lnTo>
                      <a:pt x="22" y="4"/>
                    </a:lnTo>
                    <a:lnTo>
                      <a:pt x="22" y="4"/>
                    </a:lnTo>
                    <a:lnTo>
                      <a:pt x="88" y="56"/>
                    </a:lnTo>
                    <a:lnTo>
                      <a:pt x="234" y="174"/>
                    </a:lnTo>
                    <a:lnTo>
                      <a:pt x="320" y="244"/>
                    </a:lnTo>
                    <a:lnTo>
                      <a:pt x="408" y="318"/>
                    </a:lnTo>
                    <a:lnTo>
                      <a:pt x="490" y="392"/>
                    </a:lnTo>
                    <a:lnTo>
                      <a:pt x="526" y="426"/>
                    </a:lnTo>
                    <a:lnTo>
                      <a:pt x="558" y="460"/>
                    </a:lnTo>
                    <a:lnTo>
                      <a:pt x="558" y="460"/>
                    </a:lnTo>
                    <a:lnTo>
                      <a:pt x="562" y="464"/>
                    </a:lnTo>
                    <a:lnTo>
                      <a:pt x="564" y="470"/>
                    </a:lnTo>
                    <a:lnTo>
                      <a:pt x="564" y="476"/>
                    </a:lnTo>
                    <a:lnTo>
                      <a:pt x="562" y="480"/>
                    </a:lnTo>
                    <a:lnTo>
                      <a:pt x="562" y="480"/>
                    </a:lnTo>
                    <a:close/>
                  </a:path>
                </a:pathLst>
              </a:custGeom>
              <a:solidFill>
                <a:srgbClr val="123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59" name="Freeform 111"/>
              <p:cNvSpPr>
                <a:spLocks/>
              </p:cNvSpPr>
              <p:nvPr/>
            </p:nvSpPr>
            <p:spPr bwMode="auto">
              <a:xfrm>
                <a:off x="9433643" y="3597238"/>
                <a:ext cx="225425" cy="377825"/>
              </a:xfrm>
              <a:custGeom>
                <a:avLst/>
                <a:gdLst>
                  <a:gd name="T0" fmla="*/ 142 w 142"/>
                  <a:gd name="T1" fmla="*/ 238 h 238"/>
                  <a:gd name="T2" fmla="*/ 0 w 142"/>
                  <a:gd name="T3" fmla="*/ 238 h 238"/>
                  <a:gd name="T4" fmla="*/ 0 w 142"/>
                  <a:gd name="T5" fmla="*/ 0 h 238"/>
                  <a:gd name="T6" fmla="*/ 136 w 142"/>
                  <a:gd name="T7" fmla="*/ 0 h 238"/>
                  <a:gd name="T8" fmla="*/ 136 w 142"/>
                  <a:gd name="T9" fmla="*/ 42 h 238"/>
                  <a:gd name="T10" fmla="*/ 54 w 142"/>
                  <a:gd name="T11" fmla="*/ 42 h 238"/>
                  <a:gd name="T12" fmla="*/ 54 w 142"/>
                  <a:gd name="T13" fmla="*/ 96 h 238"/>
                  <a:gd name="T14" fmla="*/ 130 w 142"/>
                  <a:gd name="T15" fmla="*/ 96 h 238"/>
                  <a:gd name="T16" fmla="*/ 130 w 142"/>
                  <a:gd name="T17" fmla="*/ 140 h 238"/>
                  <a:gd name="T18" fmla="*/ 54 w 142"/>
                  <a:gd name="T19" fmla="*/ 140 h 238"/>
                  <a:gd name="T20" fmla="*/ 54 w 142"/>
                  <a:gd name="T21" fmla="*/ 194 h 238"/>
                  <a:gd name="T22" fmla="*/ 142 w 142"/>
                  <a:gd name="T23" fmla="*/ 194 h 238"/>
                  <a:gd name="T24" fmla="*/ 142 w 142"/>
                  <a:gd name="T25"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238">
                    <a:moveTo>
                      <a:pt x="142" y="238"/>
                    </a:moveTo>
                    <a:lnTo>
                      <a:pt x="0" y="238"/>
                    </a:lnTo>
                    <a:lnTo>
                      <a:pt x="0" y="0"/>
                    </a:lnTo>
                    <a:lnTo>
                      <a:pt x="136" y="0"/>
                    </a:lnTo>
                    <a:lnTo>
                      <a:pt x="136" y="42"/>
                    </a:lnTo>
                    <a:lnTo>
                      <a:pt x="54" y="42"/>
                    </a:lnTo>
                    <a:lnTo>
                      <a:pt x="54" y="96"/>
                    </a:lnTo>
                    <a:lnTo>
                      <a:pt x="130" y="96"/>
                    </a:lnTo>
                    <a:lnTo>
                      <a:pt x="130" y="140"/>
                    </a:lnTo>
                    <a:lnTo>
                      <a:pt x="54" y="140"/>
                    </a:lnTo>
                    <a:lnTo>
                      <a:pt x="54" y="194"/>
                    </a:lnTo>
                    <a:lnTo>
                      <a:pt x="142" y="194"/>
                    </a:lnTo>
                    <a:lnTo>
                      <a:pt x="142" y="238"/>
                    </a:lnTo>
                    <a:close/>
                  </a:path>
                </a:pathLst>
              </a:custGeom>
              <a:solidFill>
                <a:schemeClr val="accent4"/>
              </a:solidFill>
              <a:ln>
                <a:noFill/>
              </a:ln>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61" name="Freeform 113"/>
              <p:cNvSpPr>
                <a:spLocks/>
              </p:cNvSpPr>
              <p:nvPr/>
            </p:nvSpPr>
            <p:spPr bwMode="auto">
              <a:xfrm>
                <a:off x="8689583" y="3910012"/>
                <a:ext cx="1603768" cy="85725"/>
              </a:xfrm>
              <a:custGeom>
                <a:avLst/>
                <a:gdLst>
                  <a:gd name="T0" fmla="*/ 2 w 164"/>
                  <a:gd name="T1" fmla="*/ 180 h 246"/>
                  <a:gd name="T2" fmla="*/ 18 w 164"/>
                  <a:gd name="T3" fmla="*/ 190 h 246"/>
                  <a:gd name="T4" fmla="*/ 34 w 164"/>
                  <a:gd name="T5" fmla="*/ 198 h 246"/>
                  <a:gd name="T6" fmla="*/ 68 w 164"/>
                  <a:gd name="T7" fmla="*/ 204 h 246"/>
                  <a:gd name="T8" fmla="*/ 86 w 164"/>
                  <a:gd name="T9" fmla="*/ 202 h 246"/>
                  <a:gd name="T10" fmla="*/ 98 w 164"/>
                  <a:gd name="T11" fmla="*/ 196 h 246"/>
                  <a:gd name="T12" fmla="*/ 102 w 164"/>
                  <a:gd name="T13" fmla="*/ 192 h 246"/>
                  <a:gd name="T14" fmla="*/ 106 w 164"/>
                  <a:gd name="T15" fmla="*/ 188 h 246"/>
                  <a:gd name="T16" fmla="*/ 108 w 164"/>
                  <a:gd name="T17" fmla="*/ 180 h 246"/>
                  <a:gd name="T18" fmla="*/ 106 w 164"/>
                  <a:gd name="T19" fmla="*/ 172 h 246"/>
                  <a:gd name="T20" fmla="*/ 104 w 164"/>
                  <a:gd name="T21" fmla="*/ 166 h 246"/>
                  <a:gd name="T22" fmla="*/ 94 w 164"/>
                  <a:gd name="T23" fmla="*/ 156 h 246"/>
                  <a:gd name="T24" fmla="*/ 76 w 164"/>
                  <a:gd name="T25" fmla="*/ 148 h 246"/>
                  <a:gd name="T26" fmla="*/ 56 w 164"/>
                  <a:gd name="T27" fmla="*/ 138 h 246"/>
                  <a:gd name="T28" fmla="*/ 44 w 164"/>
                  <a:gd name="T29" fmla="*/ 132 h 246"/>
                  <a:gd name="T30" fmla="*/ 22 w 164"/>
                  <a:gd name="T31" fmla="*/ 118 h 246"/>
                  <a:gd name="T32" fmla="*/ 14 w 164"/>
                  <a:gd name="T33" fmla="*/ 110 h 246"/>
                  <a:gd name="T34" fmla="*/ 4 w 164"/>
                  <a:gd name="T35" fmla="*/ 92 h 246"/>
                  <a:gd name="T36" fmla="*/ 0 w 164"/>
                  <a:gd name="T37" fmla="*/ 70 h 246"/>
                  <a:gd name="T38" fmla="*/ 2 w 164"/>
                  <a:gd name="T39" fmla="*/ 52 h 246"/>
                  <a:gd name="T40" fmla="*/ 8 w 164"/>
                  <a:gd name="T41" fmla="*/ 38 h 246"/>
                  <a:gd name="T42" fmla="*/ 28 w 164"/>
                  <a:gd name="T43" fmla="*/ 16 h 246"/>
                  <a:gd name="T44" fmla="*/ 42 w 164"/>
                  <a:gd name="T45" fmla="*/ 8 h 246"/>
                  <a:gd name="T46" fmla="*/ 58 w 164"/>
                  <a:gd name="T47" fmla="*/ 4 h 246"/>
                  <a:gd name="T48" fmla="*/ 94 w 164"/>
                  <a:gd name="T49" fmla="*/ 0 h 246"/>
                  <a:gd name="T50" fmla="*/ 112 w 164"/>
                  <a:gd name="T51" fmla="*/ 0 h 246"/>
                  <a:gd name="T52" fmla="*/ 128 w 164"/>
                  <a:gd name="T53" fmla="*/ 2 h 246"/>
                  <a:gd name="T54" fmla="*/ 154 w 164"/>
                  <a:gd name="T55" fmla="*/ 8 h 246"/>
                  <a:gd name="T56" fmla="*/ 154 w 164"/>
                  <a:gd name="T57" fmla="*/ 58 h 246"/>
                  <a:gd name="T58" fmla="*/ 140 w 164"/>
                  <a:gd name="T59" fmla="*/ 50 h 246"/>
                  <a:gd name="T60" fmla="*/ 126 w 164"/>
                  <a:gd name="T61" fmla="*/ 46 h 246"/>
                  <a:gd name="T62" fmla="*/ 112 w 164"/>
                  <a:gd name="T63" fmla="*/ 42 h 246"/>
                  <a:gd name="T64" fmla="*/ 98 w 164"/>
                  <a:gd name="T65" fmla="*/ 42 h 246"/>
                  <a:gd name="T66" fmla="*/ 80 w 164"/>
                  <a:gd name="T67" fmla="*/ 44 h 246"/>
                  <a:gd name="T68" fmla="*/ 68 w 164"/>
                  <a:gd name="T69" fmla="*/ 48 h 246"/>
                  <a:gd name="T70" fmla="*/ 60 w 164"/>
                  <a:gd name="T71" fmla="*/ 56 h 246"/>
                  <a:gd name="T72" fmla="*/ 58 w 164"/>
                  <a:gd name="T73" fmla="*/ 60 h 246"/>
                  <a:gd name="T74" fmla="*/ 58 w 164"/>
                  <a:gd name="T75" fmla="*/ 66 h 246"/>
                  <a:gd name="T76" fmla="*/ 60 w 164"/>
                  <a:gd name="T77" fmla="*/ 76 h 246"/>
                  <a:gd name="T78" fmla="*/ 70 w 164"/>
                  <a:gd name="T79" fmla="*/ 86 h 246"/>
                  <a:gd name="T80" fmla="*/ 84 w 164"/>
                  <a:gd name="T81" fmla="*/ 94 h 246"/>
                  <a:gd name="T82" fmla="*/ 102 w 164"/>
                  <a:gd name="T83" fmla="*/ 102 h 246"/>
                  <a:gd name="T84" fmla="*/ 128 w 164"/>
                  <a:gd name="T85" fmla="*/ 114 h 246"/>
                  <a:gd name="T86" fmla="*/ 138 w 164"/>
                  <a:gd name="T87" fmla="*/ 122 h 246"/>
                  <a:gd name="T88" fmla="*/ 148 w 164"/>
                  <a:gd name="T89" fmla="*/ 130 h 246"/>
                  <a:gd name="T90" fmla="*/ 160 w 164"/>
                  <a:gd name="T91" fmla="*/ 150 h 246"/>
                  <a:gd name="T92" fmla="*/ 164 w 164"/>
                  <a:gd name="T93" fmla="*/ 160 h 246"/>
                  <a:gd name="T94" fmla="*/ 164 w 164"/>
                  <a:gd name="T95" fmla="*/ 174 h 246"/>
                  <a:gd name="T96" fmla="*/ 156 w 164"/>
                  <a:gd name="T97" fmla="*/ 208 h 246"/>
                  <a:gd name="T98" fmla="*/ 148 w 164"/>
                  <a:gd name="T99" fmla="*/ 220 h 246"/>
                  <a:gd name="T100" fmla="*/ 136 w 164"/>
                  <a:gd name="T101" fmla="*/ 230 h 246"/>
                  <a:gd name="T102" fmla="*/ 106 w 164"/>
                  <a:gd name="T103" fmla="*/ 242 h 246"/>
                  <a:gd name="T104" fmla="*/ 88 w 164"/>
                  <a:gd name="T105" fmla="*/ 244 h 246"/>
                  <a:gd name="T106" fmla="*/ 70 w 164"/>
                  <a:gd name="T107" fmla="*/ 246 h 246"/>
                  <a:gd name="T108" fmla="*/ 32 w 164"/>
                  <a:gd name="T109" fmla="*/ 242 h 246"/>
                  <a:gd name="T110" fmla="*/ 16 w 164"/>
                  <a:gd name="T111" fmla="*/ 238 h 246"/>
                  <a:gd name="T112" fmla="*/ 2 w 164"/>
                  <a:gd name="T113" fmla="*/ 23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4" h="246">
                    <a:moveTo>
                      <a:pt x="2" y="232"/>
                    </a:moveTo>
                    <a:lnTo>
                      <a:pt x="2" y="180"/>
                    </a:lnTo>
                    <a:lnTo>
                      <a:pt x="2" y="180"/>
                    </a:lnTo>
                    <a:lnTo>
                      <a:pt x="18" y="190"/>
                    </a:lnTo>
                    <a:lnTo>
                      <a:pt x="34" y="198"/>
                    </a:lnTo>
                    <a:lnTo>
                      <a:pt x="34" y="198"/>
                    </a:lnTo>
                    <a:lnTo>
                      <a:pt x="50" y="202"/>
                    </a:lnTo>
                    <a:lnTo>
                      <a:pt x="68" y="204"/>
                    </a:lnTo>
                    <a:lnTo>
                      <a:pt x="68" y="204"/>
                    </a:lnTo>
                    <a:lnTo>
                      <a:pt x="86" y="202"/>
                    </a:lnTo>
                    <a:lnTo>
                      <a:pt x="86" y="202"/>
                    </a:lnTo>
                    <a:lnTo>
                      <a:pt x="98" y="196"/>
                    </a:lnTo>
                    <a:lnTo>
                      <a:pt x="98" y="196"/>
                    </a:lnTo>
                    <a:lnTo>
                      <a:pt x="102" y="192"/>
                    </a:lnTo>
                    <a:lnTo>
                      <a:pt x="106" y="188"/>
                    </a:lnTo>
                    <a:lnTo>
                      <a:pt x="106" y="188"/>
                    </a:lnTo>
                    <a:lnTo>
                      <a:pt x="108" y="184"/>
                    </a:lnTo>
                    <a:lnTo>
                      <a:pt x="108" y="180"/>
                    </a:lnTo>
                    <a:lnTo>
                      <a:pt x="108" y="180"/>
                    </a:lnTo>
                    <a:lnTo>
                      <a:pt x="106" y="172"/>
                    </a:lnTo>
                    <a:lnTo>
                      <a:pt x="104" y="166"/>
                    </a:lnTo>
                    <a:lnTo>
                      <a:pt x="104" y="166"/>
                    </a:lnTo>
                    <a:lnTo>
                      <a:pt x="100" y="162"/>
                    </a:lnTo>
                    <a:lnTo>
                      <a:pt x="94" y="156"/>
                    </a:lnTo>
                    <a:lnTo>
                      <a:pt x="94" y="156"/>
                    </a:lnTo>
                    <a:lnTo>
                      <a:pt x="76" y="148"/>
                    </a:lnTo>
                    <a:lnTo>
                      <a:pt x="76" y="148"/>
                    </a:lnTo>
                    <a:lnTo>
                      <a:pt x="56" y="138"/>
                    </a:lnTo>
                    <a:lnTo>
                      <a:pt x="56" y="138"/>
                    </a:lnTo>
                    <a:lnTo>
                      <a:pt x="44" y="132"/>
                    </a:lnTo>
                    <a:lnTo>
                      <a:pt x="32" y="126"/>
                    </a:lnTo>
                    <a:lnTo>
                      <a:pt x="22" y="118"/>
                    </a:lnTo>
                    <a:lnTo>
                      <a:pt x="14" y="110"/>
                    </a:lnTo>
                    <a:lnTo>
                      <a:pt x="14" y="110"/>
                    </a:lnTo>
                    <a:lnTo>
                      <a:pt x="8" y="102"/>
                    </a:lnTo>
                    <a:lnTo>
                      <a:pt x="4" y="92"/>
                    </a:lnTo>
                    <a:lnTo>
                      <a:pt x="2" y="82"/>
                    </a:lnTo>
                    <a:lnTo>
                      <a:pt x="0" y="70"/>
                    </a:lnTo>
                    <a:lnTo>
                      <a:pt x="0" y="70"/>
                    </a:lnTo>
                    <a:lnTo>
                      <a:pt x="2" y="52"/>
                    </a:lnTo>
                    <a:lnTo>
                      <a:pt x="8" y="38"/>
                    </a:lnTo>
                    <a:lnTo>
                      <a:pt x="8" y="38"/>
                    </a:lnTo>
                    <a:lnTo>
                      <a:pt x="18" y="26"/>
                    </a:lnTo>
                    <a:lnTo>
                      <a:pt x="28" y="16"/>
                    </a:lnTo>
                    <a:lnTo>
                      <a:pt x="28" y="16"/>
                    </a:lnTo>
                    <a:lnTo>
                      <a:pt x="42" y="8"/>
                    </a:lnTo>
                    <a:lnTo>
                      <a:pt x="58" y="4"/>
                    </a:lnTo>
                    <a:lnTo>
                      <a:pt x="58" y="4"/>
                    </a:lnTo>
                    <a:lnTo>
                      <a:pt x="76" y="0"/>
                    </a:lnTo>
                    <a:lnTo>
                      <a:pt x="94" y="0"/>
                    </a:lnTo>
                    <a:lnTo>
                      <a:pt x="94" y="0"/>
                    </a:lnTo>
                    <a:lnTo>
                      <a:pt x="112" y="0"/>
                    </a:lnTo>
                    <a:lnTo>
                      <a:pt x="128" y="2"/>
                    </a:lnTo>
                    <a:lnTo>
                      <a:pt x="128" y="2"/>
                    </a:lnTo>
                    <a:lnTo>
                      <a:pt x="142" y="4"/>
                    </a:lnTo>
                    <a:lnTo>
                      <a:pt x="154" y="8"/>
                    </a:lnTo>
                    <a:lnTo>
                      <a:pt x="154" y="58"/>
                    </a:lnTo>
                    <a:lnTo>
                      <a:pt x="154" y="58"/>
                    </a:lnTo>
                    <a:lnTo>
                      <a:pt x="140" y="50"/>
                    </a:lnTo>
                    <a:lnTo>
                      <a:pt x="140" y="50"/>
                    </a:lnTo>
                    <a:lnTo>
                      <a:pt x="126" y="46"/>
                    </a:lnTo>
                    <a:lnTo>
                      <a:pt x="126" y="46"/>
                    </a:lnTo>
                    <a:lnTo>
                      <a:pt x="112" y="42"/>
                    </a:lnTo>
                    <a:lnTo>
                      <a:pt x="112" y="42"/>
                    </a:lnTo>
                    <a:lnTo>
                      <a:pt x="98" y="42"/>
                    </a:lnTo>
                    <a:lnTo>
                      <a:pt x="98" y="42"/>
                    </a:lnTo>
                    <a:lnTo>
                      <a:pt x="80" y="44"/>
                    </a:lnTo>
                    <a:lnTo>
                      <a:pt x="80" y="44"/>
                    </a:lnTo>
                    <a:lnTo>
                      <a:pt x="68" y="48"/>
                    </a:lnTo>
                    <a:lnTo>
                      <a:pt x="68" y="48"/>
                    </a:lnTo>
                    <a:lnTo>
                      <a:pt x="64" y="52"/>
                    </a:lnTo>
                    <a:lnTo>
                      <a:pt x="60" y="56"/>
                    </a:lnTo>
                    <a:lnTo>
                      <a:pt x="60" y="56"/>
                    </a:lnTo>
                    <a:lnTo>
                      <a:pt x="58" y="60"/>
                    </a:lnTo>
                    <a:lnTo>
                      <a:pt x="58" y="66"/>
                    </a:lnTo>
                    <a:lnTo>
                      <a:pt x="58" y="66"/>
                    </a:lnTo>
                    <a:lnTo>
                      <a:pt x="58" y="72"/>
                    </a:lnTo>
                    <a:lnTo>
                      <a:pt x="60" y="76"/>
                    </a:lnTo>
                    <a:lnTo>
                      <a:pt x="60" y="76"/>
                    </a:lnTo>
                    <a:lnTo>
                      <a:pt x="70" y="86"/>
                    </a:lnTo>
                    <a:lnTo>
                      <a:pt x="70" y="86"/>
                    </a:lnTo>
                    <a:lnTo>
                      <a:pt x="84" y="94"/>
                    </a:lnTo>
                    <a:lnTo>
                      <a:pt x="84" y="94"/>
                    </a:lnTo>
                    <a:lnTo>
                      <a:pt x="102" y="102"/>
                    </a:lnTo>
                    <a:lnTo>
                      <a:pt x="102" y="102"/>
                    </a:lnTo>
                    <a:lnTo>
                      <a:pt x="128" y="114"/>
                    </a:lnTo>
                    <a:lnTo>
                      <a:pt x="128" y="114"/>
                    </a:lnTo>
                    <a:lnTo>
                      <a:pt x="138" y="122"/>
                    </a:lnTo>
                    <a:lnTo>
                      <a:pt x="148" y="130"/>
                    </a:lnTo>
                    <a:lnTo>
                      <a:pt x="148" y="130"/>
                    </a:lnTo>
                    <a:lnTo>
                      <a:pt x="154" y="138"/>
                    </a:lnTo>
                    <a:lnTo>
                      <a:pt x="160" y="150"/>
                    </a:lnTo>
                    <a:lnTo>
                      <a:pt x="160" y="150"/>
                    </a:lnTo>
                    <a:lnTo>
                      <a:pt x="164" y="160"/>
                    </a:lnTo>
                    <a:lnTo>
                      <a:pt x="164" y="174"/>
                    </a:lnTo>
                    <a:lnTo>
                      <a:pt x="164" y="174"/>
                    </a:lnTo>
                    <a:lnTo>
                      <a:pt x="162" y="192"/>
                    </a:lnTo>
                    <a:lnTo>
                      <a:pt x="156" y="208"/>
                    </a:lnTo>
                    <a:lnTo>
                      <a:pt x="156" y="208"/>
                    </a:lnTo>
                    <a:lnTo>
                      <a:pt x="148" y="220"/>
                    </a:lnTo>
                    <a:lnTo>
                      <a:pt x="136" y="230"/>
                    </a:lnTo>
                    <a:lnTo>
                      <a:pt x="136" y="230"/>
                    </a:lnTo>
                    <a:lnTo>
                      <a:pt x="122" y="236"/>
                    </a:lnTo>
                    <a:lnTo>
                      <a:pt x="106" y="242"/>
                    </a:lnTo>
                    <a:lnTo>
                      <a:pt x="106" y="242"/>
                    </a:lnTo>
                    <a:lnTo>
                      <a:pt x="88" y="244"/>
                    </a:lnTo>
                    <a:lnTo>
                      <a:pt x="70" y="246"/>
                    </a:lnTo>
                    <a:lnTo>
                      <a:pt x="70" y="246"/>
                    </a:lnTo>
                    <a:lnTo>
                      <a:pt x="50" y="244"/>
                    </a:lnTo>
                    <a:lnTo>
                      <a:pt x="32" y="242"/>
                    </a:lnTo>
                    <a:lnTo>
                      <a:pt x="32" y="242"/>
                    </a:lnTo>
                    <a:lnTo>
                      <a:pt x="16" y="238"/>
                    </a:lnTo>
                    <a:lnTo>
                      <a:pt x="2" y="232"/>
                    </a:lnTo>
                    <a:lnTo>
                      <a:pt x="2" y="232"/>
                    </a:lnTo>
                    <a:close/>
                  </a:path>
                </a:pathLst>
              </a:custGeom>
              <a:solidFill>
                <a:schemeClr val="accent4"/>
              </a:solidFill>
              <a:ln>
                <a:noFill/>
              </a:ln>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grpSp>
            <p:nvGrpSpPr>
              <p:cNvPr id="62" name="Group 3196"/>
              <p:cNvGrpSpPr/>
              <p:nvPr/>
            </p:nvGrpSpPr>
            <p:grpSpPr>
              <a:xfrm>
                <a:off x="7750175" y="3284538"/>
                <a:ext cx="4572000" cy="1587500"/>
                <a:chOff x="7750175" y="3284538"/>
                <a:chExt cx="4572000" cy="1587500"/>
              </a:xfrm>
              <a:solidFill>
                <a:schemeClr val="accent4"/>
              </a:solidFill>
            </p:grpSpPr>
            <p:sp>
              <p:nvSpPr>
                <p:cNvPr id="78" name="Freeform 114"/>
                <p:cNvSpPr>
                  <a:spLocks noEditPoints="1"/>
                </p:cNvSpPr>
                <p:nvPr/>
              </p:nvSpPr>
              <p:spPr bwMode="auto">
                <a:xfrm>
                  <a:off x="10871200" y="3284538"/>
                  <a:ext cx="1450975" cy="1587500"/>
                </a:xfrm>
                <a:custGeom>
                  <a:avLst/>
                  <a:gdLst>
                    <a:gd name="T0" fmla="*/ 2 w 914"/>
                    <a:gd name="T1" fmla="*/ 550 h 1000"/>
                    <a:gd name="T2" fmla="*/ 36 w 914"/>
                    <a:gd name="T3" fmla="*/ 694 h 1000"/>
                    <a:gd name="T4" fmla="*/ 104 w 914"/>
                    <a:gd name="T5" fmla="*/ 818 h 1000"/>
                    <a:gd name="T6" fmla="*/ 202 w 914"/>
                    <a:gd name="T7" fmla="*/ 914 h 1000"/>
                    <a:gd name="T8" fmla="*/ 320 w 914"/>
                    <a:gd name="T9" fmla="*/ 978 h 1000"/>
                    <a:gd name="T10" fmla="*/ 388 w 914"/>
                    <a:gd name="T11" fmla="*/ 994 h 1000"/>
                    <a:gd name="T12" fmla="*/ 456 w 914"/>
                    <a:gd name="T13" fmla="*/ 1000 h 1000"/>
                    <a:gd name="T14" fmla="*/ 504 w 914"/>
                    <a:gd name="T15" fmla="*/ 998 h 1000"/>
                    <a:gd name="T16" fmla="*/ 570 w 914"/>
                    <a:gd name="T17" fmla="*/ 984 h 1000"/>
                    <a:gd name="T18" fmla="*/ 674 w 914"/>
                    <a:gd name="T19" fmla="*/ 940 h 1000"/>
                    <a:gd name="T20" fmla="*/ 780 w 914"/>
                    <a:gd name="T21" fmla="*/ 854 h 1000"/>
                    <a:gd name="T22" fmla="*/ 858 w 914"/>
                    <a:gd name="T23" fmla="*/ 738 h 1000"/>
                    <a:gd name="T24" fmla="*/ 904 w 914"/>
                    <a:gd name="T25" fmla="*/ 600 h 1000"/>
                    <a:gd name="T26" fmla="*/ 914 w 914"/>
                    <a:gd name="T27" fmla="*/ 500 h 1000"/>
                    <a:gd name="T28" fmla="*/ 894 w 914"/>
                    <a:gd name="T29" fmla="*/ 352 h 1000"/>
                    <a:gd name="T30" fmla="*/ 836 w 914"/>
                    <a:gd name="T31" fmla="*/ 220 h 1000"/>
                    <a:gd name="T32" fmla="*/ 748 w 914"/>
                    <a:gd name="T33" fmla="*/ 114 h 1000"/>
                    <a:gd name="T34" fmla="*/ 634 w 914"/>
                    <a:gd name="T35" fmla="*/ 40 h 1000"/>
                    <a:gd name="T36" fmla="*/ 548 w 914"/>
                    <a:gd name="T37" fmla="*/ 10 h 1000"/>
                    <a:gd name="T38" fmla="*/ 480 w 914"/>
                    <a:gd name="T39" fmla="*/ 0 h 1000"/>
                    <a:gd name="T40" fmla="*/ 434 w 914"/>
                    <a:gd name="T41" fmla="*/ 0 h 1000"/>
                    <a:gd name="T42" fmla="*/ 364 w 914"/>
                    <a:gd name="T43" fmla="*/ 10 h 1000"/>
                    <a:gd name="T44" fmla="*/ 280 w 914"/>
                    <a:gd name="T45" fmla="*/ 40 h 1000"/>
                    <a:gd name="T46" fmla="*/ 166 w 914"/>
                    <a:gd name="T47" fmla="*/ 114 h 1000"/>
                    <a:gd name="T48" fmla="*/ 78 w 914"/>
                    <a:gd name="T49" fmla="*/ 220 h 1000"/>
                    <a:gd name="T50" fmla="*/ 20 w 914"/>
                    <a:gd name="T51" fmla="*/ 352 h 1000"/>
                    <a:gd name="T52" fmla="*/ 0 w 914"/>
                    <a:gd name="T53" fmla="*/ 500 h 1000"/>
                    <a:gd name="T54" fmla="*/ 120 w 914"/>
                    <a:gd name="T55" fmla="*/ 500 h 1000"/>
                    <a:gd name="T56" fmla="*/ 136 w 914"/>
                    <a:gd name="T57" fmla="*/ 390 h 1000"/>
                    <a:gd name="T58" fmla="*/ 178 w 914"/>
                    <a:gd name="T59" fmla="*/ 294 h 1000"/>
                    <a:gd name="T60" fmla="*/ 242 w 914"/>
                    <a:gd name="T61" fmla="*/ 216 h 1000"/>
                    <a:gd name="T62" fmla="*/ 326 w 914"/>
                    <a:gd name="T63" fmla="*/ 160 h 1000"/>
                    <a:gd name="T64" fmla="*/ 422 w 914"/>
                    <a:gd name="T65" fmla="*/ 134 h 1000"/>
                    <a:gd name="T66" fmla="*/ 492 w 914"/>
                    <a:gd name="T67" fmla="*/ 134 h 1000"/>
                    <a:gd name="T68" fmla="*/ 588 w 914"/>
                    <a:gd name="T69" fmla="*/ 160 h 1000"/>
                    <a:gd name="T70" fmla="*/ 670 w 914"/>
                    <a:gd name="T71" fmla="*/ 216 h 1000"/>
                    <a:gd name="T72" fmla="*/ 736 w 914"/>
                    <a:gd name="T73" fmla="*/ 294 h 1000"/>
                    <a:gd name="T74" fmla="*/ 778 w 914"/>
                    <a:gd name="T75" fmla="*/ 390 h 1000"/>
                    <a:gd name="T76" fmla="*/ 794 w 914"/>
                    <a:gd name="T77" fmla="*/ 500 h 1000"/>
                    <a:gd name="T78" fmla="*/ 786 w 914"/>
                    <a:gd name="T79" fmla="*/ 574 h 1000"/>
                    <a:gd name="T80" fmla="*/ 752 w 914"/>
                    <a:gd name="T81" fmla="*/ 676 h 1000"/>
                    <a:gd name="T82" fmla="*/ 694 w 914"/>
                    <a:gd name="T83" fmla="*/ 760 h 1000"/>
                    <a:gd name="T84" fmla="*/ 618 w 914"/>
                    <a:gd name="T85" fmla="*/ 824 h 1000"/>
                    <a:gd name="T86" fmla="*/ 524 w 914"/>
                    <a:gd name="T87" fmla="*/ 860 h 1000"/>
                    <a:gd name="T88" fmla="*/ 456 w 914"/>
                    <a:gd name="T89" fmla="*/ 868 h 1000"/>
                    <a:gd name="T90" fmla="*/ 356 w 914"/>
                    <a:gd name="T91" fmla="*/ 852 h 1000"/>
                    <a:gd name="T92" fmla="*/ 268 w 914"/>
                    <a:gd name="T93" fmla="*/ 806 h 1000"/>
                    <a:gd name="T94" fmla="*/ 198 w 914"/>
                    <a:gd name="T95" fmla="*/ 734 h 1000"/>
                    <a:gd name="T96" fmla="*/ 146 w 914"/>
                    <a:gd name="T97" fmla="*/ 644 h 1000"/>
                    <a:gd name="T98" fmla="*/ 122 w 914"/>
                    <a:gd name="T99" fmla="*/ 538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14" h="1000">
                      <a:moveTo>
                        <a:pt x="0" y="500"/>
                      </a:moveTo>
                      <a:lnTo>
                        <a:pt x="0" y="500"/>
                      </a:lnTo>
                      <a:lnTo>
                        <a:pt x="2" y="550"/>
                      </a:lnTo>
                      <a:lnTo>
                        <a:pt x="10" y="600"/>
                      </a:lnTo>
                      <a:lnTo>
                        <a:pt x="20" y="648"/>
                      </a:lnTo>
                      <a:lnTo>
                        <a:pt x="36" y="694"/>
                      </a:lnTo>
                      <a:lnTo>
                        <a:pt x="56" y="738"/>
                      </a:lnTo>
                      <a:lnTo>
                        <a:pt x="78" y="780"/>
                      </a:lnTo>
                      <a:lnTo>
                        <a:pt x="104" y="818"/>
                      </a:lnTo>
                      <a:lnTo>
                        <a:pt x="134" y="854"/>
                      </a:lnTo>
                      <a:lnTo>
                        <a:pt x="166" y="886"/>
                      </a:lnTo>
                      <a:lnTo>
                        <a:pt x="202" y="914"/>
                      </a:lnTo>
                      <a:lnTo>
                        <a:pt x="240" y="940"/>
                      </a:lnTo>
                      <a:lnTo>
                        <a:pt x="280" y="960"/>
                      </a:lnTo>
                      <a:lnTo>
                        <a:pt x="320" y="978"/>
                      </a:lnTo>
                      <a:lnTo>
                        <a:pt x="342" y="984"/>
                      </a:lnTo>
                      <a:lnTo>
                        <a:pt x="364" y="990"/>
                      </a:lnTo>
                      <a:lnTo>
                        <a:pt x="388" y="994"/>
                      </a:lnTo>
                      <a:lnTo>
                        <a:pt x="410" y="998"/>
                      </a:lnTo>
                      <a:lnTo>
                        <a:pt x="434" y="1000"/>
                      </a:lnTo>
                      <a:lnTo>
                        <a:pt x="456" y="1000"/>
                      </a:lnTo>
                      <a:lnTo>
                        <a:pt x="456" y="1000"/>
                      </a:lnTo>
                      <a:lnTo>
                        <a:pt x="480" y="1000"/>
                      </a:lnTo>
                      <a:lnTo>
                        <a:pt x="504" y="998"/>
                      </a:lnTo>
                      <a:lnTo>
                        <a:pt x="526" y="994"/>
                      </a:lnTo>
                      <a:lnTo>
                        <a:pt x="548" y="990"/>
                      </a:lnTo>
                      <a:lnTo>
                        <a:pt x="570" y="984"/>
                      </a:lnTo>
                      <a:lnTo>
                        <a:pt x="592" y="978"/>
                      </a:lnTo>
                      <a:lnTo>
                        <a:pt x="634" y="960"/>
                      </a:lnTo>
                      <a:lnTo>
                        <a:pt x="674" y="940"/>
                      </a:lnTo>
                      <a:lnTo>
                        <a:pt x="712" y="914"/>
                      </a:lnTo>
                      <a:lnTo>
                        <a:pt x="748" y="886"/>
                      </a:lnTo>
                      <a:lnTo>
                        <a:pt x="780" y="854"/>
                      </a:lnTo>
                      <a:lnTo>
                        <a:pt x="810" y="818"/>
                      </a:lnTo>
                      <a:lnTo>
                        <a:pt x="836" y="780"/>
                      </a:lnTo>
                      <a:lnTo>
                        <a:pt x="858" y="738"/>
                      </a:lnTo>
                      <a:lnTo>
                        <a:pt x="878" y="694"/>
                      </a:lnTo>
                      <a:lnTo>
                        <a:pt x="894" y="648"/>
                      </a:lnTo>
                      <a:lnTo>
                        <a:pt x="904" y="600"/>
                      </a:lnTo>
                      <a:lnTo>
                        <a:pt x="912" y="550"/>
                      </a:lnTo>
                      <a:lnTo>
                        <a:pt x="914" y="500"/>
                      </a:lnTo>
                      <a:lnTo>
                        <a:pt x="914" y="500"/>
                      </a:lnTo>
                      <a:lnTo>
                        <a:pt x="912" y="448"/>
                      </a:lnTo>
                      <a:lnTo>
                        <a:pt x="904" y="400"/>
                      </a:lnTo>
                      <a:lnTo>
                        <a:pt x="894" y="352"/>
                      </a:lnTo>
                      <a:lnTo>
                        <a:pt x="878" y="306"/>
                      </a:lnTo>
                      <a:lnTo>
                        <a:pt x="858" y="262"/>
                      </a:lnTo>
                      <a:lnTo>
                        <a:pt x="836" y="220"/>
                      </a:lnTo>
                      <a:lnTo>
                        <a:pt x="810" y="182"/>
                      </a:lnTo>
                      <a:lnTo>
                        <a:pt x="780" y="146"/>
                      </a:lnTo>
                      <a:lnTo>
                        <a:pt x="748" y="114"/>
                      </a:lnTo>
                      <a:lnTo>
                        <a:pt x="712" y="86"/>
                      </a:lnTo>
                      <a:lnTo>
                        <a:pt x="674" y="60"/>
                      </a:lnTo>
                      <a:lnTo>
                        <a:pt x="634" y="40"/>
                      </a:lnTo>
                      <a:lnTo>
                        <a:pt x="592" y="22"/>
                      </a:lnTo>
                      <a:lnTo>
                        <a:pt x="570" y="16"/>
                      </a:lnTo>
                      <a:lnTo>
                        <a:pt x="548" y="10"/>
                      </a:lnTo>
                      <a:lnTo>
                        <a:pt x="526" y="6"/>
                      </a:lnTo>
                      <a:lnTo>
                        <a:pt x="504" y="2"/>
                      </a:lnTo>
                      <a:lnTo>
                        <a:pt x="480" y="0"/>
                      </a:lnTo>
                      <a:lnTo>
                        <a:pt x="456" y="0"/>
                      </a:lnTo>
                      <a:lnTo>
                        <a:pt x="456" y="0"/>
                      </a:lnTo>
                      <a:lnTo>
                        <a:pt x="434" y="0"/>
                      </a:lnTo>
                      <a:lnTo>
                        <a:pt x="410" y="2"/>
                      </a:lnTo>
                      <a:lnTo>
                        <a:pt x="388" y="6"/>
                      </a:lnTo>
                      <a:lnTo>
                        <a:pt x="364" y="10"/>
                      </a:lnTo>
                      <a:lnTo>
                        <a:pt x="342" y="16"/>
                      </a:lnTo>
                      <a:lnTo>
                        <a:pt x="320" y="22"/>
                      </a:lnTo>
                      <a:lnTo>
                        <a:pt x="280" y="40"/>
                      </a:lnTo>
                      <a:lnTo>
                        <a:pt x="240" y="60"/>
                      </a:lnTo>
                      <a:lnTo>
                        <a:pt x="202" y="86"/>
                      </a:lnTo>
                      <a:lnTo>
                        <a:pt x="166" y="114"/>
                      </a:lnTo>
                      <a:lnTo>
                        <a:pt x="134" y="146"/>
                      </a:lnTo>
                      <a:lnTo>
                        <a:pt x="104" y="182"/>
                      </a:lnTo>
                      <a:lnTo>
                        <a:pt x="78" y="220"/>
                      </a:lnTo>
                      <a:lnTo>
                        <a:pt x="56" y="262"/>
                      </a:lnTo>
                      <a:lnTo>
                        <a:pt x="36" y="306"/>
                      </a:lnTo>
                      <a:lnTo>
                        <a:pt x="20" y="352"/>
                      </a:lnTo>
                      <a:lnTo>
                        <a:pt x="10" y="400"/>
                      </a:lnTo>
                      <a:lnTo>
                        <a:pt x="2" y="448"/>
                      </a:lnTo>
                      <a:lnTo>
                        <a:pt x="0" y="500"/>
                      </a:lnTo>
                      <a:lnTo>
                        <a:pt x="0" y="500"/>
                      </a:lnTo>
                      <a:close/>
                      <a:moveTo>
                        <a:pt x="120" y="500"/>
                      </a:moveTo>
                      <a:lnTo>
                        <a:pt x="120" y="500"/>
                      </a:lnTo>
                      <a:lnTo>
                        <a:pt x="122" y="462"/>
                      </a:lnTo>
                      <a:lnTo>
                        <a:pt x="128" y="426"/>
                      </a:lnTo>
                      <a:lnTo>
                        <a:pt x="136" y="390"/>
                      </a:lnTo>
                      <a:lnTo>
                        <a:pt x="146" y="356"/>
                      </a:lnTo>
                      <a:lnTo>
                        <a:pt x="160" y="324"/>
                      </a:lnTo>
                      <a:lnTo>
                        <a:pt x="178" y="294"/>
                      </a:lnTo>
                      <a:lnTo>
                        <a:pt x="198" y="266"/>
                      </a:lnTo>
                      <a:lnTo>
                        <a:pt x="218" y="240"/>
                      </a:lnTo>
                      <a:lnTo>
                        <a:pt x="242" y="216"/>
                      </a:lnTo>
                      <a:lnTo>
                        <a:pt x="268" y="194"/>
                      </a:lnTo>
                      <a:lnTo>
                        <a:pt x="296" y="176"/>
                      </a:lnTo>
                      <a:lnTo>
                        <a:pt x="326" y="160"/>
                      </a:lnTo>
                      <a:lnTo>
                        <a:pt x="356" y="148"/>
                      </a:lnTo>
                      <a:lnTo>
                        <a:pt x="388" y="138"/>
                      </a:lnTo>
                      <a:lnTo>
                        <a:pt x="422" y="134"/>
                      </a:lnTo>
                      <a:lnTo>
                        <a:pt x="456" y="132"/>
                      </a:lnTo>
                      <a:lnTo>
                        <a:pt x="456" y="132"/>
                      </a:lnTo>
                      <a:lnTo>
                        <a:pt x="492" y="134"/>
                      </a:lnTo>
                      <a:lnTo>
                        <a:pt x="524" y="138"/>
                      </a:lnTo>
                      <a:lnTo>
                        <a:pt x="556" y="148"/>
                      </a:lnTo>
                      <a:lnTo>
                        <a:pt x="588" y="160"/>
                      </a:lnTo>
                      <a:lnTo>
                        <a:pt x="618" y="176"/>
                      </a:lnTo>
                      <a:lnTo>
                        <a:pt x="644" y="194"/>
                      </a:lnTo>
                      <a:lnTo>
                        <a:pt x="670" y="216"/>
                      </a:lnTo>
                      <a:lnTo>
                        <a:pt x="694" y="240"/>
                      </a:lnTo>
                      <a:lnTo>
                        <a:pt x="716" y="266"/>
                      </a:lnTo>
                      <a:lnTo>
                        <a:pt x="736" y="294"/>
                      </a:lnTo>
                      <a:lnTo>
                        <a:pt x="752" y="324"/>
                      </a:lnTo>
                      <a:lnTo>
                        <a:pt x="766" y="356"/>
                      </a:lnTo>
                      <a:lnTo>
                        <a:pt x="778" y="390"/>
                      </a:lnTo>
                      <a:lnTo>
                        <a:pt x="786" y="426"/>
                      </a:lnTo>
                      <a:lnTo>
                        <a:pt x="792" y="462"/>
                      </a:lnTo>
                      <a:lnTo>
                        <a:pt x="794" y="500"/>
                      </a:lnTo>
                      <a:lnTo>
                        <a:pt x="794" y="500"/>
                      </a:lnTo>
                      <a:lnTo>
                        <a:pt x="792" y="538"/>
                      </a:lnTo>
                      <a:lnTo>
                        <a:pt x="786" y="574"/>
                      </a:lnTo>
                      <a:lnTo>
                        <a:pt x="778" y="610"/>
                      </a:lnTo>
                      <a:lnTo>
                        <a:pt x="766" y="644"/>
                      </a:lnTo>
                      <a:lnTo>
                        <a:pt x="752" y="676"/>
                      </a:lnTo>
                      <a:lnTo>
                        <a:pt x="736" y="706"/>
                      </a:lnTo>
                      <a:lnTo>
                        <a:pt x="716" y="734"/>
                      </a:lnTo>
                      <a:lnTo>
                        <a:pt x="694" y="760"/>
                      </a:lnTo>
                      <a:lnTo>
                        <a:pt x="670" y="784"/>
                      </a:lnTo>
                      <a:lnTo>
                        <a:pt x="644" y="806"/>
                      </a:lnTo>
                      <a:lnTo>
                        <a:pt x="618" y="824"/>
                      </a:lnTo>
                      <a:lnTo>
                        <a:pt x="588" y="840"/>
                      </a:lnTo>
                      <a:lnTo>
                        <a:pt x="556" y="852"/>
                      </a:lnTo>
                      <a:lnTo>
                        <a:pt x="524" y="860"/>
                      </a:lnTo>
                      <a:lnTo>
                        <a:pt x="492" y="866"/>
                      </a:lnTo>
                      <a:lnTo>
                        <a:pt x="456" y="868"/>
                      </a:lnTo>
                      <a:lnTo>
                        <a:pt x="456" y="868"/>
                      </a:lnTo>
                      <a:lnTo>
                        <a:pt x="422" y="866"/>
                      </a:lnTo>
                      <a:lnTo>
                        <a:pt x="388" y="860"/>
                      </a:lnTo>
                      <a:lnTo>
                        <a:pt x="356" y="852"/>
                      </a:lnTo>
                      <a:lnTo>
                        <a:pt x="326" y="840"/>
                      </a:lnTo>
                      <a:lnTo>
                        <a:pt x="296" y="824"/>
                      </a:lnTo>
                      <a:lnTo>
                        <a:pt x="268" y="806"/>
                      </a:lnTo>
                      <a:lnTo>
                        <a:pt x="242" y="784"/>
                      </a:lnTo>
                      <a:lnTo>
                        <a:pt x="218" y="760"/>
                      </a:lnTo>
                      <a:lnTo>
                        <a:pt x="198" y="734"/>
                      </a:lnTo>
                      <a:lnTo>
                        <a:pt x="178" y="706"/>
                      </a:lnTo>
                      <a:lnTo>
                        <a:pt x="160" y="676"/>
                      </a:lnTo>
                      <a:lnTo>
                        <a:pt x="146" y="644"/>
                      </a:lnTo>
                      <a:lnTo>
                        <a:pt x="136" y="610"/>
                      </a:lnTo>
                      <a:lnTo>
                        <a:pt x="128" y="574"/>
                      </a:lnTo>
                      <a:lnTo>
                        <a:pt x="122" y="538"/>
                      </a:lnTo>
                      <a:lnTo>
                        <a:pt x="120" y="500"/>
                      </a:lnTo>
                      <a:lnTo>
                        <a:pt x="120" y="5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79" name="Freeform 115"/>
                <p:cNvSpPr>
                  <a:spLocks/>
                </p:cNvSpPr>
                <p:nvPr/>
              </p:nvSpPr>
              <p:spPr bwMode="auto">
                <a:xfrm>
                  <a:off x="10417175" y="3732213"/>
                  <a:ext cx="609600" cy="698500"/>
                </a:xfrm>
                <a:custGeom>
                  <a:avLst/>
                  <a:gdLst>
                    <a:gd name="T0" fmla="*/ 384 w 384"/>
                    <a:gd name="T1" fmla="*/ 116 h 440"/>
                    <a:gd name="T2" fmla="*/ 384 w 384"/>
                    <a:gd name="T3" fmla="*/ 116 h 440"/>
                    <a:gd name="T4" fmla="*/ 382 w 384"/>
                    <a:gd name="T5" fmla="*/ 92 h 440"/>
                    <a:gd name="T6" fmla="*/ 374 w 384"/>
                    <a:gd name="T7" fmla="*/ 70 h 440"/>
                    <a:gd name="T8" fmla="*/ 364 w 384"/>
                    <a:gd name="T9" fmla="*/ 50 h 440"/>
                    <a:gd name="T10" fmla="*/ 350 w 384"/>
                    <a:gd name="T11" fmla="*/ 34 h 440"/>
                    <a:gd name="T12" fmla="*/ 334 w 384"/>
                    <a:gd name="T13" fmla="*/ 20 h 440"/>
                    <a:gd name="T14" fmla="*/ 314 w 384"/>
                    <a:gd name="T15" fmla="*/ 10 h 440"/>
                    <a:gd name="T16" fmla="*/ 292 w 384"/>
                    <a:gd name="T17" fmla="*/ 2 h 440"/>
                    <a:gd name="T18" fmla="*/ 268 w 384"/>
                    <a:gd name="T19" fmla="*/ 0 h 440"/>
                    <a:gd name="T20" fmla="*/ 116 w 384"/>
                    <a:gd name="T21" fmla="*/ 0 h 440"/>
                    <a:gd name="T22" fmla="*/ 116 w 384"/>
                    <a:gd name="T23" fmla="*/ 0 h 440"/>
                    <a:gd name="T24" fmla="*/ 92 w 384"/>
                    <a:gd name="T25" fmla="*/ 2 h 440"/>
                    <a:gd name="T26" fmla="*/ 70 w 384"/>
                    <a:gd name="T27" fmla="*/ 10 h 440"/>
                    <a:gd name="T28" fmla="*/ 50 w 384"/>
                    <a:gd name="T29" fmla="*/ 20 h 440"/>
                    <a:gd name="T30" fmla="*/ 34 w 384"/>
                    <a:gd name="T31" fmla="*/ 34 h 440"/>
                    <a:gd name="T32" fmla="*/ 20 w 384"/>
                    <a:gd name="T33" fmla="*/ 50 h 440"/>
                    <a:gd name="T34" fmla="*/ 10 w 384"/>
                    <a:gd name="T35" fmla="*/ 70 h 440"/>
                    <a:gd name="T36" fmla="*/ 2 w 384"/>
                    <a:gd name="T37" fmla="*/ 92 h 440"/>
                    <a:gd name="T38" fmla="*/ 0 w 384"/>
                    <a:gd name="T39" fmla="*/ 116 h 440"/>
                    <a:gd name="T40" fmla="*/ 0 w 384"/>
                    <a:gd name="T41" fmla="*/ 324 h 440"/>
                    <a:gd name="T42" fmla="*/ 0 w 384"/>
                    <a:gd name="T43" fmla="*/ 324 h 440"/>
                    <a:gd name="T44" fmla="*/ 2 w 384"/>
                    <a:gd name="T45" fmla="*/ 348 h 440"/>
                    <a:gd name="T46" fmla="*/ 10 w 384"/>
                    <a:gd name="T47" fmla="*/ 370 h 440"/>
                    <a:gd name="T48" fmla="*/ 20 w 384"/>
                    <a:gd name="T49" fmla="*/ 390 h 440"/>
                    <a:gd name="T50" fmla="*/ 34 w 384"/>
                    <a:gd name="T51" fmla="*/ 406 h 440"/>
                    <a:gd name="T52" fmla="*/ 50 w 384"/>
                    <a:gd name="T53" fmla="*/ 420 h 440"/>
                    <a:gd name="T54" fmla="*/ 70 w 384"/>
                    <a:gd name="T55" fmla="*/ 430 h 440"/>
                    <a:gd name="T56" fmla="*/ 92 w 384"/>
                    <a:gd name="T57" fmla="*/ 438 h 440"/>
                    <a:gd name="T58" fmla="*/ 116 w 384"/>
                    <a:gd name="T59" fmla="*/ 440 h 440"/>
                    <a:gd name="T60" fmla="*/ 268 w 384"/>
                    <a:gd name="T61" fmla="*/ 440 h 440"/>
                    <a:gd name="T62" fmla="*/ 268 w 384"/>
                    <a:gd name="T63" fmla="*/ 440 h 440"/>
                    <a:gd name="T64" fmla="*/ 292 w 384"/>
                    <a:gd name="T65" fmla="*/ 438 h 440"/>
                    <a:gd name="T66" fmla="*/ 314 w 384"/>
                    <a:gd name="T67" fmla="*/ 430 h 440"/>
                    <a:gd name="T68" fmla="*/ 334 w 384"/>
                    <a:gd name="T69" fmla="*/ 420 h 440"/>
                    <a:gd name="T70" fmla="*/ 350 w 384"/>
                    <a:gd name="T71" fmla="*/ 406 h 440"/>
                    <a:gd name="T72" fmla="*/ 364 w 384"/>
                    <a:gd name="T73" fmla="*/ 390 h 440"/>
                    <a:gd name="T74" fmla="*/ 374 w 384"/>
                    <a:gd name="T75" fmla="*/ 370 h 440"/>
                    <a:gd name="T76" fmla="*/ 382 w 384"/>
                    <a:gd name="T77" fmla="*/ 348 h 440"/>
                    <a:gd name="T78" fmla="*/ 384 w 384"/>
                    <a:gd name="T79" fmla="*/ 324 h 440"/>
                    <a:gd name="T80" fmla="*/ 384 w 384"/>
                    <a:gd name="T81" fmla="*/ 11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4" h="440">
                      <a:moveTo>
                        <a:pt x="384" y="116"/>
                      </a:moveTo>
                      <a:lnTo>
                        <a:pt x="384" y="116"/>
                      </a:lnTo>
                      <a:lnTo>
                        <a:pt x="382" y="92"/>
                      </a:lnTo>
                      <a:lnTo>
                        <a:pt x="374" y="70"/>
                      </a:lnTo>
                      <a:lnTo>
                        <a:pt x="364" y="50"/>
                      </a:lnTo>
                      <a:lnTo>
                        <a:pt x="350" y="34"/>
                      </a:lnTo>
                      <a:lnTo>
                        <a:pt x="334" y="20"/>
                      </a:lnTo>
                      <a:lnTo>
                        <a:pt x="314" y="10"/>
                      </a:lnTo>
                      <a:lnTo>
                        <a:pt x="292" y="2"/>
                      </a:lnTo>
                      <a:lnTo>
                        <a:pt x="268" y="0"/>
                      </a:lnTo>
                      <a:lnTo>
                        <a:pt x="116" y="0"/>
                      </a:lnTo>
                      <a:lnTo>
                        <a:pt x="116" y="0"/>
                      </a:lnTo>
                      <a:lnTo>
                        <a:pt x="92" y="2"/>
                      </a:lnTo>
                      <a:lnTo>
                        <a:pt x="70" y="10"/>
                      </a:lnTo>
                      <a:lnTo>
                        <a:pt x="50" y="20"/>
                      </a:lnTo>
                      <a:lnTo>
                        <a:pt x="34" y="34"/>
                      </a:lnTo>
                      <a:lnTo>
                        <a:pt x="20" y="50"/>
                      </a:lnTo>
                      <a:lnTo>
                        <a:pt x="10" y="70"/>
                      </a:lnTo>
                      <a:lnTo>
                        <a:pt x="2" y="92"/>
                      </a:lnTo>
                      <a:lnTo>
                        <a:pt x="0" y="116"/>
                      </a:lnTo>
                      <a:lnTo>
                        <a:pt x="0" y="324"/>
                      </a:lnTo>
                      <a:lnTo>
                        <a:pt x="0" y="324"/>
                      </a:lnTo>
                      <a:lnTo>
                        <a:pt x="2" y="348"/>
                      </a:lnTo>
                      <a:lnTo>
                        <a:pt x="10" y="370"/>
                      </a:lnTo>
                      <a:lnTo>
                        <a:pt x="20" y="390"/>
                      </a:lnTo>
                      <a:lnTo>
                        <a:pt x="34" y="406"/>
                      </a:lnTo>
                      <a:lnTo>
                        <a:pt x="50" y="420"/>
                      </a:lnTo>
                      <a:lnTo>
                        <a:pt x="70" y="430"/>
                      </a:lnTo>
                      <a:lnTo>
                        <a:pt x="92" y="438"/>
                      </a:lnTo>
                      <a:lnTo>
                        <a:pt x="116" y="440"/>
                      </a:lnTo>
                      <a:lnTo>
                        <a:pt x="268" y="440"/>
                      </a:lnTo>
                      <a:lnTo>
                        <a:pt x="268" y="440"/>
                      </a:lnTo>
                      <a:lnTo>
                        <a:pt x="292" y="438"/>
                      </a:lnTo>
                      <a:lnTo>
                        <a:pt x="314" y="430"/>
                      </a:lnTo>
                      <a:lnTo>
                        <a:pt x="334" y="420"/>
                      </a:lnTo>
                      <a:lnTo>
                        <a:pt x="350" y="406"/>
                      </a:lnTo>
                      <a:lnTo>
                        <a:pt x="364" y="390"/>
                      </a:lnTo>
                      <a:lnTo>
                        <a:pt x="374" y="370"/>
                      </a:lnTo>
                      <a:lnTo>
                        <a:pt x="382" y="348"/>
                      </a:lnTo>
                      <a:lnTo>
                        <a:pt x="384" y="324"/>
                      </a:lnTo>
                      <a:lnTo>
                        <a:pt x="384"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80" name="Freeform 116"/>
                <p:cNvSpPr>
                  <a:spLocks/>
                </p:cNvSpPr>
                <p:nvPr/>
              </p:nvSpPr>
              <p:spPr bwMode="auto">
                <a:xfrm>
                  <a:off x="7750175" y="3973513"/>
                  <a:ext cx="2895600" cy="241300"/>
                </a:xfrm>
                <a:custGeom>
                  <a:avLst/>
                  <a:gdLst>
                    <a:gd name="T0" fmla="*/ 1824 w 1824"/>
                    <a:gd name="T1" fmla="*/ 74 h 152"/>
                    <a:gd name="T2" fmla="*/ 1824 w 1824"/>
                    <a:gd name="T3" fmla="*/ 74 h 152"/>
                    <a:gd name="T4" fmla="*/ 1822 w 1824"/>
                    <a:gd name="T5" fmla="*/ 60 h 152"/>
                    <a:gd name="T6" fmla="*/ 1818 w 1824"/>
                    <a:gd name="T7" fmla="*/ 46 h 152"/>
                    <a:gd name="T8" fmla="*/ 1812 w 1824"/>
                    <a:gd name="T9" fmla="*/ 32 h 152"/>
                    <a:gd name="T10" fmla="*/ 1802 w 1824"/>
                    <a:gd name="T11" fmla="*/ 22 h 152"/>
                    <a:gd name="T12" fmla="*/ 1792 w 1824"/>
                    <a:gd name="T13" fmla="*/ 12 h 152"/>
                    <a:gd name="T14" fmla="*/ 1778 w 1824"/>
                    <a:gd name="T15" fmla="*/ 6 h 152"/>
                    <a:gd name="T16" fmla="*/ 1764 w 1824"/>
                    <a:gd name="T17" fmla="*/ 2 h 152"/>
                    <a:gd name="T18" fmla="*/ 1750 w 1824"/>
                    <a:gd name="T19" fmla="*/ 0 h 152"/>
                    <a:gd name="T20" fmla="*/ 74 w 1824"/>
                    <a:gd name="T21" fmla="*/ 0 h 152"/>
                    <a:gd name="T22" fmla="*/ 74 w 1824"/>
                    <a:gd name="T23" fmla="*/ 0 h 152"/>
                    <a:gd name="T24" fmla="*/ 60 w 1824"/>
                    <a:gd name="T25" fmla="*/ 2 h 152"/>
                    <a:gd name="T26" fmla="*/ 46 w 1824"/>
                    <a:gd name="T27" fmla="*/ 6 h 152"/>
                    <a:gd name="T28" fmla="*/ 32 w 1824"/>
                    <a:gd name="T29" fmla="*/ 12 h 152"/>
                    <a:gd name="T30" fmla="*/ 22 w 1824"/>
                    <a:gd name="T31" fmla="*/ 22 h 152"/>
                    <a:gd name="T32" fmla="*/ 12 w 1824"/>
                    <a:gd name="T33" fmla="*/ 32 h 152"/>
                    <a:gd name="T34" fmla="*/ 6 w 1824"/>
                    <a:gd name="T35" fmla="*/ 46 h 152"/>
                    <a:gd name="T36" fmla="*/ 2 w 1824"/>
                    <a:gd name="T37" fmla="*/ 60 h 152"/>
                    <a:gd name="T38" fmla="*/ 0 w 1824"/>
                    <a:gd name="T39" fmla="*/ 74 h 152"/>
                    <a:gd name="T40" fmla="*/ 0 w 1824"/>
                    <a:gd name="T41" fmla="*/ 78 h 152"/>
                    <a:gd name="T42" fmla="*/ 0 w 1824"/>
                    <a:gd name="T43" fmla="*/ 78 h 152"/>
                    <a:gd name="T44" fmla="*/ 2 w 1824"/>
                    <a:gd name="T45" fmla="*/ 92 h 152"/>
                    <a:gd name="T46" fmla="*/ 6 w 1824"/>
                    <a:gd name="T47" fmla="*/ 106 h 152"/>
                    <a:gd name="T48" fmla="*/ 12 w 1824"/>
                    <a:gd name="T49" fmla="*/ 120 h 152"/>
                    <a:gd name="T50" fmla="*/ 22 w 1824"/>
                    <a:gd name="T51" fmla="*/ 130 h 152"/>
                    <a:gd name="T52" fmla="*/ 32 w 1824"/>
                    <a:gd name="T53" fmla="*/ 140 h 152"/>
                    <a:gd name="T54" fmla="*/ 46 w 1824"/>
                    <a:gd name="T55" fmla="*/ 146 h 152"/>
                    <a:gd name="T56" fmla="*/ 60 w 1824"/>
                    <a:gd name="T57" fmla="*/ 150 h 152"/>
                    <a:gd name="T58" fmla="*/ 74 w 1824"/>
                    <a:gd name="T59" fmla="*/ 152 h 152"/>
                    <a:gd name="T60" fmla="*/ 1750 w 1824"/>
                    <a:gd name="T61" fmla="*/ 152 h 152"/>
                    <a:gd name="T62" fmla="*/ 1750 w 1824"/>
                    <a:gd name="T63" fmla="*/ 152 h 152"/>
                    <a:gd name="T64" fmla="*/ 1764 w 1824"/>
                    <a:gd name="T65" fmla="*/ 150 h 152"/>
                    <a:gd name="T66" fmla="*/ 1778 w 1824"/>
                    <a:gd name="T67" fmla="*/ 146 h 152"/>
                    <a:gd name="T68" fmla="*/ 1792 w 1824"/>
                    <a:gd name="T69" fmla="*/ 140 h 152"/>
                    <a:gd name="T70" fmla="*/ 1802 w 1824"/>
                    <a:gd name="T71" fmla="*/ 130 h 152"/>
                    <a:gd name="T72" fmla="*/ 1812 w 1824"/>
                    <a:gd name="T73" fmla="*/ 120 h 152"/>
                    <a:gd name="T74" fmla="*/ 1818 w 1824"/>
                    <a:gd name="T75" fmla="*/ 106 h 152"/>
                    <a:gd name="T76" fmla="*/ 1822 w 1824"/>
                    <a:gd name="T77" fmla="*/ 92 h 152"/>
                    <a:gd name="T78" fmla="*/ 1824 w 1824"/>
                    <a:gd name="T79" fmla="*/ 78 h 152"/>
                    <a:gd name="T80" fmla="*/ 1824 w 1824"/>
                    <a:gd name="T81" fmla="*/ 7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24" h="152">
                      <a:moveTo>
                        <a:pt x="1824" y="74"/>
                      </a:moveTo>
                      <a:lnTo>
                        <a:pt x="1824" y="74"/>
                      </a:lnTo>
                      <a:lnTo>
                        <a:pt x="1822" y="60"/>
                      </a:lnTo>
                      <a:lnTo>
                        <a:pt x="1818" y="46"/>
                      </a:lnTo>
                      <a:lnTo>
                        <a:pt x="1812" y="32"/>
                      </a:lnTo>
                      <a:lnTo>
                        <a:pt x="1802" y="22"/>
                      </a:lnTo>
                      <a:lnTo>
                        <a:pt x="1792" y="12"/>
                      </a:lnTo>
                      <a:lnTo>
                        <a:pt x="1778" y="6"/>
                      </a:lnTo>
                      <a:lnTo>
                        <a:pt x="1764" y="2"/>
                      </a:lnTo>
                      <a:lnTo>
                        <a:pt x="1750" y="0"/>
                      </a:lnTo>
                      <a:lnTo>
                        <a:pt x="74" y="0"/>
                      </a:lnTo>
                      <a:lnTo>
                        <a:pt x="74" y="0"/>
                      </a:lnTo>
                      <a:lnTo>
                        <a:pt x="60" y="2"/>
                      </a:lnTo>
                      <a:lnTo>
                        <a:pt x="46" y="6"/>
                      </a:lnTo>
                      <a:lnTo>
                        <a:pt x="32" y="12"/>
                      </a:lnTo>
                      <a:lnTo>
                        <a:pt x="22" y="22"/>
                      </a:lnTo>
                      <a:lnTo>
                        <a:pt x="12" y="32"/>
                      </a:lnTo>
                      <a:lnTo>
                        <a:pt x="6" y="46"/>
                      </a:lnTo>
                      <a:lnTo>
                        <a:pt x="2" y="60"/>
                      </a:lnTo>
                      <a:lnTo>
                        <a:pt x="0" y="74"/>
                      </a:lnTo>
                      <a:lnTo>
                        <a:pt x="0" y="78"/>
                      </a:lnTo>
                      <a:lnTo>
                        <a:pt x="0" y="78"/>
                      </a:lnTo>
                      <a:lnTo>
                        <a:pt x="2" y="92"/>
                      </a:lnTo>
                      <a:lnTo>
                        <a:pt x="6" y="106"/>
                      </a:lnTo>
                      <a:lnTo>
                        <a:pt x="12" y="120"/>
                      </a:lnTo>
                      <a:lnTo>
                        <a:pt x="22" y="130"/>
                      </a:lnTo>
                      <a:lnTo>
                        <a:pt x="32" y="140"/>
                      </a:lnTo>
                      <a:lnTo>
                        <a:pt x="46" y="146"/>
                      </a:lnTo>
                      <a:lnTo>
                        <a:pt x="60" y="150"/>
                      </a:lnTo>
                      <a:lnTo>
                        <a:pt x="74" y="152"/>
                      </a:lnTo>
                      <a:lnTo>
                        <a:pt x="1750" y="152"/>
                      </a:lnTo>
                      <a:lnTo>
                        <a:pt x="1750" y="152"/>
                      </a:lnTo>
                      <a:lnTo>
                        <a:pt x="1764" y="150"/>
                      </a:lnTo>
                      <a:lnTo>
                        <a:pt x="1778" y="146"/>
                      </a:lnTo>
                      <a:lnTo>
                        <a:pt x="1792" y="140"/>
                      </a:lnTo>
                      <a:lnTo>
                        <a:pt x="1802" y="130"/>
                      </a:lnTo>
                      <a:lnTo>
                        <a:pt x="1812" y="120"/>
                      </a:lnTo>
                      <a:lnTo>
                        <a:pt x="1818" y="106"/>
                      </a:lnTo>
                      <a:lnTo>
                        <a:pt x="1822" y="92"/>
                      </a:lnTo>
                      <a:lnTo>
                        <a:pt x="1824" y="78"/>
                      </a:lnTo>
                      <a:lnTo>
                        <a:pt x="1824"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81" name="Freeform 117"/>
                <p:cNvSpPr>
                  <a:spLocks/>
                </p:cNvSpPr>
                <p:nvPr/>
              </p:nvSpPr>
              <p:spPr bwMode="auto">
                <a:xfrm>
                  <a:off x="8702675" y="3897313"/>
                  <a:ext cx="152400" cy="431800"/>
                </a:xfrm>
                <a:custGeom>
                  <a:avLst/>
                  <a:gdLst>
                    <a:gd name="T0" fmla="*/ 96 w 96"/>
                    <a:gd name="T1" fmla="*/ 46 h 272"/>
                    <a:gd name="T2" fmla="*/ 96 w 96"/>
                    <a:gd name="T3" fmla="*/ 46 h 272"/>
                    <a:gd name="T4" fmla="*/ 96 w 96"/>
                    <a:gd name="T5" fmla="*/ 36 h 272"/>
                    <a:gd name="T6" fmla="*/ 92 w 96"/>
                    <a:gd name="T7" fmla="*/ 28 h 272"/>
                    <a:gd name="T8" fmla="*/ 88 w 96"/>
                    <a:gd name="T9" fmla="*/ 20 h 272"/>
                    <a:gd name="T10" fmla="*/ 82 w 96"/>
                    <a:gd name="T11" fmla="*/ 14 h 272"/>
                    <a:gd name="T12" fmla="*/ 76 w 96"/>
                    <a:gd name="T13" fmla="*/ 8 h 272"/>
                    <a:gd name="T14" fmla="*/ 68 w 96"/>
                    <a:gd name="T15" fmla="*/ 4 h 272"/>
                    <a:gd name="T16" fmla="*/ 60 w 96"/>
                    <a:gd name="T17" fmla="*/ 0 h 272"/>
                    <a:gd name="T18" fmla="*/ 50 w 96"/>
                    <a:gd name="T19" fmla="*/ 0 h 272"/>
                    <a:gd name="T20" fmla="*/ 46 w 96"/>
                    <a:gd name="T21" fmla="*/ 0 h 272"/>
                    <a:gd name="T22" fmla="*/ 46 w 96"/>
                    <a:gd name="T23" fmla="*/ 0 h 272"/>
                    <a:gd name="T24" fmla="*/ 36 w 96"/>
                    <a:gd name="T25" fmla="*/ 0 h 272"/>
                    <a:gd name="T26" fmla="*/ 28 w 96"/>
                    <a:gd name="T27" fmla="*/ 4 h 272"/>
                    <a:gd name="T28" fmla="*/ 20 w 96"/>
                    <a:gd name="T29" fmla="*/ 8 h 272"/>
                    <a:gd name="T30" fmla="*/ 14 w 96"/>
                    <a:gd name="T31" fmla="*/ 14 h 272"/>
                    <a:gd name="T32" fmla="*/ 8 w 96"/>
                    <a:gd name="T33" fmla="*/ 20 h 272"/>
                    <a:gd name="T34" fmla="*/ 4 w 96"/>
                    <a:gd name="T35" fmla="*/ 28 h 272"/>
                    <a:gd name="T36" fmla="*/ 0 w 96"/>
                    <a:gd name="T37" fmla="*/ 36 h 272"/>
                    <a:gd name="T38" fmla="*/ 0 w 96"/>
                    <a:gd name="T39" fmla="*/ 46 h 272"/>
                    <a:gd name="T40" fmla="*/ 0 w 96"/>
                    <a:gd name="T41" fmla="*/ 226 h 272"/>
                    <a:gd name="T42" fmla="*/ 0 w 96"/>
                    <a:gd name="T43" fmla="*/ 226 h 272"/>
                    <a:gd name="T44" fmla="*/ 0 w 96"/>
                    <a:gd name="T45" fmla="*/ 236 h 272"/>
                    <a:gd name="T46" fmla="*/ 4 w 96"/>
                    <a:gd name="T47" fmla="*/ 244 h 272"/>
                    <a:gd name="T48" fmla="*/ 8 w 96"/>
                    <a:gd name="T49" fmla="*/ 252 h 272"/>
                    <a:gd name="T50" fmla="*/ 14 w 96"/>
                    <a:gd name="T51" fmla="*/ 258 h 272"/>
                    <a:gd name="T52" fmla="*/ 20 w 96"/>
                    <a:gd name="T53" fmla="*/ 264 h 272"/>
                    <a:gd name="T54" fmla="*/ 28 w 96"/>
                    <a:gd name="T55" fmla="*/ 268 h 272"/>
                    <a:gd name="T56" fmla="*/ 36 w 96"/>
                    <a:gd name="T57" fmla="*/ 272 h 272"/>
                    <a:gd name="T58" fmla="*/ 46 w 96"/>
                    <a:gd name="T59" fmla="*/ 272 h 272"/>
                    <a:gd name="T60" fmla="*/ 50 w 96"/>
                    <a:gd name="T61" fmla="*/ 272 h 272"/>
                    <a:gd name="T62" fmla="*/ 50 w 96"/>
                    <a:gd name="T63" fmla="*/ 272 h 272"/>
                    <a:gd name="T64" fmla="*/ 60 w 96"/>
                    <a:gd name="T65" fmla="*/ 272 h 272"/>
                    <a:gd name="T66" fmla="*/ 68 w 96"/>
                    <a:gd name="T67" fmla="*/ 268 h 272"/>
                    <a:gd name="T68" fmla="*/ 76 w 96"/>
                    <a:gd name="T69" fmla="*/ 264 h 272"/>
                    <a:gd name="T70" fmla="*/ 82 w 96"/>
                    <a:gd name="T71" fmla="*/ 258 h 272"/>
                    <a:gd name="T72" fmla="*/ 88 w 96"/>
                    <a:gd name="T73" fmla="*/ 252 h 272"/>
                    <a:gd name="T74" fmla="*/ 92 w 96"/>
                    <a:gd name="T75" fmla="*/ 244 h 272"/>
                    <a:gd name="T76" fmla="*/ 96 w 96"/>
                    <a:gd name="T77" fmla="*/ 236 h 272"/>
                    <a:gd name="T78" fmla="*/ 96 w 96"/>
                    <a:gd name="T79" fmla="*/ 226 h 272"/>
                    <a:gd name="T80" fmla="*/ 96 w 96"/>
                    <a:gd name="T81" fmla="*/ 4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6" h="272">
                      <a:moveTo>
                        <a:pt x="96" y="46"/>
                      </a:moveTo>
                      <a:lnTo>
                        <a:pt x="96" y="46"/>
                      </a:lnTo>
                      <a:lnTo>
                        <a:pt x="96" y="36"/>
                      </a:lnTo>
                      <a:lnTo>
                        <a:pt x="92" y="28"/>
                      </a:lnTo>
                      <a:lnTo>
                        <a:pt x="88" y="20"/>
                      </a:lnTo>
                      <a:lnTo>
                        <a:pt x="82" y="14"/>
                      </a:lnTo>
                      <a:lnTo>
                        <a:pt x="76" y="8"/>
                      </a:lnTo>
                      <a:lnTo>
                        <a:pt x="68" y="4"/>
                      </a:lnTo>
                      <a:lnTo>
                        <a:pt x="60" y="0"/>
                      </a:lnTo>
                      <a:lnTo>
                        <a:pt x="50" y="0"/>
                      </a:lnTo>
                      <a:lnTo>
                        <a:pt x="46" y="0"/>
                      </a:lnTo>
                      <a:lnTo>
                        <a:pt x="46" y="0"/>
                      </a:lnTo>
                      <a:lnTo>
                        <a:pt x="36" y="0"/>
                      </a:lnTo>
                      <a:lnTo>
                        <a:pt x="28" y="4"/>
                      </a:lnTo>
                      <a:lnTo>
                        <a:pt x="20" y="8"/>
                      </a:lnTo>
                      <a:lnTo>
                        <a:pt x="14" y="14"/>
                      </a:lnTo>
                      <a:lnTo>
                        <a:pt x="8" y="20"/>
                      </a:lnTo>
                      <a:lnTo>
                        <a:pt x="4" y="28"/>
                      </a:lnTo>
                      <a:lnTo>
                        <a:pt x="0" y="36"/>
                      </a:lnTo>
                      <a:lnTo>
                        <a:pt x="0" y="46"/>
                      </a:lnTo>
                      <a:lnTo>
                        <a:pt x="0" y="226"/>
                      </a:lnTo>
                      <a:lnTo>
                        <a:pt x="0" y="226"/>
                      </a:lnTo>
                      <a:lnTo>
                        <a:pt x="0" y="236"/>
                      </a:lnTo>
                      <a:lnTo>
                        <a:pt x="4" y="244"/>
                      </a:lnTo>
                      <a:lnTo>
                        <a:pt x="8" y="252"/>
                      </a:lnTo>
                      <a:lnTo>
                        <a:pt x="14" y="258"/>
                      </a:lnTo>
                      <a:lnTo>
                        <a:pt x="20" y="264"/>
                      </a:lnTo>
                      <a:lnTo>
                        <a:pt x="28" y="268"/>
                      </a:lnTo>
                      <a:lnTo>
                        <a:pt x="36" y="272"/>
                      </a:lnTo>
                      <a:lnTo>
                        <a:pt x="46" y="272"/>
                      </a:lnTo>
                      <a:lnTo>
                        <a:pt x="50" y="272"/>
                      </a:lnTo>
                      <a:lnTo>
                        <a:pt x="50" y="272"/>
                      </a:lnTo>
                      <a:lnTo>
                        <a:pt x="60" y="272"/>
                      </a:lnTo>
                      <a:lnTo>
                        <a:pt x="68" y="268"/>
                      </a:lnTo>
                      <a:lnTo>
                        <a:pt x="76" y="264"/>
                      </a:lnTo>
                      <a:lnTo>
                        <a:pt x="82" y="258"/>
                      </a:lnTo>
                      <a:lnTo>
                        <a:pt x="88" y="252"/>
                      </a:lnTo>
                      <a:lnTo>
                        <a:pt x="92" y="244"/>
                      </a:lnTo>
                      <a:lnTo>
                        <a:pt x="96" y="236"/>
                      </a:lnTo>
                      <a:lnTo>
                        <a:pt x="96" y="226"/>
                      </a:lnTo>
                      <a:lnTo>
                        <a:pt x="96"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82" name="Freeform 118"/>
                <p:cNvSpPr>
                  <a:spLocks/>
                </p:cNvSpPr>
                <p:nvPr/>
              </p:nvSpPr>
              <p:spPr bwMode="auto">
                <a:xfrm>
                  <a:off x="7940675" y="4164013"/>
                  <a:ext cx="546100" cy="533400"/>
                </a:xfrm>
                <a:custGeom>
                  <a:avLst/>
                  <a:gdLst>
                    <a:gd name="T0" fmla="*/ 256 w 344"/>
                    <a:gd name="T1" fmla="*/ 0 h 336"/>
                    <a:gd name="T2" fmla="*/ 274 w 344"/>
                    <a:gd name="T3" fmla="*/ 2 h 336"/>
                    <a:gd name="T4" fmla="*/ 306 w 344"/>
                    <a:gd name="T5" fmla="*/ 14 h 336"/>
                    <a:gd name="T6" fmla="*/ 330 w 344"/>
                    <a:gd name="T7" fmla="*/ 34 h 336"/>
                    <a:gd name="T8" fmla="*/ 342 w 344"/>
                    <a:gd name="T9" fmla="*/ 66 h 336"/>
                    <a:gd name="T10" fmla="*/ 344 w 344"/>
                    <a:gd name="T11" fmla="*/ 242 h 336"/>
                    <a:gd name="T12" fmla="*/ 342 w 344"/>
                    <a:gd name="T13" fmla="*/ 256 h 336"/>
                    <a:gd name="T14" fmla="*/ 334 w 344"/>
                    <a:gd name="T15" fmla="*/ 284 h 336"/>
                    <a:gd name="T16" fmla="*/ 318 w 344"/>
                    <a:gd name="T17" fmla="*/ 308 h 336"/>
                    <a:gd name="T18" fmla="*/ 294 w 344"/>
                    <a:gd name="T19" fmla="*/ 324 h 336"/>
                    <a:gd name="T20" fmla="*/ 280 w 344"/>
                    <a:gd name="T21" fmla="*/ 182 h 336"/>
                    <a:gd name="T22" fmla="*/ 280 w 344"/>
                    <a:gd name="T23" fmla="*/ 172 h 336"/>
                    <a:gd name="T24" fmla="*/ 272 w 344"/>
                    <a:gd name="T25" fmla="*/ 158 h 336"/>
                    <a:gd name="T26" fmla="*/ 262 w 344"/>
                    <a:gd name="T27" fmla="*/ 150 h 336"/>
                    <a:gd name="T28" fmla="*/ 248 w 344"/>
                    <a:gd name="T29" fmla="*/ 144 h 336"/>
                    <a:gd name="T30" fmla="*/ 236 w 344"/>
                    <a:gd name="T31" fmla="*/ 144 h 336"/>
                    <a:gd name="T32" fmla="*/ 230 w 344"/>
                    <a:gd name="T33" fmla="*/ 144 h 336"/>
                    <a:gd name="T34" fmla="*/ 216 w 344"/>
                    <a:gd name="T35" fmla="*/ 150 h 336"/>
                    <a:gd name="T36" fmla="*/ 206 w 344"/>
                    <a:gd name="T37" fmla="*/ 158 h 336"/>
                    <a:gd name="T38" fmla="*/ 200 w 344"/>
                    <a:gd name="T39" fmla="*/ 172 h 336"/>
                    <a:gd name="T40" fmla="*/ 200 w 344"/>
                    <a:gd name="T41" fmla="*/ 336 h 336"/>
                    <a:gd name="T42" fmla="*/ 128 w 344"/>
                    <a:gd name="T43" fmla="*/ 182 h 336"/>
                    <a:gd name="T44" fmla="*/ 128 w 344"/>
                    <a:gd name="T45" fmla="*/ 172 h 336"/>
                    <a:gd name="T46" fmla="*/ 122 w 344"/>
                    <a:gd name="T47" fmla="*/ 158 h 336"/>
                    <a:gd name="T48" fmla="*/ 110 w 344"/>
                    <a:gd name="T49" fmla="*/ 150 h 336"/>
                    <a:gd name="T50" fmla="*/ 98 w 344"/>
                    <a:gd name="T51" fmla="*/ 144 h 336"/>
                    <a:gd name="T52" fmla="*/ 86 w 344"/>
                    <a:gd name="T53" fmla="*/ 144 h 336"/>
                    <a:gd name="T54" fmla="*/ 80 w 344"/>
                    <a:gd name="T55" fmla="*/ 144 h 336"/>
                    <a:gd name="T56" fmla="*/ 66 w 344"/>
                    <a:gd name="T57" fmla="*/ 150 h 336"/>
                    <a:gd name="T58" fmla="*/ 54 w 344"/>
                    <a:gd name="T59" fmla="*/ 158 h 336"/>
                    <a:gd name="T60" fmla="*/ 48 w 344"/>
                    <a:gd name="T61" fmla="*/ 172 h 336"/>
                    <a:gd name="T62" fmla="*/ 48 w 344"/>
                    <a:gd name="T63" fmla="*/ 324 h 336"/>
                    <a:gd name="T64" fmla="*/ 36 w 344"/>
                    <a:gd name="T65" fmla="*/ 318 h 336"/>
                    <a:gd name="T66" fmla="*/ 18 w 344"/>
                    <a:gd name="T67" fmla="*/ 300 h 336"/>
                    <a:gd name="T68" fmla="*/ 6 w 344"/>
                    <a:gd name="T69" fmla="*/ 280 h 336"/>
                    <a:gd name="T70" fmla="*/ 0 w 344"/>
                    <a:gd name="T71" fmla="*/ 254 h 336"/>
                    <a:gd name="T72" fmla="*/ 0 w 344"/>
                    <a:gd name="T73" fmla="*/ 84 h 336"/>
                    <a:gd name="T74" fmla="*/ 2 w 344"/>
                    <a:gd name="T75" fmla="*/ 66 h 336"/>
                    <a:gd name="T76" fmla="*/ 16 w 344"/>
                    <a:gd name="T77" fmla="*/ 34 h 336"/>
                    <a:gd name="T78" fmla="*/ 40 w 344"/>
                    <a:gd name="T79" fmla="*/ 14 h 336"/>
                    <a:gd name="T80" fmla="*/ 72 w 344"/>
                    <a:gd name="T81" fmla="*/ 2 h 336"/>
                    <a:gd name="T82" fmla="*/ 90 w 344"/>
                    <a:gd name="T8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4" h="336">
                      <a:moveTo>
                        <a:pt x="90" y="0"/>
                      </a:moveTo>
                      <a:lnTo>
                        <a:pt x="256" y="0"/>
                      </a:lnTo>
                      <a:lnTo>
                        <a:pt x="256" y="0"/>
                      </a:lnTo>
                      <a:lnTo>
                        <a:pt x="274" y="2"/>
                      </a:lnTo>
                      <a:lnTo>
                        <a:pt x="290" y="6"/>
                      </a:lnTo>
                      <a:lnTo>
                        <a:pt x="306" y="14"/>
                      </a:lnTo>
                      <a:lnTo>
                        <a:pt x="318" y="22"/>
                      </a:lnTo>
                      <a:lnTo>
                        <a:pt x="330" y="34"/>
                      </a:lnTo>
                      <a:lnTo>
                        <a:pt x="338" y="50"/>
                      </a:lnTo>
                      <a:lnTo>
                        <a:pt x="342" y="66"/>
                      </a:lnTo>
                      <a:lnTo>
                        <a:pt x="344" y="84"/>
                      </a:lnTo>
                      <a:lnTo>
                        <a:pt x="344" y="242"/>
                      </a:lnTo>
                      <a:lnTo>
                        <a:pt x="344" y="242"/>
                      </a:lnTo>
                      <a:lnTo>
                        <a:pt x="342" y="256"/>
                      </a:lnTo>
                      <a:lnTo>
                        <a:pt x="340" y="272"/>
                      </a:lnTo>
                      <a:lnTo>
                        <a:pt x="334" y="284"/>
                      </a:lnTo>
                      <a:lnTo>
                        <a:pt x="328" y="296"/>
                      </a:lnTo>
                      <a:lnTo>
                        <a:pt x="318" y="308"/>
                      </a:lnTo>
                      <a:lnTo>
                        <a:pt x="306" y="316"/>
                      </a:lnTo>
                      <a:lnTo>
                        <a:pt x="294" y="324"/>
                      </a:lnTo>
                      <a:lnTo>
                        <a:pt x="280" y="328"/>
                      </a:lnTo>
                      <a:lnTo>
                        <a:pt x="280" y="182"/>
                      </a:lnTo>
                      <a:lnTo>
                        <a:pt x="280" y="182"/>
                      </a:lnTo>
                      <a:lnTo>
                        <a:pt x="280" y="172"/>
                      </a:lnTo>
                      <a:lnTo>
                        <a:pt x="276" y="166"/>
                      </a:lnTo>
                      <a:lnTo>
                        <a:pt x="272" y="158"/>
                      </a:lnTo>
                      <a:lnTo>
                        <a:pt x="268" y="154"/>
                      </a:lnTo>
                      <a:lnTo>
                        <a:pt x="262" y="150"/>
                      </a:lnTo>
                      <a:lnTo>
                        <a:pt x="256" y="146"/>
                      </a:lnTo>
                      <a:lnTo>
                        <a:pt x="248" y="144"/>
                      </a:lnTo>
                      <a:lnTo>
                        <a:pt x="240" y="144"/>
                      </a:lnTo>
                      <a:lnTo>
                        <a:pt x="236" y="144"/>
                      </a:lnTo>
                      <a:lnTo>
                        <a:pt x="236" y="144"/>
                      </a:lnTo>
                      <a:lnTo>
                        <a:pt x="230" y="144"/>
                      </a:lnTo>
                      <a:lnTo>
                        <a:pt x="222" y="146"/>
                      </a:lnTo>
                      <a:lnTo>
                        <a:pt x="216" y="150"/>
                      </a:lnTo>
                      <a:lnTo>
                        <a:pt x="212" y="154"/>
                      </a:lnTo>
                      <a:lnTo>
                        <a:pt x="206" y="158"/>
                      </a:lnTo>
                      <a:lnTo>
                        <a:pt x="202" y="166"/>
                      </a:lnTo>
                      <a:lnTo>
                        <a:pt x="200" y="172"/>
                      </a:lnTo>
                      <a:lnTo>
                        <a:pt x="200" y="182"/>
                      </a:lnTo>
                      <a:lnTo>
                        <a:pt x="200" y="336"/>
                      </a:lnTo>
                      <a:lnTo>
                        <a:pt x="128" y="336"/>
                      </a:lnTo>
                      <a:lnTo>
                        <a:pt x="128" y="182"/>
                      </a:lnTo>
                      <a:lnTo>
                        <a:pt x="128" y="182"/>
                      </a:lnTo>
                      <a:lnTo>
                        <a:pt x="128" y="172"/>
                      </a:lnTo>
                      <a:lnTo>
                        <a:pt x="124" y="166"/>
                      </a:lnTo>
                      <a:lnTo>
                        <a:pt x="122" y="158"/>
                      </a:lnTo>
                      <a:lnTo>
                        <a:pt x="116" y="154"/>
                      </a:lnTo>
                      <a:lnTo>
                        <a:pt x="110" y="150"/>
                      </a:lnTo>
                      <a:lnTo>
                        <a:pt x="104" y="146"/>
                      </a:lnTo>
                      <a:lnTo>
                        <a:pt x="98" y="144"/>
                      </a:lnTo>
                      <a:lnTo>
                        <a:pt x="90" y="144"/>
                      </a:lnTo>
                      <a:lnTo>
                        <a:pt x="86" y="144"/>
                      </a:lnTo>
                      <a:lnTo>
                        <a:pt x="86" y="144"/>
                      </a:lnTo>
                      <a:lnTo>
                        <a:pt x="80" y="144"/>
                      </a:lnTo>
                      <a:lnTo>
                        <a:pt x="72" y="146"/>
                      </a:lnTo>
                      <a:lnTo>
                        <a:pt x="66" y="150"/>
                      </a:lnTo>
                      <a:lnTo>
                        <a:pt x="60" y="154"/>
                      </a:lnTo>
                      <a:lnTo>
                        <a:pt x="54" y="158"/>
                      </a:lnTo>
                      <a:lnTo>
                        <a:pt x="52" y="166"/>
                      </a:lnTo>
                      <a:lnTo>
                        <a:pt x="48" y="172"/>
                      </a:lnTo>
                      <a:lnTo>
                        <a:pt x="48" y="182"/>
                      </a:lnTo>
                      <a:lnTo>
                        <a:pt x="48" y="324"/>
                      </a:lnTo>
                      <a:lnTo>
                        <a:pt x="48" y="324"/>
                      </a:lnTo>
                      <a:lnTo>
                        <a:pt x="36" y="318"/>
                      </a:lnTo>
                      <a:lnTo>
                        <a:pt x="28" y="310"/>
                      </a:lnTo>
                      <a:lnTo>
                        <a:pt x="18" y="300"/>
                      </a:lnTo>
                      <a:lnTo>
                        <a:pt x="12" y="290"/>
                      </a:lnTo>
                      <a:lnTo>
                        <a:pt x="6" y="280"/>
                      </a:lnTo>
                      <a:lnTo>
                        <a:pt x="4" y="268"/>
                      </a:lnTo>
                      <a:lnTo>
                        <a:pt x="0" y="254"/>
                      </a:lnTo>
                      <a:lnTo>
                        <a:pt x="0" y="242"/>
                      </a:lnTo>
                      <a:lnTo>
                        <a:pt x="0" y="84"/>
                      </a:lnTo>
                      <a:lnTo>
                        <a:pt x="0" y="84"/>
                      </a:lnTo>
                      <a:lnTo>
                        <a:pt x="2" y="66"/>
                      </a:lnTo>
                      <a:lnTo>
                        <a:pt x="8" y="50"/>
                      </a:lnTo>
                      <a:lnTo>
                        <a:pt x="16" y="34"/>
                      </a:lnTo>
                      <a:lnTo>
                        <a:pt x="26" y="22"/>
                      </a:lnTo>
                      <a:lnTo>
                        <a:pt x="40" y="14"/>
                      </a:lnTo>
                      <a:lnTo>
                        <a:pt x="56" y="6"/>
                      </a:lnTo>
                      <a:lnTo>
                        <a:pt x="72" y="2"/>
                      </a:lnTo>
                      <a:lnTo>
                        <a:pt x="90" y="0"/>
                      </a:lnTo>
                      <a:lnTo>
                        <a:pt x="9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grpSp>
          <p:sp>
            <p:nvSpPr>
              <p:cNvPr id="63" name="Freeform 119"/>
              <p:cNvSpPr>
                <a:spLocks/>
              </p:cNvSpPr>
              <p:nvPr/>
            </p:nvSpPr>
            <p:spPr bwMode="auto">
              <a:xfrm>
                <a:off x="10512425" y="5554663"/>
                <a:ext cx="1920875" cy="4800600"/>
              </a:xfrm>
              <a:custGeom>
                <a:avLst/>
                <a:gdLst>
                  <a:gd name="T0" fmla="*/ 370 w 1210"/>
                  <a:gd name="T1" fmla="*/ 140 h 3024"/>
                  <a:gd name="T2" fmla="*/ 378 w 1210"/>
                  <a:gd name="T3" fmla="*/ 108 h 3024"/>
                  <a:gd name="T4" fmla="*/ 394 w 1210"/>
                  <a:gd name="T5" fmla="*/ 78 h 3024"/>
                  <a:gd name="T6" fmla="*/ 412 w 1210"/>
                  <a:gd name="T7" fmla="*/ 52 h 3024"/>
                  <a:gd name="T8" fmla="*/ 436 w 1210"/>
                  <a:gd name="T9" fmla="*/ 32 h 3024"/>
                  <a:gd name="T10" fmla="*/ 464 w 1210"/>
                  <a:gd name="T11" fmla="*/ 16 h 3024"/>
                  <a:gd name="T12" fmla="*/ 494 w 1210"/>
                  <a:gd name="T13" fmla="*/ 4 h 3024"/>
                  <a:gd name="T14" fmla="*/ 528 w 1210"/>
                  <a:gd name="T15" fmla="*/ 0 h 3024"/>
                  <a:gd name="T16" fmla="*/ 562 w 1210"/>
                  <a:gd name="T17" fmla="*/ 2 h 3024"/>
                  <a:gd name="T18" fmla="*/ 1064 w 1210"/>
                  <a:gd name="T19" fmla="*/ 72 h 3024"/>
                  <a:gd name="T20" fmla="*/ 1096 w 1210"/>
                  <a:gd name="T21" fmla="*/ 80 h 3024"/>
                  <a:gd name="T22" fmla="*/ 1126 w 1210"/>
                  <a:gd name="T23" fmla="*/ 94 h 3024"/>
                  <a:gd name="T24" fmla="*/ 1154 w 1210"/>
                  <a:gd name="T25" fmla="*/ 112 h 3024"/>
                  <a:gd name="T26" fmla="*/ 1176 w 1210"/>
                  <a:gd name="T27" fmla="*/ 136 h 3024"/>
                  <a:gd name="T28" fmla="*/ 1192 w 1210"/>
                  <a:gd name="T29" fmla="*/ 162 h 3024"/>
                  <a:gd name="T30" fmla="*/ 1204 w 1210"/>
                  <a:gd name="T31" fmla="*/ 192 h 3024"/>
                  <a:gd name="T32" fmla="*/ 1210 w 1210"/>
                  <a:gd name="T33" fmla="*/ 224 h 3024"/>
                  <a:gd name="T34" fmla="*/ 1208 w 1210"/>
                  <a:gd name="T35" fmla="*/ 258 h 3024"/>
                  <a:gd name="T36" fmla="*/ 838 w 1210"/>
                  <a:gd name="T37" fmla="*/ 2878 h 3024"/>
                  <a:gd name="T38" fmla="*/ 830 w 1210"/>
                  <a:gd name="T39" fmla="*/ 2912 h 3024"/>
                  <a:gd name="T40" fmla="*/ 816 w 1210"/>
                  <a:gd name="T41" fmla="*/ 2942 h 3024"/>
                  <a:gd name="T42" fmla="*/ 796 w 1210"/>
                  <a:gd name="T43" fmla="*/ 2968 h 3024"/>
                  <a:gd name="T44" fmla="*/ 772 w 1210"/>
                  <a:gd name="T45" fmla="*/ 2990 h 3024"/>
                  <a:gd name="T46" fmla="*/ 744 w 1210"/>
                  <a:gd name="T47" fmla="*/ 3006 h 3024"/>
                  <a:gd name="T48" fmla="*/ 714 w 1210"/>
                  <a:gd name="T49" fmla="*/ 3018 h 3024"/>
                  <a:gd name="T50" fmla="*/ 682 w 1210"/>
                  <a:gd name="T51" fmla="*/ 3024 h 3024"/>
                  <a:gd name="T52" fmla="*/ 646 w 1210"/>
                  <a:gd name="T53" fmla="*/ 3022 h 3024"/>
                  <a:gd name="T54" fmla="*/ 146 w 1210"/>
                  <a:gd name="T55" fmla="*/ 2952 h 3024"/>
                  <a:gd name="T56" fmla="*/ 112 w 1210"/>
                  <a:gd name="T57" fmla="*/ 2944 h 3024"/>
                  <a:gd name="T58" fmla="*/ 82 w 1210"/>
                  <a:gd name="T59" fmla="*/ 2930 h 3024"/>
                  <a:gd name="T60" fmla="*/ 56 w 1210"/>
                  <a:gd name="T61" fmla="*/ 2910 h 3024"/>
                  <a:gd name="T62" fmla="*/ 34 w 1210"/>
                  <a:gd name="T63" fmla="*/ 2886 h 3024"/>
                  <a:gd name="T64" fmla="*/ 16 w 1210"/>
                  <a:gd name="T65" fmla="*/ 2858 h 3024"/>
                  <a:gd name="T66" fmla="*/ 6 w 1210"/>
                  <a:gd name="T67" fmla="*/ 2828 h 3024"/>
                  <a:gd name="T68" fmla="*/ 0 w 1210"/>
                  <a:gd name="T69" fmla="*/ 2794 h 3024"/>
                  <a:gd name="T70" fmla="*/ 2 w 1210"/>
                  <a:gd name="T71" fmla="*/ 2760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10" h="3024">
                    <a:moveTo>
                      <a:pt x="370" y="140"/>
                    </a:moveTo>
                    <a:lnTo>
                      <a:pt x="370" y="140"/>
                    </a:lnTo>
                    <a:lnTo>
                      <a:pt x="374" y="124"/>
                    </a:lnTo>
                    <a:lnTo>
                      <a:pt x="378" y="108"/>
                    </a:lnTo>
                    <a:lnTo>
                      <a:pt x="386" y="92"/>
                    </a:lnTo>
                    <a:lnTo>
                      <a:pt x="394" y="78"/>
                    </a:lnTo>
                    <a:lnTo>
                      <a:pt x="402" y="64"/>
                    </a:lnTo>
                    <a:lnTo>
                      <a:pt x="412" y="52"/>
                    </a:lnTo>
                    <a:lnTo>
                      <a:pt x="424" y="42"/>
                    </a:lnTo>
                    <a:lnTo>
                      <a:pt x="436" y="32"/>
                    </a:lnTo>
                    <a:lnTo>
                      <a:pt x="450" y="22"/>
                    </a:lnTo>
                    <a:lnTo>
                      <a:pt x="464" y="16"/>
                    </a:lnTo>
                    <a:lnTo>
                      <a:pt x="478" y="10"/>
                    </a:lnTo>
                    <a:lnTo>
                      <a:pt x="494" y="4"/>
                    </a:lnTo>
                    <a:lnTo>
                      <a:pt x="510" y="2"/>
                    </a:lnTo>
                    <a:lnTo>
                      <a:pt x="528" y="0"/>
                    </a:lnTo>
                    <a:lnTo>
                      <a:pt x="544" y="0"/>
                    </a:lnTo>
                    <a:lnTo>
                      <a:pt x="562" y="2"/>
                    </a:lnTo>
                    <a:lnTo>
                      <a:pt x="1064" y="72"/>
                    </a:lnTo>
                    <a:lnTo>
                      <a:pt x="1064" y="72"/>
                    </a:lnTo>
                    <a:lnTo>
                      <a:pt x="1080" y="76"/>
                    </a:lnTo>
                    <a:lnTo>
                      <a:pt x="1096" y="80"/>
                    </a:lnTo>
                    <a:lnTo>
                      <a:pt x="1112" y="86"/>
                    </a:lnTo>
                    <a:lnTo>
                      <a:pt x="1126" y="94"/>
                    </a:lnTo>
                    <a:lnTo>
                      <a:pt x="1140" y="102"/>
                    </a:lnTo>
                    <a:lnTo>
                      <a:pt x="1154" y="112"/>
                    </a:lnTo>
                    <a:lnTo>
                      <a:pt x="1164" y="124"/>
                    </a:lnTo>
                    <a:lnTo>
                      <a:pt x="1176" y="136"/>
                    </a:lnTo>
                    <a:lnTo>
                      <a:pt x="1184" y="148"/>
                    </a:lnTo>
                    <a:lnTo>
                      <a:pt x="1192" y="162"/>
                    </a:lnTo>
                    <a:lnTo>
                      <a:pt x="1198" y="178"/>
                    </a:lnTo>
                    <a:lnTo>
                      <a:pt x="1204" y="192"/>
                    </a:lnTo>
                    <a:lnTo>
                      <a:pt x="1208" y="208"/>
                    </a:lnTo>
                    <a:lnTo>
                      <a:pt x="1210" y="224"/>
                    </a:lnTo>
                    <a:lnTo>
                      <a:pt x="1210" y="242"/>
                    </a:lnTo>
                    <a:lnTo>
                      <a:pt x="1208" y="258"/>
                    </a:lnTo>
                    <a:lnTo>
                      <a:pt x="838" y="2878"/>
                    </a:lnTo>
                    <a:lnTo>
                      <a:pt x="838" y="2878"/>
                    </a:lnTo>
                    <a:lnTo>
                      <a:pt x="836" y="2896"/>
                    </a:lnTo>
                    <a:lnTo>
                      <a:pt x="830" y="2912"/>
                    </a:lnTo>
                    <a:lnTo>
                      <a:pt x="824" y="2928"/>
                    </a:lnTo>
                    <a:lnTo>
                      <a:pt x="816" y="2942"/>
                    </a:lnTo>
                    <a:lnTo>
                      <a:pt x="806" y="2956"/>
                    </a:lnTo>
                    <a:lnTo>
                      <a:pt x="796" y="2968"/>
                    </a:lnTo>
                    <a:lnTo>
                      <a:pt x="784" y="2980"/>
                    </a:lnTo>
                    <a:lnTo>
                      <a:pt x="772" y="2990"/>
                    </a:lnTo>
                    <a:lnTo>
                      <a:pt x="758" y="3000"/>
                    </a:lnTo>
                    <a:lnTo>
                      <a:pt x="744" y="3006"/>
                    </a:lnTo>
                    <a:lnTo>
                      <a:pt x="730" y="3014"/>
                    </a:lnTo>
                    <a:lnTo>
                      <a:pt x="714" y="3018"/>
                    </a:lnTo>
                    <a:lnTo>
                      <a:pt x="698" y="3022"/>
                    </a:lnTo>
                    <a:lnTo>
                      <a:pt x="682" y="3024"/>
                    </a:lnTo>
                    <a:lnTo>
                      <a:pt x="664" y="3024"/>
                    </a:lnTo>
                    <a:lnTo>
                      <a:pt x="646" y="3022"/>
                    </a:lnTo>
                    <a:lnTo>
                      <a:pt x="146" y="2952"/>
                    </a:lnTo>
                    <a:lnTo>
                      <a:pt x="146" y="2952"/>
                    </a:lnTo>
                    <a:lnTo>
                      <a:pt x="128" y="2948"/>
                    </a:lnTo>
                    <a:lnTo>
                      <a:pt x="112" y="2944"/>
                    </a:lnTo>
                    <a:lnTo>
                      <a:pt x="96" y="2936"/>
                    </a:lnTo>
                    <a:lnTo>
                      <a:pt x="82" y="2930"/>
                    </a:lnTo>
                    <a:lnTo>
                      <a:pt x="68" y="2920"/>
                    </a:lnTo>
                    <a:lnTo>
                      <a:pt x="56" y="2910"/>
                    </a:lnTo>
                    <a:lnTo>
                      <a:pt x="44" y="2898"/>
                    </a:lnTo>
                    <a:lnTo>
                      <a:pt x="34" y="2886"/>
                    </a:lnTo>
                    <a:lnTo>
                      <a:pt x="24" y="2872"/>
                    </a:lnTo>
                    <a:lnTo>
                      <a:pt x="16" y="2858"/>
                    </a:lnTo>
                    <a:lnTo>
                      <a:pt x="10" y="2844"/>
                    </a:lnTo>
                    <a:lnTo>
                      <a:pt x="6" y="2828"/>
                    </a:lnTo>
                    <a:lnTo>
                      <a:pt x="2" y="2812"/>
                    </a:lnTo>
                    <a:lnTo>
                      <a:pt x="0" y="2794"/>
                    </a:lnTo>
                    <a:lnTo>
                      <a:pt x="0" y="2778"/>
                    </a:lnTo>
                    <a:lnTo>
                      <a:pt x="2" y="2760"/>
                    </a:lnTo>
                    <a:lnTo>
                      <a:pt x="370" y="140"/>
                    </a:ln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64" name="Freeform 120"/>
              <p:cNvSpPr>
                <a:spLocks/>
              </p:cNvSpPr>
              <p:nvPr/>
            </p:nvSpPr>
            <p:spPr bwMode="auto">
              <a:xfrm>
                <a:off x="11468100" y="5792788"/>
                <a:ext cx="361950" cy="365125"/>
              </a:xfrm>
              <a:custGeom>
                <a:avLst/>
                <a:gdLst>
                  <a:gd name="T0" fmla="*/ 220 w 228"/>
                  <a:gd name="T1" fmla="*/ 72 h 230"/>
                  <a:gd name="T2" fmla="*/ 220 w 228"/>
                  <a:gd name="T3" fmla="*/ 72 h 230"/>
                  <a:gd name="T4" fmla="*/ 210 w 228"/>
                  <a:gd name="T5" fmla="*/ 52 h 230"/>
                  <a:gd name="T6" fmla="*/ 194 w 228"/>
                  <a:gd name="T7" fmla="*/ 34 h 230"/>
                  <a:gd name="T8" fmla="*/ 178 w 228"/>
                  <a:gd name="T9" fmla="*/ 20 h 230"/>
                  <a:gd name="T10" fmla="*/ 158 w 228"/>
                  <a:gd name="T11" fmla="*/ 10 h 230"/>
                  <a:gd name="T12" fmla="*/ 138 w 228"/>
                  <a:gd name="T13" fmla="*/ 4 h 230"/>
                  <a:gd name="T14" fmla="*/ 116 w 228"/>
                  <a:gd name="T15" fmla="*/ 0 h 230"/>
                  <a:gd name="T16" fmla="*/ 94 w 228"/>
                  <a:gd name="T17" fmla="*/ 2 h 230"/>
                  <a:gd name="T18" fmla="*/ 70 w 228"/>
                  <a:gd name="T19" fmla="*/ 10 h 230"/>
                  <a:gd name="T20" fmla="*/ 70 w 228"/>
                  <a:gd name="T21" fmla="*/ 10 h 230"/>
                  <a:gd name="T22" fmla="*/ 50 w 228"/>
                  <a:gd name="T23" fmla="*/ 20 h 230"/>
                  <a:gd name="T24" fmla="*/ 32 w 228"/>
                  <a:gd name="T25" fmla="*/ 34 h 230"/>
                  <a:gd name="T26" fmla="*/ 18 w 228"/>
                  <a:gd name="T27" fmla="*/ 52 h 230"/>
                  <a:gd name="T28" fmla="*/ 8 w 228"/>
                  <a:gd name="T29" fmla="*/ 70 h 230"/>
                  <a:gd name="T30" fmla="*/ 2 w 228"/>
                  <a:gd name="T31" fmla="*/ 92 h 230"/>
                  <a:gd name="T32" fmla="*/ 0 w 228"/>
                  <a:gd name="T33" fmla="*/ 114 h 230"/>
                  <a:gd name="T34" fmla="*/ 2 w 228"/>
                  <a:gd name="T35" fmla="*/ 136 h 230"/>
                  <a:gd name="T36" fmla="*/ 8 w 228"/>
                  <a:gd name="T37" fmla="*/ 158 h 230"/>
                  <a:gd name="T38" fmla="*/ 8 w 228"/>
                  <a:gd name="T39" fmla="*/ 158 h 230"/>
                  <a:gd name="T40" fmla="*/ 18 w 228"/>
                  <a:gd name="T41" fmla="*/ 178 h 230"/>
                  <a:gd name="T42" fmla="*/ 32 w 228"/>
                  <a:gd name="T43" fmla="*/ 196 h 230"/>
                  <a:gd name="T44" fmla="*/ 50 w 228"/>
                  <a:gd name="T45" fmla="*/ 210 h 230"/>
                  <a:gd name="T46" fmla="*/ 70 w 228"/>
                  <a:gd name="T47" fmla="*/ 220 h 230"/>
                  <a:gd name="T48" fmla="*/ 90 w 228"/>
                  <a:gd name="T49" fmla="*/ 228 h 230"/>
                  <a:gd name="T50" fmla="*/ 112 w 228"/>
                  <a:gd name="T51" fmla="*/ 230 h 230"/>
                  <a:gd name="T52" fmla="*/ 134 w 228"/>
                  <a:gd name="T53" fmla="*/ 228 h 230"/>
                  <a:gd name="T54" fmla="*/ 156 w 228"/>
                  <a:gd name="T55" fmla="*/ 222 h 230"/>
                  <a:gd name="T56" fmla="*/ 156 w 228"/>
                  <a:gd name="T57" fmla="*/ 222 h 230"/>
                  <a:gd name="T58" fmla="*/ 178 w 228"/>
                  <a:gd name="T59" fmla="*/ 210 h 230"/>
                  <a:gd name="T60" fmla="*/ 194 w 228"/>
                  <a:gd name="T61" fmla="*/ 196 h 230"/>
                  <a:gd name="T62" fmla="*/ 208 w 228"/>
                  <a:gd name="T63" fmla="*/ 180 h 230"/>
                  <a:gd name="T64" fmla="*/ 220 w 228"/>
                  <a:gd name="T65" fmla="*/ 160 h 230"/>
                  <a:gd name="T66" fmla="*/ 226 w 228"/>
                  <a:gd name="T67" fmla="*/ 140 h 230"/>
                  <a:gd name="T68" fmla="*/ 228 w 228"/>
                  <a:gd name="T69" fmla="*/ 118 h 230"/>
                  <a:gd name="T70" fmla="*/ 226 w 228"/>
                  <a:gd name="T71" fmla="*/ 94 h 230"/>
                  <a:gd name="T72" fmla="*/ 220 w 228"/>
                  <a:gd name="T73" fmla="*/ 72 h 230"/>
                  <a:gd name="T74" fmla="*/ 220 w 228"/>
                  <a:gd name="T75" fmla="*/ 7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 h="230">
                    <a:moveTo>
                      <a:pt x="220" y="72"/>
                    </a:moveTo>
                    <a:lnTo>
                      <a:pt x="220" y="72"/>
                    </a:lnTo>
                    <a:lnTo>
                      <a:pt x="210" y="52"/>
                    </a:lnTo>
                    <a:lnTo>
                      <a:pt x="194" y="34"/>
                    </a:lnTo>
                    <a:lnTo>
                      <a:pt x="178" y="20"/>
                    </a:lnTo>
                    <a:lnTo>
                      <a:pt x="158" y="10"/>
                    </a:lnTo>
                    <a:lnTo>
                      <a:pt x="138" y="4"/>
                    </a:lnTo>
                    <a:lnTo>
                      <a:pt x="116" y="0"/>
                    </a:lnTo>
                    <a:lnTo>
                      <a:pt x="94" y="2"/>
                    </a:lnTo>
                    <a:lnTo>
                      <a:pt x="70" y="10"/>
                    </a:lnTo>
                    <a:lnTo>
                      <a:pt x="70" y="10"/>
                    </a:lnTo>
                    <a:lnTo>
                      <a:pt x="50" y="20"/>
                    </a:lnTo>
                    <a:lnTo>
                      <a:pt x="32" y="34"/>
                    </a:lnTo>
                    <a:lnTo>
                      <a:pt x="18" y="52"/>
                    </a:lnTo>
                    <a:lnTo>
                      <a:pt x="8" y="70"/>
                    </a:lnTo>
                    <a:lnTo>
                      <a:pt x="2" y="92"/>
                    </a:lnTo>
                    <a:lnTo>
                      <a:pt x="0" y="114"/>
                    </a:lnTo>
                    <a:lnTo>
                      <a:pt x="2" y="136"/>
                    </a:lnTo>
                    <a:lnTo>
                      <a:pt x="8" y="158"/>
                    </a:lnTo>
                    <a:lnTo>
                      <a:pt x="8" y="158"/>
                    </a:lnTo>
                    <a:lnTo>
                      <a:pt x="18" y="178"/>
                    </a:lnTo>
                    <a:lnTo>
                      <a:pt x="32" y="196"/>
                    </a:lnTo>
                    <a:lnTo>
                      <a:pt x="50" y="210"/>
                    </a:lnTo>
                    <a:lnTo>
                      <a:pt x="70" y="220"/>
                    </a:lnTo>
                    <a:lnTo>
                      <a:pt x="90" y="228"/>
                    </a:lnTo>
                    <a:lnTo>
                      <a:pt x="112" y="230"/>
                    </a:lnTo>
                    <a:lnTo>
                      <a:pt x="134" y="228"/>
                    </a:lnTo>
                    <a:lnTo>
                      <a:pt x="156" y="222"/>
                    </a:lnTo>
                    <a:lnTo>
                      <a:pt x="156" y="222"/>
                    </a:lnTo>
                    <a:lnTo>
                      <a:pt x="178" y="210"/>
                    </a:lnTo>
                    <a:lnTo>
                      <a:pt x="194" y="196"/>
                    </a:lnTo>
                    <a:lnTo>
                      <a:pt x="208" y="180"/>
                    </a:lnTo>
                    <a:lnTo>
                      <a:pt x="220" y="160"/>
                    </a:lnTo>
                    <a:lnTo>
                      <a:pt x="226" y="140"/>
                    </a:lnTo>
                    <a:lnTo>
                      <a:pt x="228" y="118"/>
                    </a:lnTo>
                    <a:lnTo>
                      <a:pt x="226" y="94"/>
                    </a:lnTo>
                    <a:lnTo>
                      <a:pt x="220" y="72"/>
                    </a:lnTo>
                    <a:lnTo>
                      <a:pt x="220" y="72"/>
                    </a:lnTo>
                    <a:close/>
                  </a:path>
                </a:pathLst>
              </a:custGeom>
              <a:solidFill>
                <a:srgbClr val="1E48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65" name="Freeform 121"/>
              <p:cNvSpPr>
                <a:spLocks/>
              </p:cNvSpPr>
              <p:nvPr/>
            </p:nvSpPr>
            <p:spPr bwMode="auto">
              <a:xfrm>
                <a:off x="11468100" y="5792788"/>
                <a:ext cx="285750" cy="361950"/>
              </a:xfrm>
              <a:custGeom>
                <a:avLst/>
                <a:gdLst>
                  <a:gd name="T0" fmla="*/ 116 w 180"/>
                  <a:gd name="T1" fmla="*/ 28 h 228"/>
                  <a:gd name="T2" fmla="*/ 116 w 180"/>
                  <a:gd name="T3" fmla="*/ 28 h 228"/>
                  <a:gd name="T4" fmla="*/ 132 w 180"/>
                  <a:gd name="T5" fmla="*/ 24 h 228"/>
                  <a:gd name="T6" fmla="*/ 148 w 180"/>
                  <a:gd name="T7" fmla="*/ 20 h 228"/>
                  <a:gd name="T8" fmla="*/ 164 w 180"/>
                  <a:gd name="T9" fmla="*/ 20 h 228"/>
                  <a:gd name="T10" fmla="*/ 180 w 180"/>
                  <a:gd name="T11" fmla="*/ 22 h 228"/>
                  <a:gd name="T12" fmla="*/ 180 w 180"/>
                  <a:gd name="T13" fmla="*/ 22 h 228"/>
                  <a:gd name="T14" fmla="*/ 168 w 180"/>
                  <a:gd name="T15" fmla="*/ 14 h 228"/>
                  <a:gd name="T16" fmla="*/ 156 w 180"/>
                  <a:gd name="T17" fmla="*/ 8 h 228"/>
                  <a:gd name="T18" fmla="*/ 142 w 180"/>
                  <a:gd name="T19" fmla="*/ 4 h 228"/>
                  <a:gd name="T20" fmla="*/ 128 w 180"/>
                  <a:gd name="T21" fmla="*/ 2 h 228"/>
                  <a:gd name="T22" fmla="*/ 114 w 180"/>
                  <a:gd name="T23" fmla="*/ 0 h 228"/>
                  <a:gd name="T24" fmla="*/ 100 w 180"/>
                  <a:gd name="T25" fmla="*/ 2 h 228"/>
                  <a:gd name="T26" fmla="*/ 86 w 180"/>
                  <a:gd name="T27" fmla="*/ 4 h 228"/>
                  <a:gd name="T28" fmla="*/ 70 w 180"/>
                  <a:gd name="T29" fmla="*/ 10 h 228"/>
                  <a:gd name="T30" fmla="*/ 70 w 180"/>
                  <a:gd name="T31" fmla="*/ 10 h 228"/>
                  <a:gd name="T32" fmla="*/ 50 w 180"/>
                  <a:gd name="T33" fmla="*/ 20 h 228"/>
                  <a:gd name="T34" fmla="*/ 32 w 180"/>
                  <a:gd name="T35" fmla="*/ 34 h 228"/>
                  <a:gd name="T36" fmla="*/ 18 w 180"/>
                  <a:gd name="T37" fmla="*/ 52 h 228"/>
                  <a:gd name="T38" fmla="*/ 8 w 180"/>
                  <a:gd name="T39" fmla="*/ 70 h 228"/>
                  <a:gd name="T40" fmla="*/ 2 w 180"/>
                  <a:gd name="T41" fmla="*/ 92 h 228"/>
                  <a:gd name="T42" fmla="*/ 0 w 180"/>
                  <a:gd name="T43" fmla="*/ 114 h 228"/>
                  <a:gd name="T44" fmla="*/ 2 w 180"/>
                  <a:gd name="T45" fmla="*/ 136 h 228"/>
                  <a:gd name="T46" fmla="*/ 8 w 180"/>
                  <a:gd name="T47" fmla="*/ 158 h 228"/>
                  <a:gd name="T48" fmla="*/ 8 w 180"/>
                  <a:gd name="T49" fmla="*/ 158 h 228"/>
                  <a:gd name="T50" fmla="*/ 14 w 180"/>
                  <a:gd name="T51" fmla="*/ 172 h 228"/>
                  <a:gd name="T52" fmla="*/ 22 w 180"/>
                  <a:gd name="T53" fmla="*/ 184 h 228"/>
                  <a:gd name="T54" fmla="*/ 32 w 180"/>
                  <a:gd name="T55" fmla="*/ 196 h 228"/>
                  <a:gd name="T56" fmla="*/ 42 w 180"/>
                  <a:gd name="T57" fmla="*/ 204 h 228"/>
                  <a:gd name="T58" fmla="*/ 54 w 180"/>
                  <a:gd name="T59" fmla="*/ 212 h 228"/>
                  <a:gd name="T60" fmla="*/ 66 w 180"/>
                  <a:gd name="T61" fmla="*/ 220 h 228"/>
                  <a:gd name="T62" fmla="*/ 80 w 180"/>
                  <a:gd name="T63" fmla="*/ 224 h 228"/>
                  <a:gd name="T64" fmla="*/ 94 w 180"/>
                  <a:gd name="T65" fmla="*/ 228 h 228"/>
                  <a:gd name="T66" fmla="*/ 94 w 180"/>
                  <a:gd name="T67" fmla="*/ 228 h 228"/>
                  <a:gd name="T68" fmla="*/ 80 w 180"/>
                  <a:gd name="T69" fmla="*/ 218 h 228"/>
                  <a:gd name="T70" fmla="*/ 70 w 180"/>
                  <a:gd name="T71" fmla="*/ 206 h 228"/>
                  <a:gd name="T72" fmla="*/ 60 w 180"/>
                  <a:gd name="T73" fmla="*/ 192 h 228"/>
                  <a:gd name="T74" fmla="*/ 54 w 180"/>
                  <a:gd name="T75" fmla="*/ 178 h 228"/>
                  <a:gd name="T76" fmla="*/ 54 w 180"/>
                  <a:gd name="T77" fmla="*/ 178 h 228"/>
                  <a:gd name="T78" fmla="*/ 46 w 180"/>
                  <a:gd name="T79" fmla="*/ 156 h 228"/>
                  <a:gd name="T80" fmla="*/ 46 w 180"/>
                  <a:gd name="T81" fmla="*/ 134 h 228"/>
                  <a:gd name="T82" fmla="*/ 48 w 180"/>
                  <a:gd name="T83" fmla="*/ 112 h 228"/>
                  <a:gd name="T84" fmla="*/ 54 w 180"/>
                  <a:gd name="T85" fmla="*/ 90 h 228"/>
                  <a:gd name="T86" fmla="*/ 64 w 180"/>
                  <a:gd name="T87" fmla="*/ 70 h 228"/>
                  <a:gd name="T88" fmla="*/ 78 w 180"/>
                  <a:gd name="T89" fmla="*/ 54 h 228"/>
                  <a:gd name="T90" fmla="*/ 96 w 180"/>
                  <a:gd name="T91" fmla="*/ 40 h 228"/>
                  <a:gd name="T92" fmla="*/ 116 w 180"/>
                  <a:gd name="T93" fmla="*/ 28 h 228"/>
                  <a:gd name="T94" fmla="*/ 116 w 180"/>
                  <a:gd name="T95" fmla="*/ 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0" h="228">
                    <a:moveTo>
                      <a:pt x="116" y="28"/>
                    </a:moveTo>
                    <a:lnTo>
                      <a:pt x="116" y="28"/>
                    </a:lnTo>
                    <a:lnTo>
                      <a:pt x="132" y="24"/>
                    </a:lnTo>
                    <a:lnTo>
                      <a:pt x="148" y="20"/>
                    </a:lnTo>
                    <a:lnTo>
                      <a:pt x="164" y="20"/>
                    </a:lnTo>
                    <a:lnTo>
                      <a:pt x="180" y="22"/>
                    </a:lnTo>
                    <a:lnTo>
                      <a:pt x="180" y="22"/>
                    </a:lnTo>
                    <a:lnTo>
                      <a:pt x="168" y="14"/>
                    </a:lnTo>
                    <a:lnTo>
                      <a:pt x="156" y="8"/>
                    </a:lnTo>
                    <a:lnTo>
                      <a:pt x="142" y="4"/>
                    </a:lnTo>
                    <a:lnTo>
                      <a:pt x="128" y="2"/>
                    </a:lnTo>
                    <a:lnTo>
                      <a:pt x="114" y="0"/>
                    </a:lnTo>
                    <a:lnTo>
                      <a:pt x="100" y="2"/>
                    </a:lnTo>
                    <a:lnTo>
                      <a:pt x="86" y="4"/>
                    </a:lnTo>
                    <a:lnTo>
                      <a:pt x="70" y="10"/>
                    </a:lnTo>
                    <a:lnTo>
                      <a:pt x="70" y="10"/>
                    </a:lnTo>
                    <a:lnTo>
                      <a:pt x="50" y="20"/>
                    </a:lnTo>
                    <a:lnTo>
                      <a:pt x="32" y="34"/>
                    </a:lnTo>
                    <a:lnTo>
                      <a:pt x="18" y="52"/>
                    </a:lnTo>
                    <a:lnTo>
                      <a:pt x="8" y="70"/>
                    </a:lnTo>
                    <a:lnTo>
                      <a:pt x="2" y="92"/>
                    </a:lnTo>
                    <a:lnTo>
                      <a:pt x="0" y="114"/>
                    </a:lnTo>
                    <a:lnTo>
                      <a:pt x="2" y="136"/>
                    </a:lnTo>
                    <a:lnTo>
                      <a:pt x="8" y="158"/>
                    </a:lnTo>
                    <a:lnTo>
                      <a:pt x="8" y="158"/>
                    </a:lnTo>
                    <a:lnTo>
                      <a:pt x="14" y="172"/>
                    </a:lnTo>
                    <a:lnTo>
                      <a:pt x="22" y="184"/>
                    </a:lnTo>
                    <a:lnTo>
                      <a:pt x="32" y="196"/>
                    </a:lnTo>
                    <a:lnTo>
                      <a:pt x="42" y="204"/>
                    </a:lnTo>
                    <a:lnTo>
                      <a:pt x="54" y="212"/>
                    </a:lnTo>
                    <a:lnTo>
                      <a:pt x="66" y="220"/>
                    </a:lnTo>
                    <a:lnTo>
                      <a:pt x="80" y="224"/>
                    </a:lnTo>
                    <a:lnTo>
                      <a:pt x="94" y="228"/>
                    </a:lnTo>
                    <a:lnTo>
                      <a:pt x="94" y="228"/>
                    </a:lnTo>
                    <a:lnTo>
                      <a:pt x="80" y="218"/>
                    </a:lnTo>
                    <a:lnTo>
                      <a:pt x="70" y="206"/>
                    </a:lnTo>
                    <a:lnTo>
                      <a:pt x="60" y="192"/>
                    </a:lnTo>
                    <a:lnTo>
                      <a:pt x="54" y="178"/>
                    </a:lnTo>
                    <a:lnTo>
                      <a:pt x="54" y="178"/>
                    </a:lnTo>
                    <a:lnTo>
                      <a:pt x="46" y="156"/>
                    </a:lnTo>
                    <a:lnTo>
                      <a:pt x="46" y="134"/>
                    </a:lnTo>
                    <a:lnTo>
                      <a:pt x="48" y="112"/>
                    </a:lnTo>
                    <a:lnTo>
                      <a:pt x="54" y="90"/>
                    </a:lnTo>
                    <a:lnTo>
                      <a:pt x="64" y="70"/>
                    </a:lnTo>
                    <a:lnTo>
                      <a:pt x="78" y="54"/>
                    </a:lnTo>
                    <a:lnTo>
                      <a:pt x="96" y="40"/>
                    </a:lnTo>
                    <a:lnTo>
                      <a:pt x="116" y="28"/>
                    </a:lnTo>
                    <a:lnTo>
                      <a:pt x="116" y="28"/>
                    </a:lnTo>
                    <a:close/>
                  </a:path>
                </a:pathLst>
              </a:custGeom>
              <a:solidFill>
                <a:srgbClr val="143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66" name="Freeform 122"/>
              <p:cNvSpPr>
                <a:spLocks/>
              </p:cNvSpPr>
              <p:nvPr/>
            </p:nvSpPr>
            <p:spPr bwMode="auto">
              <a:xfrm>
                <a:off x="11931650" y="5418138"/>
                <a:ext cx="2359025" cy="4797425"/>
              </a:xfrm>
              <a:custGeom>
                <a:avLst/>
                <a:gdLst>
                  <a:gd name="T0" fmla="*/ 6 w 1486"/>
                  <a:gd name="T1" fmla="*/ 332 h 3022"/>
                  <a:gd name="T2" fmla="*/ 0 w 1486"/>
                  <a:gd name="T3" fmla="*/ 298 h 3022"/>
                  <a:gd name="T4" fmla="*/ 2 w 1486"/>
                  <a:gd name="T5" fmla="*/ 266 h 3022"/>
                  <a:gd name="T6" fmla="*/ 10 w 1486"/>
                  <a:gd name="T7" fmla="*/ 234 h 3022"/>
                  <a:gd name="T8" fmla="*/ 24 w 1486"/>
                  <a:gd name="T9" fmla="*/ 206 h 3022"/>
                  <a:gd name="T10" fmla="*/ 44 w 1486"/>
                  <a:gd name="T11" fmla="*/ 182 h 3022"/>
                  <a:gd name="T12" fmla="*/ 68 w 1486"/>
                  <a:gd name="T13" fmla="*/ 160 h 3022"/>
                  <a:gd name="T14" fmla="*/ 96 w 1486"/>
                  <a:gd name="T15" fmla="*/ 142 h 3022"/>
                  <a:gd name="T16" fmla="*/ 128 w 1486"/>
                  <a:gd name="T17" fmla="*/ 132 h 3022"/>
                  <a:gd name="T18" fmla="*/ 620 w 1486"/>
                  <a:gd name="T19" fmla="*/ 6 h 3022"/>
                  <a:gd name="T20" fmla="*/ 654 w 1486"/>
                  <a:gd name="T21" fmla="*/ 0 h 3022"/>
                  <a:gd name="T22" fmla="*/ 686 w 1486"/>
                  <a:gd name="T23" fmla="*/ 2 h 3022"/>
                  <a:gd name="T24" fmla="*/ 718 w 1486"/>
                  <a:gd name="T25" fmla="*/ 8 h 3022"/>
                  <a:gd name="T26" fmla="*/ 748 w 1486"/>
                  <a:gd name="T27" fmla="*/ 22 h 3022"/>
                  <a:gd name="T28" fmla="*/ 774 w 1486"/>
                  <a:gd name="T29" fmla="*/ 40 h 3022"/>
                  <a:gd name="T30" fmla="*/ 796 w 1486"/>
                  <a:gd name="T31" fmla="*/ 62 h 3022"/>
                  <a:gd name="T32" fmla="*/ 812 w 1486"/>
                  <a:gd name="T33" fmla="*/ 90 h 3022"/>
                  <a:gd name="T34" fmla="*/ 824 w 1486"/>
                  <a:gd name="T35" fmla="*/ 122 h 3022"/>
                  <a:gd name="T36" fmla="*/ 1482 w 1486"/>
                  <a:gd name="T37" fmla="*/ 2686 h 3022"/>
                  <a:gd name="T38" fmla="*/ 1486 w 1486"/>
                  <a:gd name="T39" fmla="*/ 2720 h 3022"/>
                  <a:gd name="T40" fmla="*/ 1486 w 1486"/>
                  <a:gd name="T41" fmla="*/ 2752 h 3022"/>
                  <a:gd name="T42" fmla="*/ 1476 w 1486"/>
                  <a:gd name="T43" fmla="*/ 2784 h 3022"/>
                  <a:gd name="T44" fmla="*/ 1464 w 1486"/>
                  <a:gd name="T45" fmla="*/ 2814 h 3022"/>
                  <a:gd name="T46" fmla="*/ 1444 w 1486"/>
                  <a:gd name="T47" fmla="*/ 2840 h 3022"/>
                  <a:gd name="T48" fmla="*/ 1420 w 1486"/>
                  <a:gd name="T49" fmla="*/ 2862 h 3022"/>
                  <a:gd name="T50" fmla="*/ 1392 w 1486"/>
                  <a:gd name="T51" fmla="*/ 2880 h 3022"/>
                  <a:gd name="T52" fmla="*/ 1360 w 1486"/>
                  <a:gd name="T53" fmla="*/ 2890 h 3022"/>
                  <a:gd name="T54" fmla="*/ 868 w 1486"/>
                  <a:gd name="T55" fmla="*/ 3016 h 3022"/>
                  <a:gd name="T56" fmla="*/ 834 w 1486"/>
                  <a:gd name="T57" fmla="*/ 3022 h 3022"/>
                  <a:gd name="T58" fmla="*/ 802 w 1486"/>
                  <a:gd name="T59" fmla="*/ 3020 h 3022"/>
                  <a:gd name="T60" fmla="*/ 770 w 1486"/>
                  <a:gd name="T61" fmla="*/ 3012 h 3022"/>
                  <a:gd name="T62" fmla="*/ 740 w 1486"/>
                  <a:gd name="T63" fmla="*/ 2998 h 3022"/>
                  <a:gd name="T64" fmla="*/ 714 w 1486"/>
                  <a:gd name="T65" fmla="*/ 2980 h 3022"/>
                  <a:gd name="T66" fmla="*/ 692 w 1486"/>
                  <a:gd name="T67" fmla="*/ 2956 h 3022"/>
                  <a:gd name="T68" fmla="*/ 674 w 1486"/>
                  <a:gd name="T69" fmla="*/ 2928 h 3022"/>
                  <a:gd name="T70" fmla="*/ 662 w 1486"/>
                  <a:gd name="T71" fmla="*/ 2896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86" h="3022">
                    <a:moveTo>
                      <a:pt x="6" y="332"/>
                    </a:moveTo>
                    <a:lnTo>
                      <a:pt x="6" y="332"/>
                    </a:lnTo>
                    <a:lnTo>
                      <a:pt x="2" y="316"/>
                    </a:lnTo>
                    <a:lnTo>
                      <a:pt x="0" y="298"/>
                    </a:lnTo>
                    <a:lnTo>
                      <a:pt x="0" y="282"/>
                    </a:lnTo>
                    <a:lnTo>
                      <a:pt x="2" y="266"/>
                    </a:lnTo>
                    <a:lnTo>
                      <a:pt x="6" y="250"/>
                    </a:lnTo>
                    <a:lnTo>
                      <a:pt x="10" y="234"/>
                    </a:lnTo>
                    <a:lnTo>
                      <a:pt x="16" y="220"/>
                    </a:lnTo>
                    <a:lnTo>
                      <a:pt x="24" y="206"/>
                    </a:lnTo>
                    <a:lnTo>
                      <a:pt x="34" y="194"/>
                    </a:lnTo>
                    <a:lnTo>
                      <a:pt x="44" y="182"/>
                    </a:lnTo>
                    <a:lnTo>
                      <a:pt x="56" y="170"/>
                    </a:lnTo>
                    <a:lnTo>
                      <a:pt x="68" y="160"/>
                    </a:lnTo>
                    <a:lnTo>
                      <a:pt x="82" y="150"/>
                    </a:lnTo>
                    <a:lnTo>
                      <a:pt x="96" y="142"/>
                    </a:lnTo>
                    <a:lnTo>
                      <a:pt x="112" y="136"/>
                    </a:lnTo>
                    <a:lnTo>
                      <a:pt x="128" y="132"/>
                    </a:lnTo>
                    <a:lnTo>
                      <a:pt x="620" y="6"/>
                    </a:lnTo>
                    <a:lnTo>
                      <a:pt x="620" y="6"/>
                    </a:lnTo>
                    <a:lnTo>
                      <a:pt x="636" y="2"/>
                    </a:lnTo>
                    <a:lnTo>
                      <a:pt x="654" y="0"/>
                    </a:lnTo>
                    <a:lnTo>
                      <a:pt x="670" y="0"/>
                    </a:lnTo>
                    <a:lnTo>
                      <a:pt x="686" y="2"/>
                    </a:lnTo>
                    <a:lnTo>
                      <a:pt x="702" y="4"/>
                    </a:lnTo>
                    <a:lnTo>
                      <a:pt x="718" y="8"/>
                    </a:lnTo>
                    <a:lnTo>
                      <a:pt x="734" y="14"/>
                    </a:lnTo>
                    <a:lnTo>
                      <a:pt x="748" y="22"/>
                    </a:lnTo>
                    <a:lnTo>
                      <a:pt x="760" y="30"/>
                    </a:lnTo>
                    <a:lnTo>
                      <a:pt x="774" y="40"/>
                    </a:lnTo>
                    <a:lnTo>
                      <a:pt x="786" y="50"/>
                    </a:lnTo>
                    <a:lnTo>
                      <a:pt x="796" y="62"/>
                    </a:lnTo>
                    <a:lnTo>
                      <a:pt x="804" y="76"/>
                    </a:lnTo>
                    <a:lnTo>
                      <a:pt x="812" y="90"/>
                    </a:lnTo>
                    <a:lnTo>
                      <a:pt x="820" y="106"/>
                    </a:lnTo>
                    <a:lnTo>
                      <a:pt x="824" y="122"/>
                    </a:lnTo>
                    <a:lnTo>
                      <a:pt x="1482" y="2686"/>
                    </a:lnTo>
                    <a:lnTo>
                      <a:pt x="1482" y="2686"/>
                    </a:lnTo>
                    <a:lnTo>
                      <a:pt x="1486" y="2702"/>
                    </a:lnTo>
                    <a:lnTo>
                      <a:pt x="1486" y="2720"/>
                    </a:lnTo>
                    <a:lnTo>
                      <a:pt x="1486" y="2736"/>
                    </a:lnTo>
                    <a:lnTo>
                      <a:pt x="1486" y="2752"/>
                    </a:lnTo>
                    <a:lnTo>
                      <a:pt x="1482" y="2768"/>
                    </a:lnTo>
                    <a:lnTo>
                      <a:pt x="1476" y="2784"/>
                    </a:lnTo>
                    <a:lnTo>
                      <a:pt x="1470" y="2798"/>
                    </a:lnTo>
                    <a:lnTo>
                      <a:pt x="1464" y="2814"/>
                    </a:lnTo>
                    <a:lnTo>
                      <a:pt x="1454" y="2826"/>
                    </a:lnTo>
                    <a:lnTo>
                      <a:pt x="1444" y="2840"/>
                    </a:lnTo>
                    <a:lnTo>
                      <a:pt x="1432" y="2852"/>
                    </a:lnTo>
                    <a:lnTo>
                      <a:pt x="1420" y="2862"/>
                    </a:lnTo>
                    <a:lnTo>
                      <a:pt x="1406" y="2872"/>
                    </a:lnTo>
                    <a:lnTo>
                      <a:pt x="1392" y="2880"/>
                    </a:lnTo>
                    <a:lnTo>
                      <a:pt x="1376" y="2886"/>
                    </a:lnTo>
                    <a:lnTo>
                      <a:pt x="1360" y="2890"/>
                    </a:lnTo>
                    <a:lnTo>
                      <a:pt x="868" y="3016"/>
                    </a:lnTo>
                    <a:lnTo>
                      <a:pt x="868" y="3016"/>
                    </a:lnTo>
                    <a:lnTo>
                      <a:pt x="852" y="3020"/>
                    </a:lnTo>
                    <a:lnTo>
                      <a:pt x="834" y="3022"/>
                    </a:lnTo>
                    <a:lnTo>
                      <a:pt x="818" y="3022"/>
                    </a:lnTo>
                    <a:lnTo>
                      <a:pt x="802" y="3020"/>
                    </a:lnTo>
                    <a:lnTo>
                      <a:pt x="786" y="3018"/>
                    </a:lnTo>
                    <a:lnTo>
                      <a:pt x="770" y="3012"/>
                    </a:lnTo>
                    <a:lnTo>
                      <a:pt x="754" y="3006"/>
                    </a:lnTo>
                    <a:lnTo>
                      <a:pt x="740" y="2998"/>
                    </a:lnTo>
                    <a:lnTo>
                      <a:pt x="726" y="2990"/>
                    </a:lnTo>
                    <a:lnTo>
                      <a:pt x="714" y="2980"/>
                    </a:lnTo>
                    <a:lnTo>
                      <a:pt x="702" y="2968"/>
                    </a:lnTo>
                    <a:lnTo>
                      <a:pt x="692" y="2956"/>
                    </a:lnTo>
                    <a:lnTo>
                      <a:pt x="682" y="2942"/>
                    </a:lnTo>
                    <a:lnTo>
                      <a:pt x="674" y="2928"/>
                    </a:lnTo>
                    <a:lnTo>
                      <a:pt x="668" y="2912"/>
                    </a:lnTo>
                    <a:lnTo>
                      <a:pt x="662" y="2896"/>
                    </a:lnTo>
                    <a:lnTo>
                      <a:pt x="6" y="332"/>
                    </a:lnTo>
                    <a:close/>
                  </a:path>
                </a:pathLst>
              </a:custGeom>
              <a:solidFill>
                <a:schemeClr val="accent2"/>
              </a:solidFill>
              <a:ln>
                <a:noFill/>
              </a:ln>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67" name="Freeform 123"/>
              <p:cNvSpPr>
                <a:spLocks/>
              </p:cNvSpPr>
              <p:nvPr/>
            </p:nvSpPr>
            <p:spPr bwMode="auto">
              <a:xfrm>
                <a:off x="12341225" y="5738813"/>
                <a:ext cx="361950" cy="361950"/>
              </a:xfrm>
              <a:custGeom>
                <a:avLst/>
                <a:gdLst>
                  <a:gd name="T0" fmla="*/ 196 w 228"/>
                  <a:gd name="T1" fmla="*/ 34 h 228"/>
                  <a:gd name="T2" fmla="*/ 196 w 228"/>
                  <a:gd name="T3" fmla="*/ 34 h 228"/>
                  <a:gd name="T4" fmla="*/ 178 w 228"/>
                  <a:gd name="T5" fmla="*/ 20 h 228"/>
                  <a:gd name="T6" fmla="*/ 158 w 228"/>
                  <a:gd name="T7" fmla="*/ 8 h 228"/>
                  <a:gd name="T8" fmla="*/ 138 w 228"/>
                  <a:gd name="T9" fmla="*/ 2 h 228"/>
                  <a:gd name="T10" fmla="*/ 116 w 228"/>
                  <a:gd name="T11" fmla="*/ 0 h 228"/>
                  <a:gd name="T12" fmla="*/ 94 w 228"/>
                  <a:gd name="T13" fmla="*/ 2 h 228"/>
                  <a:gd name="T14" fmla="*/ 72 w 228"/>
                  <a:gd name="T15" fmla="*/ 8 h 228"/>
                  <a:gd name="T16" fmla="*/ 52 w 228"/>
                  <a:gd name="T17" fmla="*/ 18 h 228"/>
                  <a:gd name="T18" fmla="*/ 34 w 228"/>
                  <a:gd name="T19" fmla="*/ 32 h 228"/>
                  <a:gd name="T20" fmla="*/ 34 w 228"/>
                  <a:gd name="T21" fmla="*/ 32 h 228"/>
                  <a:gd name="T22" fmla="*/ 20 w 228"/>
                  <a:gd name="T23" fmla="*/ 50 h 228"/>
                  <a:gd name="T24" fmla="*/ 8 w 228"/>
                  <a:gd name="T25" fmla="*/ 70 h 228"/>
                  <a:gd name="T26" fmla="*/ 2 w 228"/>
                  <a:gd name="T27" fmla="*/ 92 h 228"/>
                  <a:gd name="T28" fmla="*/ 0 w 228"/>
                  <a:gd name="T29" fmla="*/ 112 h 228"/>
                  <a:gd name="T30" fmla="*/ 2 w 228"/>
                  <a:gd name="T31" fmla="*/ 134 h 228"/>
                  <a:gd name="T32" fmla="*/ 8 w 228"/>
                  <a:gd name="T33" fmla="*/ 156 h 228"/>
                  <a:gd name="T34" fmla="*/ 18 w 228"/>
                  <a:gd name="T35" fmla="*/ 176 h 228"/>
                  <a:gd name="T36" fmla="*/ 32 w 228"/>
                  <a:gd name="T37" fmla="*/ 194 h 228"/>
                  <a:gd name="T38" fmla="*/ 32 w 228"/>
                  <a:gd name="T39" fmla="*/ 194 h 228"/>
                  <a:gd name="T40" fmla="*/ 50 w 228"/>
                  <a:gd name="T41" fmla="*/ 210 h 228"/>
                  <a:gd name="T42" fmla="*/ 70 w 228"/>
                  <a:gd name="T43" fmla="*/ 220 h 228"/>
                  <a:gd name="T44" fmla="*/ 92 w 228"/>
                  <a:gd name="T45" fmla="*/ 226 h 228"/>
                  <a:gd name="T46" fmla="*/ 112 w 228"/>
                  <a:gd name="T47" fmla="*/ 228 h 228"/>
                  <a:gd name="T48" fmla="*/ 134 w 228"/>
                  <a:gd name="T49" fmla="*/ 226 h 228"/>
                  <a:gd name="T50" fmla="*/ 156 w 228"/>
                  <a:gd name="T51" fmla="*/ 220 h 228"/>
                  <a:gd name="T52" fmla="*/ 176 w 228"/>
                  <a:gd name="T53" fmla="*/ 210 h 228"/>
                  <a:gd name="T54" fmla="*/ 194 w 228"/>
                  <a:gd name="T55" fmla="*/ 196 h 228"/>
                  <a:gd name="T56" fmla="*/ 194 w 228"/>
                  <a:gd name="T57" fmla="*/ 196 h 228"/>
                  <a:gd name="T58" fmla="*/ 210 w 228"/>
                  <a:gd name="T59" fmla="*/ 178 h 228"/>
                  <a:gd name="T60" fmla="*/ 220 w 228"/>
                  <a:gd name="T61" fmla="*/ 158 h 228"/>
                  <a:gd name="T62" fmla="*/ 226 w 228"/>
                  <a:gd name="T63" fmla="*/ 138 h 228"/>
                  <a:gd name="T64" fmla="*/ 228 w 228"/>
                  <a:gd name="T65" fmla="*/ 116 h 228"/>
                  <a:gd name="T66" fmla="*/ 226 w 228"/>
                  <a:gd name="T67" fmla="*/ 94 h 228"/>
                  <a:gd name="T68" fmla="*/ 220 w 228"/>
                  <a:gd name="T69" fmla="*/ 72 h 228"/>
                  <a:gd name="T70" fmla="*/ 210 w 228"/>
                  <a:gd name="T71" fmla="*/ 52 h 228"/>
                  <a:gd name="T72" fmla="*/ 196 w 228"/>
                  <a:gd name="T73" fmla="*/ 34 h 228"/>
                  <a:gd name="T74" fmla="*/ 196 w 228"/>
                  <a:gd name="T75" fmla="*/ 3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 h="228">
                    <a:moveTo>
                      <a:pt x="196" y="34"/>
                    </a:moveTo>
                    <a:lnTo>
                      <a:pt x="196" y="34"/>
                    </a:lnTo>
                    <a:lnTo>
                      <a:pt x="178" y="20"/>
                    </a:lnTo>
                    <a:lnTo>
                      <a:pt x="158" y="8"/>
                    </a:lnTo>
                    <a:lnTo>
                      <a:pt x="138" y="2"/>
                    </a:lnTo>
                    <a:lnTo>
                      <a:pt x="116" y="0"/>
                    </a:lnTo>
                    <a:lnTo>
                      <a:pt x="94" y="2"/>
                    </a:lnTo>
                    <a:lnTo>
                      <a:pt x="72" y="8"/>
                    </a:lnTo>
                    <a:lnTo>
                      <a:pt x="52" y="18"/>
                    </a:lnTo>
                    <a:lnTo>
                      <a:pt x="34" y="32"/>
                    </a:lnTo>
                    <a:lnTo>
                      <a:pt x="34" y="32"/>
                    </a:lnTo>
                    <a:lnTo>
                      <a:pt x="20" y="50"/>
                    </a:lnTo>
                    <a:lnTo>
                      <a:pt x="8" y="70"/>
                    </a:lnTo>
                    <a:lnTo>
                      <a:pt x="2" y="92"/>
                    </a:lnTo>
                    <a:lnTo>
                      <a:pt x="0" y="112"/>
                    </a:lnTo>
                    <a:lnTo>
                      <a:pt x="2" y="134"/>
                    </a:lnTo>
                    <a:lnTo>
                      <a:pt x="8" y="156"/>
                    </a:lnTo>
                    <a:lnTo>
                      <a:pt x="18" y="176"/>
                    </a:lnTo>
                    <a:lnTo>
                      <a:pt x="32" y="194"/>
                    </a:lnTo>
                    <a:lnTo>
                      <a:pt x="32" y="194"/>
                    </a:lnTo>
                    <a:lnTo>
                      <a:pt x="50" y="210"/>
                    </a:lnTo>
                    <a:lnTo>
                      <a:pt x="70" y="220"/>
                    </a:lnTo>
                    <a:lnTo>
                      <a:pt x="92" y="226"/>
                    </a:lnTo>
                    <a:lnTo>
                      <a:pt x="112" y="228"/>
                    </a:lnTo>
                    <a:lnTo>
                      <a:pt x="134" y="226"/>
                    </a:lnTo>
                    <a:lnTo>
                      <a:pt x="156" y="220"/>
                    </a:lnTo>
                    <a:lnTo>
                      <a:pt x="176" y="210"/>
                    </a:lnTo>
                    <a:lnTo>
                      <a:pt x="194" y="196"/>
                    </a:lnTo>
                    <a:lnTo>
                      <a:pt x="194" y="196"/>
                    </a:lnTo>
                    <a:lnTo>
                      <a:pt x="210" y="178"/>
                    </a:lnTo>
                    <a:lnTo>
                      <a:pt x="220" y="158"/>
                    </a:lnTo>
                    <a:lnTo>
                      <a:pt x="226" y="138"/>
                    </a:lnTo>
                    <a:lnTo>
                      <a:pt x="228" y="116"/>
                    </a:lnTo>
                    <a:lnTo>
                      <a:pt x="226" y="94"/>
                    </a:lnTo>
                    <a:lnTo>
                      <a:pt x="220" y="72"/>
                    </a:lnTo>
                    <a:lnTo>
                      <a:pt x="210" y="52"/>
                    </a:lnTo>
                    <a:lnTo>
                      <a:pt x="196" y="34"/>
                    </a:lnTo>
                    <a:lnTo>
                      <a:pt x="196" y="34"/>
                    </a:lnTo>
                    <a:close/>
                  </a:path>
                </a:pathLst>
              </a:custGeom>
              <a:solidFill>
                <a:srgbClr val="1E48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68" name="Freeform 124"/>
              <p:cNvSpPr>
                <a:spLocks/>
              </p:cNvSpPr>
              <p:nvPr/>
            </p:nvSpPr>
            <p:spPr bwMode="auto">
              <a:xfrm>
                <a:off x="12341225" y="5738813"/>
                <a:ext cx="222250" cy="361950"/>
              </a:xfrm>
              <a:custGeom>
                <a:avLst/>
                <a:gdLst>
                  <a:gd name="T0" fmla="*/ 84 w 140"/>
                  <a:gd name="T1" fmla="*/ 32 h 228"/>
                  <a:gd name="T2" fmla="*/ 84 w 140"/>
                  <a:gd name="T3" fmla="*/ 32 h 228"/>
                  <a:gd name="T4" fmla="*/ 96 w 140"/>
                  <a:gd name="T5" fmla="*/ 22 h 228"/>
                  <a:gd name="T6" fmla="*/ 110 w 140"/>
                  <a:gd name="T7" fmla="*/ 14 h 228"/>
                  <a:gd name="T8" fmla="*/ 124 w 140"/>
                  <a:gd name="T9" fmla="*/ 8 h 228"/>
                  <a:gd name="T10" fmla="*/ 140 w 140"/>
                  <a:gd name="T11" fmla="*/ 2 h 228"/>
                  <a:gd name="T12" fmla="*/ 140 w 140"/>
                  <a:gd name="T13" fmla="*/ 2 h 228"/>
                  <a:gd name="T14" fmla="*/ 126 w 140"/>
                  <a:gd name="T15" fmla="*/ 0 h 228"/>
                  <a:gd name="T16" fmla="*/ 112 w 140"/>
                  <a:gd name="T17" fmla="*/ 0 h 228"/>
                  <a:gd name="T18" fmla="*/ 98 w 140"/>
                  <a:gd name="T19" fmla="*/ 0 h 228"/>
                  <a:gd name="T20" fmla="*/ 84 w 140"/>
                  <a:gd name="T21" fmla="*/ 4 h 228"/>
                  <a:gd name="T22" fmla="*/ 70 w 140"/>
                  <a:gd name="T23" fmla="*/ 8 h 228"/>
                  <a:gd name="T24" fmla="*/ 58 w 140"/>
                  <a:gd name="T25" fmla="*/ 14 h 228"/>
                  <a:gd name="T26" fmla="*/ 46 w 140"/>
                  <a:gd name="T27" fmla="*/ 22 h 228"/>
                  <a:gd name="T28" fmla="*/ 34 w 140"/>
                  <a:gd name="T29" fmla="*/ 32 h 228"/>
                  <a:gd name="T30" fmla="*/ 34 w 140"/>
                  <a:gd name="T31" fmla="*/ 32 h 228"/>
                  <a:gd name="T32" fmla="*/ 20 w 140"/>
                  <a:gd name="T33" fmla="*/ 50 h 228"/>
                  <a:gd name="T34" fmla="*/ 8 w 140"/>
                  <a:gd name="T35" fmla="*/ 70 h 228"/>
                  <a:gd name="T36" fmla="*/ 2 w 140"/>
                  <a:gd name="T37" fmla="*/ 92 h 228"/>
                  <a:gd name="T38" fmla="*/ 0 w 140"/>
                  <a:gd name="T39" fmla="*/ 112 h 228"/>
                  <a:gd name="T40" fmla="*/ 2 w 140"/>
                  <a:gd name="T41" fmla="*/ 134 h 228"/>
                  <a:gd name="T42" fmla="*/ 8 w 140"/>
                  <a:gd name="T43" fmla="*/ 156 h 228"/>
                  <a:gd name="T44" fmla="*/ 18 w 140"/>
                  <a:gd name="T45" fmla="*/ 176 h 228"/>
                  <a:gd name="T46" fmla="*/ 32 w 140"/>
                  <a:gd name="T47" fmla="*/ 194 h 228"/>
                  <a:gd name="T48" fmla="*/ 32 w 140"/>
                  <a:gd name="T49" fmla="*/ 194 h 228"/>
                  <a:gd name="T50" fmla="*/ 44 w 140"/>
                  <a:gd name="T51" fmla="*/ 204 h 228"/>
                  <a:gd name="T52" fmla="*/ 56 w 140"/>
                  <a:gd name="T53" fmla="*/ 212 h 228"/>
                  <a:gd name="T54" fmla="*/ 68 w 140"/>
                  <a:gd name="T55" fmla="*/ 220 h 228"/>
                  <a:gd name="T56" fmla="*/ 82 w 140"/>
                  <a:gd name="T57" fmla="*/ 224 h 228"/>
                  <a:gd name="T58" fmla="*/ 96 w 140"/>
                  <a:gd name="T59" fmla="*/ 228 h 228"/>
                  <a:gd name="T60" fmla="*/ 110 w 140"/>
                  <a:gd name="T61" fmla="*/ 228 h 228"/>
                  <a:gd name="T62" fmla="*/ 124 w 140"/>
                  <a:gd name="T63" fmla="*/ 228 h 228"/>
                  <a:gd name="T64" fmla="*/ 138 w 140"/>
                  <a:gd name="T65" fmla="*/ 226 h 228"/>
                  <a:gd name="T66" fmla="*/ 138 w 140"/>
                  <a:gd name="T67" fmla="*/ 226 h 228"/>
                  <a:gd name="T68" fmla="*/ 122 w 140"/>
                  <a:gd name="T69" fmla="*/ 222 h 228"/>
                  <a:gd name="T70" fmla="*/ 108 w 140"/>
                  <a:gd name="T71" fmla="*/ 214 h 228"/>
                  <a:gd name="T72" fmla="*/ 94 w 140"/>
                  <a:gd name="T73" fmla="*/ 206 h 228"/>
                  <a:gd name="T74" fmla="*/ 82 w 140"/>
                  <a:gd name="T75" fmla="*/ 194 h 228"/>
                  <a:gd name="T76" fmla="*/ 82 w 140"/>
                  <a:gd name="T77" fmla="*/ 194 h 228"/>
                  <a:gd name="T78" fmla="*/ 68 w 140"/>
                  <a:gd name="T79" fmla="*/ 176 h 228"/>
                  <a:gd name="T80" fmla="*/ 58 w 140"/>
                  <a:gd name="T81" fmla="*/ 156 h 228"/>
                  <a:gd name="T82" fmla="*/ 52 w 140"/>
                  <a:gd name="T83" fmla="*/ 136 h 228"/>
                  <a:gd name="T84" fmla="*/ 50 w 140"/>
                  <a:gd name="T85" fmla="*/ 114 h 228"/>
                  <a:gd name="T86" fmla="*/ 52 w 140"/>
                  <a:gd name="T87" fmla="*/ 92 h 228"/>
                  <a:gd name="T88" fmla="*/ 58 w 140"/>
                  <a:gd name="T89" fmla="*/ 70 h 228"/>
                  <a:gd name="T90" fmla="*/ 68 w 140"/>
                  <a:gd name="T91" fmla="*/ 50 h 228"/>
                  <a:gd name="T92" fmla="*/ 84 w 140"/>
                  <a:gd name="T93" fmla="*/ 32 h 228"/>
                  <a:gd name="T94" fmla="*/ 84 w 140"/>
                  <a:gd name="T95" fmla="*/ 3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0" h="228">
                    <a:moveTo>
                      <a:pt x="84" y="32"/>
                    </a:moveTo>
                    <a:lnTo>
                      <a:pt x="84" y="32"/>
                    </a:lnTo>
                    <a:lnTo>
                      <a:pt x="96" y="22"/>
                    </a:lnTo>
                    <a:lnTo>
                      <a:pt x="110" y="14"/>
                    </a:lnTo>
                    <a:lnTo>
                      <a:pt x="124" y="8"/>
                    </a:lnTo>
                    <a:lnTo>
                      <a:pt x="140" y="2"/>
                    </a:lnTo>
                    <a:lnTo>
                      <a:pt x="140" y="2"/>
                    </a:lnTo>
                    <a:lnTo>
                      <a:pt x="126" y="0"/>
                    </a:lnTo>
                    <a:lnTo>
                      <a:pt x="112" y="0"/>
                    </a:lnTo>
                    <a:lnTo>
                      <a:pt x="98" y="0"/>
                    </a:lnTo>
                    <a:lnTo>
                      <a:pt x="84" y="4"/>
                    </a:lnTo>
                    <a:lnTo>
                      <a:pt x="70" y="8"/>
                    </a:lnTo>
                    <a:lnTo>
                      <a:pt x="58" y="14"/>
                    </a:lnTo>
                    <a:lnTo>
                      <a:pt x="46" y="22"/>
                    </a:lnTo>
                    <a:lnTo>
                      <a:pt x="34" y="32"/>
                    </a:lnTo>
                    <a:lnTo>
                      <a:pt x="34" y="32"/>
                    </a:lnTo>
                    <a:lnTo>
                      <a:pt x="20" y="50"/>
                    </a:lnTo>
                    <a:lnTo>
                      <a:pt x="8" y="70"/>
                    </a:lnTo>
                    <a:lnTo>
                      <a:pt x="2" y="92"/>
                    </a:lnTo>
                    <a:lnTo>
                      <a:pt x="0" y="112"/>
                    </a:lnTo>
                    <a:lnTo>
                      <a:pt x="2" y="134"/>
                    </a:lnTo>
                    <a:lnTo>
                      <a:pt x="8" y="156"/>
                    </a:lnTo>
                    <a:lnTo>
                      <a:pt x="18" y="176"/>
                    </a:lnTo>
                    <a:lnTo>
                      <a:pt x="32" y="194"/>
                    </a:lnTo>
                    <a:lnTo>
                      <a:pt x="32" y="194"/>
                    </a:lnTo>
                    <a:lnTo>
                      <a:pt x="44" y="204"/>
                    </a:lnTo>
                    <a:lnTo>
                      <a:pt x="56" y="212"/>
                    </a:lnTo>
                    <a:lnTo>
                      <a:pt x="68" y="220"/>
                    </a:lnTo>
                    <a:lnTo>
                      <a:pt x="82" y="224"/>
                    </a:lnTo>
                    <a:lnTo>
                      <a:pt x="96" y="228"/>
                    </a:lnTo>
                    <a:lnTo>
                      <a:pt x="110" y="228"/>
                    </a:lnTo>
                    <a:lnTo>
                      <a:pt x="124" y="228"/>
                    </a:lnTo>
                    <a:lnTo>
                      <a:pt x="138" y="226"/>
                    </a:lnTo>
                    <a:lnTo>
                      <a:pt x="138" y="226"/>
                    </a:lnTo>
                    <a:lnTo>
                      <a:pt x="122" y="222"/>
                    </a:lnTo>
                    <a:lnTo>
                      <a:pt x="108" y="214"/>
                    </a:lnTo>
                    <a:lnTo>
                      <a:pt x="94" y="206"/>
                    </a:lnTo>
                    <a:lnTo>
                      <a:pt x="82" y="194"/>
                    </a:lnTo>
                    <a:lnTo>
                      <a:pt x="82" y="194"/>
                    </a:lnTo>
                    <a:lnTo>
                      <a:pt x="68" y="176"/>
                    </a:lnTo>
                    <a:lnTo>
                      <a:pt x="58" y="156"/>
                    </a:lnTo>
                    <a:lnTo>
                      <a:pt x="52" y="136"/>
                    </a:lnTo>
                    <a:lnTo>
                      <a:pt x="50" y="114"/>
                    </a:lnTo>
                    <a:lnTo>
                      <a:pt x="52" y="92"/>
                    </a:lnTo>
                    <a:lnTo>
                      <a:pt x="58" y="70"/>
                    </a:lnTo>
                    <a:lnTo>
                      <a:pt x="68" y="50"/>
                    </a:lnTo>
                    <a:lnTo>
                      <a:pt x="84" y="32"/>
                    </a:lnTo>
                    <a:lnTo>
                      <a:pt x="84" y="32"/>
                    </a:lnTo>
                    <a:close/>
                  </a:path>
                </a:pathLst>
              </a:custGeom>
              <a:solidFill>
                <a:srgbClr val="143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69" name="Freeform 125"/>
              <p:cNvSpPr>
                <a:spLocks/>
              </p:cNvSpPr>
              <p:nvPr/>
            </p:nvSpPr>
            <p:spPr bwMode="auto">
              <a:xfrm>
                <a:off x="12728575" y="4872038"/>
                <a:ext cx="3695700" cy="4378325"/>
              </a:xfrm>
              <a:custGeom>
                <a:avLst/>
                <a:gdLst>
                  <a:gd name="T0" fmla="*/ 32 w 2328"/>
                  <a:gd name="T1" fmla="*/ 572 h 2758"/>
                  <a:gd name="T2" fmla="*/ 16 w 2328"/>
                  <a:gd name="T3" fmla="*/ 544 h 2758"/>
                  <a:gd name="T4" fmla="*/ 4 w 2328"/>
                  <a:gd name="T5" fmla="*/ 512 h 2758"/>
                  <a:gd name="T6" fmla="*/ 0 w 2328"/>
                  <a:gd name="T7" fmla="*/ 480 h 2758"/>
                  <a:gd name="T8" fmla="*/ 2 w 2328"/>
                  <a:gd name="T9" fmla="*/ 448 h 2758"/>
                  <a:gd name="T10" fmla="*/ 10 w 2328"/>
                  <a:gd name="T11" fmla="*/ 418 h 2758"/>
                  <a:gd name="T12" fmla="*/ 24 w 2328"/>
                  <a:gd name="T13" fmla="*/ 388 h 2758"/>
                  <a:gd name="T14" fmla="*/ 44 w 2328"/>
                  <a:gd name="T15" fmla="*/ 362 h 2758"/>
                  <a:gd name="T16" fmla="*/ 70 w 2328"/>
                  <a:gd name="T17" fmla="*/ 340 h 2758"/>
                  <a:gd name="T18" fmla="*/ 476 w 2328"/>
                  <a:gd name="T19" fmla="*/ 36 h 2758"/>
                  <a:gd name="T20" fmla="*/ 506 w 2328"/>
                  <a:gd name="T21" fmla="*/ 18 h 2758"/>
                  <a:gd name="T22" fmla="*/ 536 w 2328"/>
                  <a:gd name="T23" fmla="*/ 6 h 2758"/>
                  <a:gd name="T24" fmla="*/ 568 w 2328"/>
                  <a:gd name="T25" fmla="*/ 2 h 2758"/>
                  <a:gd name="T26" fmla="*/ 600 w 2328"/>
                  <a:gd name="T27" fmla="*/ 2 h 2758"/>
                  <a:gd name="T28" fmla="*/ 630 w 2328"/>
                  <a:gd name="T29" fmla="*/ 8 h 2758"/>
                  <a:gd name="T30" fmla="*/ 660 w 2328"/>
                  <a:gd name="T31" fmla="*/ 22 h 2758"/>
                  <a:gd name="T32" fmla="*/ 686 w 2328"/>
                  <a:gd name="T33" fmla="*/ 40 h 2758"/>
                  <a:gd name="T34" fmla="*/ 710 w 2328"/>
                  <a:gd name="T35" fmla="*/ 66 h 2758"/>
                  <a:gd name="T36" fmla="*/ 2294 w 2328"/>
                  <a:gd name="T37" fmla="*/ 2184 h 2758"/>
                  <a:gd name="T38" fmla="*/ 2312 w 2328"/>
                  <a:gd name="T39" fmla="*/ 2214 h 2758"/>
                  <a:gd name="T40" fmla="*/ 2324 w 2328"/>
                  <a:gd name="T41" fmla="*/ 2246 h 2758"/>
                  <a:gd name="T42" fmla="*/ 2328 w 2328"/>
                  <a:gd name="T43" fmla="*/ 2278 h 2758"/>
                  <a:gd name="T44" fmla="*/ 2326 w 2328"/>
                  <a:gd name="T45" fmla="*/ 2310 h 2758"/>
                  <a:gd name="T46" fmla="*/ 2318 w 2328"/>
                  <a:gd name="T47" fmla="*/ 2342 h 2758"/>
                  <a:gd name="T48" fmla="*/ 2304 w 2328"/>
                  <a:gd name="T49" fmla="*/ 2372 h 2758"/>
                  <a:gd name="T50" fmla="*/ 2286 w 2328"/>
                  <a:gd name="T51" fmla="*/ 2398 h 2758"/>
                  <a:gd name="T52" fmla="*/ 2260 w 2328"/>
                  <a:gd name="T53" fmla="*/ 2422 h 2758"/>
                  <a:gd name="T54" fmla="*/ 1854 w 2328"/>
                  <a:gd name="T55" fmla="*/ 2726 h 2758"/>
                  <a:gd name="T56" fmla="*/ 1824 w 2328"/>
                  <a:gd name="T57" fmla="*/ 2742 h 2758"/>
                  <a:gd name="T58" fmla="*/ 1794 w 2328"/>
                  <a:gd name="T59" fmla="*/ 2754 h 2758"/>
                  <a:gd name="T60" fmla="*/ 1762 w 2328"/>
                  <a:gd name="T61" fmla="*/ 2758 h 2758"/>
                  <a:gd name="T62" fmla="*/ 1728 w 2328"/>
                  <a:gd name="T63" fmla="*/ 2758 h 2758"/>
                  <a:gd name="T64" fmla="*/ 1698 w 2328"/>
                  <a:gd name="T65" fmla="*/ 2750 h 2758"/>
                  <a:gd name="T66" fmla="*/ 1668 w 2328"/>
                  <a:gd name="T67" fmla="*/ 2736 h 2758"/>
                  <a:gd name="T68" fmla="*/ 1640 w 2328"/>
                  <a:gd name="T69" fmla="*/ 2716 h 2758"/>
                  <a:gd name="T70" fmla="*/ 1618 w 2328"/>
                  <a:gd name="T71" fmla="*/ 2692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28" h="2758">
                    <a:moveTo>
                      <a:pt x="32" y="572"/>
                    </a:moveTo>
                    <a:lnTo>
                      <a:pt x="32" y="572"/>
                    </a:lnTo>
                    <a:lnTo>
                      <a:pt x="24" y="558"/>
                    </a:lnTo>
                    <a:lnTo>
                      <a:pt x="16" y="544"/>
                    </a:lnTo>
                    <a:lnTo>
                      <a:pt x="8" y="528"/>
                    </a:lnTo>
                    <a:lnTo>
                      <a:pt x="4" y="512"/>
                    </a:lnTo>
                    <a:lnTo>
                      <a:pt x="2" y="496"/>
                    </a:lnTo>
                    <a:lnTo>
                      <a:pt x="0" y="480"/>
                    </a:lnTo>
                    <a:lnTo>
                      <a:pt x="0" y="464"/>
                    </a:lnTo>
                    <a:lnTo>
                      <a:pt x="2" y="448"/>
                    </a:lnTo>
                    <a:lnTo>
                      <a:pt x="6" y="434"/>
                    </a:lnTo>
                    <a:lnTo>
                      <a:pt x="10" y="418"/>
                    </a:lnTo>
                    <a:lnTo>
                      <a:pt x="18" y="404"/>
                    </a:lnTo>
                    <a:lnTo>
                      <a:pt x="24" y="388"/>
                    </a:lnTo>
                    <a:lnTo>
                      <a:pt x="34" y="376"/>
                    </a:lnTo>
                    <a:lnTo>
                      <a:pt x="44" y="362"/>
                    </a:lnTo>
                    <a:lnTo>
                      <a:pt x="56" y="350"/>
                    </a:lnTo>
                    <a:lnTo>
                      <a:pt x="70" y="340"/>
                    </a:lnTo>
                    <a:lnTo>
                      <a:pt x="476" y="36"/>
                    </a:lnTo>
                    <a:lnTo>
                      <a:pt x="476" y="36"/>
                    </a:lnTo>
                    <a:lnTo>
                      <a:pt x="490" y="26"/>
                    </a:lnTo>
                    <a:lnTo>
                      <a:pt x="506" y="18"/>
                    </a:lnTo>
                    <a:lnTo>
                      <a:pt x="520" y="12"/>
                    </a:lnTo>
                    <a:lnTo>
                      <a:pt x="536" y="6"/>
                    </a:lnTo>
                    <a:lnTo>
                      <a:pt x="552" y="4"/>
                    </a:lnTo>
                    <a:lnTo>
                      <a:pt x="568" y="2"/>
                    </a:lnTo>
                    <a:lnTo>
                      <a:pt x="584" y="0"/>
                    </a:lnTo>
                    <a:lnTo>
                      <a:pt x="600" y="2"/>
                    </a:lnTo>
                    <a:lnTo>
                      <a:pt x="616" y="4"/>
                    </a:lnTo>
                    <a:lnTo>
                      <a:pt x="630" y="8"/>
                    </a:lnTo>
                    <a:lnTo>
                      <a:pt x="646" y="14"/>
                    </a:lnTo>
                    <a:lnTo>
                      <a:pt x="660" y="22"/>
                    </a:lnTo>
                    <a:lnTo>
                      <a:pt x="674" y="30"/>
                    </a:lnTo>
                    <a:lnTo>
                      <a:pt x="686" y="40"/>
                    </a:lnTo>
                    <a:lnTo>
                      <a:pt x="698" y="52"/>
                    </a:lnTo>
                    <a:lnTo>
                      <a:pt x="710" y="66"/>
                    </a:lnTo>
                    <a:lnTo>
                      <a:pt x="2294" y="2184"/>
                    </a:lnTo>
                    <a:lnTo>
                      <a:pt x="2294" y="2184"/>
                    </a:lnTo>
                    <a:lnTo>
                      <a:pt x="2304" y="2200"/>
                    </a:lnTo>
                    <a:lnTo>
                      <a:pt x="2312" y="2214"/>
                    </a:lnTo>
                    <a:lnTo>
                      <a:pt x="2318" y="2230"/>
                    </a:lnTo>
                    <a:lnTo>
                      <a:pt x="2324" y="2246"/>
                    </a:lnTo>
                    <a:lnTo>
                      <a:pt x="2326" y="2262"/>
                    </a:lnTo>
                    <a:lnTo>
                      <a:pt x="2328" y="2278"/>
                    </a:lnTo>
                    <a:lnTo>
                      <a:pt x="2328" y="2294"/>
                    </a:lnTo>
                    <a:lnTo>
                      <a:pt x="2326" y="2310"/>
                    </a:lnTo>
                    <a:lnTo>
                      <a:pt x="2322" y="2326"/>
                    </a:lnTo>
                    <a:lnTo>
                      <a:pt x="2318" y="2342"/>
                    </a:lnTo>
                    <a:lnTo>
                      <a:pt x="2312" y="2358"/>
                    </a:lnTo>
                    <a:lnTo>
                      <a:pt x="2304" y="2372"/>
                    </a:lnTo>
                    <a:lnTo>
                      <a:pt x="2296" y="2386"/>
                    </a:lnTo>
                    <a:lnTo>
                      <a:pt x="2286" y="2398"/>
                    </a:lnTo>
                    <a:lnTo>
                      <a:pt x="2274" y="2410"/>
                    </a:lnTo>
                    <a:lnTo>
                      <a:pt x="2260" y="2422"/>
                    </a:lnTo>
                    <a:lnTo>
                      <a:pt x="1854" y="2726"/>
                    </a:lnTo>
                    <a:lnTo>
                      <a:pt x="1854" y="2726"/>
                    </a:lnTo>
                    <a:lnTo>
                      <a:pt x="1840" y="2734"/>
                    </a:lnTo>
                    <a:lnTo>
                      <a:pt x="1824" y="2742"/>
                    </a:lnTo>
                    <a:lnTo>
                      <a:pt x="1810" y="2750"/>
                    </a:lnTo>
                    <a:lnTo>
                      <a:pt x="1794" y="2754"/>
                    </a:lnTo>
                    <a:lnTo>
                      <a:pt x="1778" y="2758"/>
                    </a:lnTo>
                    <a:lnTo>
                      <a:pt x="1762" y="2758"/>
                    </a:lnTo>
                    <a:lnTo>
                      <a:pt x="1744" y="2758"/>
                    </a:lnTo>
                    <a:lnTo>
                      <a:pt x="1728" y="2758"/>
                    </a:lnTo>
                    <a:lnTo>
                      <a:pt x="1712" y="2754"/>
                    </a:lnTo>
                    <a:lnTo>
                      <a:pt x="1698" y="2750"/>
                    </a:lnTo>
                    <a:lnTo>
                      <a:pt x="1682" y="2744"/>
                    </a:lnTo>
                    <a:lnTo>
                      <a:pt x="1668" y="2736"/>
                    </a:lnTo>
                    <a:lnTo>
                      <a:pt x="1654" y="2726"/>
                    </a:lnTo>
                    <a:lnTo>
                      <a:pt x="1640" y="2716"/>
                    </a:lnTo>
                    <a:lnTo>
                      <a:pt x="1628" y="2704"/>
                    </a:lnTo>
                    <a:lnTo>
                      <a:pt x="1618" y="2692"/>
                    </a:lnTo>
                    <a:lnTo>
                      <a:pt x="32" y="572"/>
                    </a:lnTo>
                    <a:close/>
                  </a:path>
                </a:pathLst>
              </a:custGeom>
              <a:solidFill>
                <a:schemeClr val="accent3"/>
              </a:solidFill>
              <a:ln>
                <a:noFill/>
              </a:ln>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70" name="Freeform 126"/>
              <p:cNvSpPr>
                <a:spLocks/>
              </p:cNvSpPr>
              <p:nvPr/>
            </p:nvSpPr>
            <p:spPr bwMode="auto">
              <a:xfrm>
                <a:off x="13125450" y="5354638"/>
                <a:ext cx="365125" cy="361950"/>
              </a:xfrm>
              <a:custGeom>
                <a:avLst/>
                <a:gdLst>
                  <a:gd name="T0" fmla="*/ 160 w 230"/>
                  <a:gd name="T1" fmla="*/ 8 h 228"/>
                  <a:gd name="T2" fmla="*/ 160 w 230"/>
                  <a:gd name="T3" fmla="*/ 8 h 228"/>
                  <a:gd name="T4" fmla="*/ 138 w 230"/>
                  <a:gd name="T5" fmla="*/ 2 h 228"/>
                  <a:gd name="T6" fmla="*/ 116 w 230"/>
                  <a:gd name="T7" fmla="*/ 0 h 228"/>
                  <a:gd name="T8" fmla="*/ 94 w 230"/>
                  <a:gd name="T9" fmla="*/ 2 h 228"/>
                  <a:gd name="T10" fmla="*/ 72 w 230"/>
                  <a:gd name="T11" fmla="*/ 8 h 228"/>
                  <a:gd name="T12" fmla="*/ 54 w 230"/>
                  <a:gd name="T13" fmla="*/ 18 h 228"/>
                  <a:gd name="T14" fmla="*/ 36 w 230"/>
                  <a:gd name="T15" fmla="*/ 32 h 228"/>
                  <a:gd name="T16" fmla="*/ 22 w 230"/>
                  <a:gd name="T17" fmla="*/ 48 h 228"/>
                  <a:gd name="T18" fmla="*/ 10 w 230"/>
                  <a:gd name="T19" fmla="*/ 68 h 228"/>
                  <a:gd name="T20" fmla="*/ 10 w 230"/>
                  <a:gd name="T21" fmla="*/ 68 h 228"/>
                  <a:gd name="T22" fmla="*/ 4 w 230"/>
                  <a:gd name="T23" fmla="*/ 90 h 228"/>
                  <a:gd name="T24" fmla="*/ 0 w 230"/>
                  <a:gd name="T25" fmla="*/ 114 h 228"/>
                  <a:gd name="T26" fmla="*/ 2 w 230"/>
                  <a:gd name="T27" fmla="*/ 136 h 228"/>
                  <a:gd name="T28" fmla="*/ 10 w 230"/>
                  <a:gd name="T29" fmla="*/ 156 h 228"/>
                  <a:gd name="T30" fmla="*/ 20 w 230"/>
                  <a:gd name="T31" fmla="*/ 176 h 228"/>
                  <a:gd name="T32" fmla="*/ 32 w 230"/>
                  <a:gd name="T33" fmla="*/ 194 h 228"/>
                  <a:gd name="T34" fmla="*/ 50 w 230"/>
                  <a:gd name="T35" fmla="*/ 208 h 228"/>
                  <a:gd name="T36" fmla="*/ 70 w 230"/>
                  <a:gd name="T37" fmla="*/ 218 h 228"/>
                  <a:gd name="T38" fmla="*/ 70 w 230"/>
                  <a:gd name="T39" fmla="*/ 218 h 228"/>
                  <a:gd name="T40" fmla="*/ 92 w 230"/>
                  <a:gd name="T41" fmla="*/ 226 h 228"/>
                  <a:gd name="T42" fmla="*/ 114 w 230"/>
                  <a:gd name="T43" fmla="*/ 228 h 228"/>
                  <a:gd name="T44" fmla="*/ 136 w 230"/>
                  <a:gd name="T45" fmla="*/ 226 h 228"/>
                  <a:gd name="T46" fmla="*/ 158 w 230"/>
                  <a:gd name="T47" fmla="*/ 220 h 228"/>
                  <a:gd name="T48" fmla="*/ 178 w 230"/>
                  <a:gd name="T49" fmla="*/ 210 h 228"/>
                  <a:gd name="T50" fmla="*/ 194 w 230"/>
                  <a:gd name="T51" fmla="*/ 196 h 228"/>
                  <a:gd name="T52" fmla="*/ 210 w 230"/>
                  <a:gd name="T53" fmla="*/ 180 h 228"/>
                  <a:gd name="T54" fmla="*/ 220 w 230"/>
                  <a:gd name="T55" fmla="*/ 158 h 228"/>
                  <a:gd name="T56" fmla="*/ 220 w 230"/>
                  <a:gd name="T57" fmla="*/ 158 h 228"/>
                  <a:gd name="T58" fmla="*/ 228 w 230"/>
                  <a:gd name="T59" fmla="*/ 136 h 228"/>
                  <a:gd name="T60" fmla="*/ 230 w 230"/>
                  <a:gd name="T61" fmla="*/ 114 h 228"/>
                  <a:gd name="T62" fmla="*/ 228 w 230"/>
                  <a:gd name="T63" fmla="*/ 92 h 228"/>
                  <a:gd name="T64" fmla="*/ 222 w 230"/>
                  <a:gd name="T65" fmla="*/ 72 h 228"/>
                  <a:gd name="T66" fmla="*/ 212 w 230"/>
                  <a:gd name="T67" fmla="*/ 52 h 228"/>
                  <a:gd name="T68" fmla="*/ 198 w 230"/>
                  <a:gd name="T69" fmla="*/ 34 h 228"/>
                  <a:gd name="T70" fmla="*/ 180 w 230"/>
                  <a:gd name="T71" fmla="*/ 20 h 228"/>
                  <a:gd name="T72" fmla="*/ 160 w 230"/>
                  <a:gd name="T73" fmla="*/ 8 h 228"/>
                  <a:gd name="T74" fmla="*/ 160 w 230"/>
                  <a:gd name="T75" fmla="*/ 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0" h="228">
                    <a:moveTo>
                      <a:pt x="160" y="8"/>
                    </a:moveTo>
                    <a:lnTo>
                      <a:pt x="160" y="8"/>
                    </a:lnTo>
                    <a:lnTo>
                      <a:pt x="138" y="2"/>
                    </a:lnTo>
                    <a:lnTo>
                      <a:pt x="116" y="0"/>
                    </a:lnTo>
                    <a:lnTo>
                      <a:pt x="94" y="2"/>
                    </a:lnTo>
                    <a:lnTo>
                      <a:pt x="72" y="8"/>
                    </a:lnTo>
                    <a:lnTo>
                      <a:pt x="54" y="18"/>
                    </a:lnTo>
                    <a:lnTo>
                      <a:pt x="36" y="32"/>
                    </a:lnTo>
                    <a:lnTo>
                      <a:pt x="22" y="48"/>
                    </a:lnTo>
                    <a:lnTo>
                      <a:pt x="10" y="68"/>
                    </a:lnTo>
                    <a:lnTo>
                      <a:pt x="10" y="68"/>
                    </a:lnTo>
                    <a:lnTo>
                      <a:pt x="4" y="90"/>
                    </a:lnTo>
                    <a:lnTo>
                      <a:pt x="0" y="114"/>
                    </a:lnTo>
                    <a:lnTo>
                      <a:pt x="2" y="136"/>
                    </a:lnTo>
                    <a:lnTo>
                      <a:pt x="10" y="156"/>
                    </a:lnTo>
                    <a:lnTo>
                      <a:pt x="20" y="176"/>
                    </a:lnTo>
                    <a:lnTo>
                      <a:pt x="32" y="194"/>
                    </a:lnTo>
                    <a:lnTo>
                      <a:pt x="50" y="208"/>
                    </a:lnTo>
                    <a:lnTo>
                      <a:pt x="70" y="218"/>
                    </a:lnTo>
                    <a:lnTo>
                      <a:pt x="70" y="218"/>
                    </a:lnTo>
                    <a:lnTo>
                      <a:pt x="92" y="226"/>
                    </a:lnTo>
                    <a:lnTo>
                      <a:pt x="114" y="228"/>
                    </a:lnTo>
                    <a:lnTo>
                      <a:pt x="136" y="226"/>
                    </a:lnTo>
                    <a:lnTo>
                      <a:pt x="158" y="220"/>
                    </a:lnTo>
                    <a:lnTo>
                      <a:pt x="178" y="210"/>
                    </a:lnTo>
                    <a:lnTo>
                      <a:pt x="194" y="196"/>
                    </a:lnTo>
                    <a:lnTo>
                      <a:pt x="210" y="180"/>
                    </a:lnTo>
                    <a:lnTo>
                      <a:pt x="220" y="158"/>
                    </a:lnTo>
                    <a:lnTo>
                      <a:pt x="220" y="158"/>
                    </a:lnTo>
                    <a:lnTo>
                      <a:pt x="228" y="136"/>
                    </a:lnTo>
                    <a:lnTo>
                      <a:pt x="230" y="114"/>
                    </a:lnTo>
                    <a:lnTo>
                      <a:pt x="228" y="92"/>
                    </a:lnTo>
                    <a:lnTo>
                      <a:pt x="222" y="72"/>
                    </a:lnTo>
                    <a:lnTo>
                      <a:pt x="212" y="52"/>
                    </a:lnTo>
                    <a:lnTo>
                      <a:pt x="198" y="34"/>
                    </a:lnTo>
                    <a:lnTo>
                      <a:pt x="180" y="20"/>
                    </a:lnTo>
                    <a:lnTo>
                      <a:pt x="160" y="8"/>
                    </a:lnTo>
                    <a:lnTo>
                      <a:pt x="160" y="8"/>
                    </a:lnTo>
                    <a:close/>
                  </a:path>
                </a:pathLst>
              </a:custGeom>
              <a:solidFill>
                <a:srgbClr val="1E48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71" name="Freeform 127"/>
              <p:cNvSpPr>
                <a:spLocks/>
              </p:cNvSpPr>
              <p:nvPr/>
            </p:nvSpPr>
            <p:spPr bwMode="auto">
              <a:xfrm>
                <a:off x="13125450" y="5354638"/>
                <a:ext cx="285750" cy="361950"/>
              </a:xfrm>
              <a:custGeom>
                <a:avLst/>
                <a:gdLst>
                  <a:gd name="T0" fmla="*/ 56 w 180"/>
                  <a:gd name="T1" fmla="*/ 50 h 228"/>
                  <a:gd name="T2" fmla="*/ 56 w 180"/>
                  <a:gd name="T3" fmla="*/ 50 h 228"/>
                  <a:gd name="T4" fmla="*/ 64 w 180"/>
                  <a:gd name="T5" fmla="*/ 36 h 228"/>
                  <a:gd name="T6" fmla="*/ 74 w 180"/>
                  <a:gd name="T7" fmla="*/ 22 h 228"/>
                  <a:gd name="T8" fmla="*/ 84 w 180"/>
                  <a:gd name="T9" fmla="*/ 10 h 228"/>
                  <a:gd name="T10" fmla="*/ 98 w 180"/>
                  <a:gd name="T11" fmla="*/ 0 h 228"/>
                  <a:gd name="T12" fmla="*/ 98 w 180"/>
                  <a:gd name="T13" fmla="*/ 0 h 228"/>
                  <a:gd name="T14" fmla="*/ 84 w 180"/>
                  <a:gd name="T15" fmla="*/ 4 h 228"/>
                  <a:gd name="T16" fmla="*/ 70 w 180"/>
                  <a:gd name="T17" fmla="*/ 8 h 228"/>
                  <a:gd name="T18" fmla="*/ 58 w 180"/>
                  <a:gd name="T19" fmla="*/ 16 h 228"/>
                  <a:gd name="T20" fmla="*/ 46 w 180"/>
                  <a:gd name="T21" fmla="*/ 24 h 228"/>
                  <a:gd name="T22" fmla="*/ 34 w 180"/>
                  <a:gd name="T23" fmla="*/ 32 h 228"/>
                  <a:gd name="T24" fmla="*/ 26 w 180"/>
                  <a:gd name="T25" fmla="*/ 44 h 228"/>
                  <a:gd name="T26" fmla="*/ 16 w 180"/>
                  <a:gd name="T27" fmla="*/ 56 h 228"/>
                  <a:gd name="T28" fmla="*/ 10 w 180"/>
                  <a:gd name="T29" fmla="*/ 68 h 228"/>
                  <a:gd name="T30" fmla="*/ 10 w 180"/>
                  <a:gd name="T31" fmla="*/ 68 h 228"/>
                  <a:gd name="T32" fmla="*/ 4 w 180"/>
                  <a:gd name="T33" fmla="*/ 90 h 228"/>
                  <a:gd name="T34" fmla="*/ 0 w 180"/>
                  <a:gd name="T35" fmla="*/ 114 h 228"/>
                  <a:gd name="T36" fmla="*/ 2 w 180"/>
                  <a:gd name="T37" fmla="*/ 136 h 228"/>
                  <a:gd name="T38" fmla="*/ 10 w 180"/>
                  <a:gd name="T39" fmla="*/ 156 h 228"/>
                  <a:gd name="T40" fmla="*/ 20 w 180"/>
                  <a:gd name="T41" fmla="*/ 176 h 228"/>
                  <a:gd name="T42" fmla="*/ 32 w 180"/>
                  <a:gd name="T43" fmla="*/ 194 h 228"/>
                  <a:gd name="T44" fmla="*/ 50 w 180"/>
                  <a:gd name="T45" fmla="*/ 208 h 228"/>
                  <a:gd name="T46" fmla="*/ 70 w 180"/>
                  <a:gd name="T47" fmla="*/ 218 h 228"/>
                  <a:gd name="T48" fmla="*/ 70 w 180"/>
                  <a:gd name="T49" fmla="*/ 218 h 228"/>
                  <a:gd name="T50" fmla="*/ 84 w 180"/>
                  <a:gd name="T51" fmla="*/ 224 h 228"/>
                  <a:gd name="T52" fmla="*/ 98 w 180"/>
                  <a:gd name="T53" fmla="*/ 228 h 228"/>
                  <a:gd name="T54" fmla="*/ 114 w 180"/>
                  <a:gd name="T55" fmla="*/ 228 h 228"/>
                  <a:gd name="T56" fmla="*/ 128 w 180"/>
                  <a:gd name="T57" fmla="*/ 228 h 228"/>
                  <a:gd name="T58" fmla="*/ 142 w 180"/>
                  <a:gd name="T59" fmla="*/ 226 h 228"/>
                  <a:gd name="T60" fmla="*/ 154 w 180"/>
                  <a:gd name="T61" fmla="*/ 222 h 228"/>
                  <a:gd name="T62" fmla="*/ 168 w 180"/>
                  <a:gd name="T63" fmla="*/ 216 h 228"/>
                  <a:gd name="T64" fmla="*/ 180 w 180"/>
                  <a:gd name="T65" fmla="*/ 208 h 228"/>
                  <a:gd name="T66" fmla="*/ 180 w 180"/>
                  <a:gd name="T67" fmla="*/ 208 h 228"/>
                  <a:gd name="T68" fmla="*/ 164 w 180"/>
                  <a:gd name="T69" fmla="*/ 210 h 228"/>
                  <a:gd name="T70" fmla="*/ 148 w 180"/>
                  <a:gd name="T71" fmla="*/ 208 h 228"/>
                  <a:gd name="T72" fmla="*/ 132 w 180"/>
                  <a:gd name="T73" fmla="*/ 206 h 228"/>
                  <a:gd name="T74" fmla="*/ 116 w 180"/>
                  <a:gd name="T75" fmla="*/ 200 h 228"/>
                  <a:gd name="T76" fmla="*/ 116 w 180"/>
                  <a:gd name="T77" fmla="*/ 200 h 228"/>
                  <a:gd name="T78" fmla="*/ 96 w 180"/>
                  <a:gd name="T79" fmla="*/ 190 h 228"/>
                  <a:gd name="T80" fmla="*/ 80 w 180"/>
                  <a:gd name="T81" fmla="*/ 174 h 228"/>
                  <a:gd name="T82" fmla="*/ 66 w 180"/>
                  <a:gd name="T83" fmla="*/ 158 h 228"/>
                  <a:gd name="T84" fmla="*/ 56 w 180"/>
                  <a:gd name="T85" fmla="*/ 138 h 228"/>
                  <a:gd name="T86" fmla="*/ 50 w 180"/>
                  <a:gd name="T87" fmla="*/ 116 h 228"/>
                  <a:gd name="T88" fmla="*/ 48 w 180"/>
                  <a:gd name="T89" fmla="*/ 94 h 228"/>
                  <a:gd name="T90" fmla="*/ 50 w 180"/>
                  <a:gd name="T91" fmla="*/ 72 h 228"/>
                  <a:gd name="T92" fmla="*/ 56 w 180"/>
                  <a:gd name="T93" fmla="*/ 50 h 228"/>
                  <a:gd name="T94" fmla="*/ 56 w 180"/>
                  <a:gd name="T95" fmla="*/ 5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0" h="228">
                    <a:moveTo>
                      <a:pt x="56" y="50"/>
                    </a:moveTo>
                    <a:lnTo>
                      <a:pt x="56" y="50"/>
                    </a:lnTo>
                    <a:lnTo>
                      <a:pt x="64" y="36"/>
                    </a:lnTo>
                    <a:lnTo>
                      <a:pt x="74" y="22"/>
                    </a:lnTo>
                    <a:lnTo>
                      <a:pt x="84" y="10"/>
                    </a:lnTo>
                    <a:lnTo>
                      <a:pt x="98" y="0"/>
                    </a:lnTo>
                    <a:lnTo>
                      <a:pt x="98" y="0"/>
                    </a:lnTo>
                    <a:lnTo>
                      <a:pt x="84" y="4"/>
                    </a:lnTo>
                    <a:lnTo>
                      <a:pt x="70" y="8"/>
                    </a:lnTo>
                    <a:lnTo>
                      <a:pt x="58" y="16"/>
                    </a:lnTo>
                    <a:lnTo>
                      <a:pt x="46" y="24"/>
                    </a:lnTo>
                    <a:lnTo>
                      <a:pt x="34" y="32"/>
                    </a:lnTo>
                    <a:lnTo>
                      <a:pt x="26" y="44"/>
                    </a:lnTo>
                    <a:lnTo>
                      <a:pt x="16" y="56"/>
                    </a:lnTo>
                    <a:lnTo>
                      <a:pt x="10" y="68"/>
                    </a:lnTo>
                    <a:lnTo>
                      <a:pt x="10" y="68"/>
                    </a:lnTo>
                    <a:lnTo>
                      <a:pt x="4" y="90"/>
                    </a:lnTo>
                    <a:lnTo>
                      <a:pt x="0" y="114"/>
                    </a:lnTo>
                    <a:lnTo>
                      <a:pt x="2" y="136"/>
                    </a:lnTo>
                    <a:lnTo>
                      <a:pt x="10" y="156"/>
                    </a:lnTo>
                    <a:lnTo>
                      <a:pt x="20" y="176"/>
                    </a:lnTo>
                    <a:lnTo>
                      <a:pt x="32" y="194"/>
                    </a:lnTo>
                    <a:lnTo>
                      <a:pt x="50" y="208"/>
                    </a:lnTo>
                    <a:lnTo>
                      <a:pt x="70" y="218"/>
                    </a:lnTo>
                    <a:lnTo>
                      <a:pt x="70" y="218"/>
                    </a:lnTo>
                    <a:lnTo>
                      <a:pt x="84" y="224"/>
                    </a:lnTo>
                    <a:lnTo>
                      <a:pt x="98" y="228"/>
                    </a:lnTo>
                    <a:lnTo>
                      <a:pt x="114" y="228"/>
                    </a:lnTo>
                    <a:lnTo>
                      <a:pt x="128" y="228"/>
                    </a:lnTo>
                    <a:lnTo>
                      <a:pt x="142" y="226"/>
                    </a:lnTo>
                    <a:lnTo>
                      <a:pt x="154" y="222"/>
                    </a:lnTo>
                    <a:lnTo>
                      <a:pt x="168" y="216"/>
                    </a:lnTo>
                    <a:lnTo>
                      <a:pt x="180" y="208"/>
                    </a:lnTo>
                    <a:lnTo>
                      <a:pt x="180" y="208"/>
                    </a:lnTo>
                    <a:lnTo>
                      <a:pt x="164" y="210"/>
                    </a:lnTo>
                    <a:lnTo>
                      <a:pt x="148" y="208"/>
                    </a:lnTo>
                    <a:lnTo>
                      <a:pt x="132" y="206"/>
                    </a:lnTo>
                    <a:lnTo>
                      <a:pt x="116" y="200"/>
                    </a:lnTo>
                    <a:lnTo>
                      <a:pt x="116" y="200"/>
                    </a:lnTo>
                    <a:lnTo>
                      <a:pt x="96" y="190"/>
                    </a:lnTo>
                    <a:lnTo>
                      <a:pt x="80" y="174"/>
                    </a:lnTo>
                    <a:lnTo>
                      <a:pt x="66" y="158"/>
                    </a:lnTo>
                    <a:lnTo>
                      <a:pt x="56" y="138"/>
                    </a:lnTo>
                    <a:lnTo>
                      <a:pt x="50" y="116"/>
                    </a:lnTo>
                    <a:lnTo>
                      <a:pt x="48" y="94"/>
                    </a:lnTo>
                    <a:lnTo>
                      <a:pt x="50" y="72"/>
                    </a:lnTo>
                    <a:lnTo>
                      <a:pt x="56" y="50"/>
                    </a:lnTo>
                    <a:lnTo>
                      <a:pt x="56" y="50"/>
                    </a:lnTo>
                    <a:close/>
                  </a:path>
                </a:pathLst>
              </a:custGeom>
              <a:solidFill>
                <a:srgbClr val="143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72" name="Freeform 128"/>
              <p:cNvSpPr>
                <a:spLocks/>
              </p:cNvSpPr>
              <p:nvPr/>
            </p:nvSpPr>
            <p:spPr bwMode="auto">
              <a:xfrm>
                <a:off x="11537950" y="4532313"/>
                <a:ext cx="206375" cy="1314450"/>
              </a:xfrm>
              <a:custGeom>
                <a:avLst/>
                <a:gdLst>
                  <a:gd name="T0" fmla="*/ 84 w 130"/>
                  <a:gd name="T1" fmla="*/ 828 h 828"/>
                  <a:gd name="T2" fmla="*/ 72 w 130"/>
                  <a:gd name="T3" fmla="*/ 826 h 828"/>
                  <a:gd name="T4" fmla="*/ 54 w 130"/>
                  <a:gd name="T5" fmla="*/ 814 h 828"/>
                  <a:gd name="T6" fmla="*/ 44 w 130"/>
                  <a:gd name="T7" fmla="*/ 802 h 828"/>
                  <a:gd name="T8" fmla="*/ 26 w 130"/>
                  <a:gd name="T9" fmla="*/ 764 h 828"/>
                  <a:gd name="T10" fmla="*/ 16 w 130"/>
                  <a:gd name="T11" fmla="*/ 712 h 828"/>
                  <a:gd name="T12" fmla="*/ 10 w 130"/>
                  <a:gd name="T13" fmla="*/ 646 h 828"/>
                  <a:gd name="T14" fmla="*/ 10 w 130"/>
                  <a:gd name="T15" fmla="*/ 608 h 828"/>
                  <a:gd name="T16" fmla="*/ 4 w 130"/>
                  <a:gd name="T17" fmla="*/ 410 h 828"/>
                  <a:gd name="T18" fmla="*/ 2 w 130"/>
                  <a:gd name="T19" fmla="*/ 324 h 828"/>
                  <a:gd name="T20" fmla="*/ 0 w 130"/>
                  <a:gd name="T21" fmla="*/ 180 h 828"/>
                  <a:gd name="T22" fmla="*/ 6 w 130"/>
                  <a:gd name="T23" fmla="*/ 100 h 828"/>
                  <a:gd name="T24" fmla="*/ 14 w 130"/>
                  <a:gd name="T25" fmla="*/ 58 h 828"/>
                  <a:gd name="T26" fmla="*/ 26 w 130"/>
                  <a:gd name="T27" fmla="*/ 28 h 828"/>
                  <a:gd name="T28" fmla="*/ 44 w 130"/>
                  <a:gd name="T29" fmla="*/ 10 h 828"/>
                  <a:gd name="T30" fmla="*/ 56 w 130"/>
                  <a:gd name="T31" fmla="*/ 4 h 828"/>
                  <a:gd name="T32" fmla="*/ 84 w 130"/>
                  <a:gd name="T33" fmla="*/ 0 h 828"/>
                  <a:gd name="T34" fmla="*/ 106 w 130"/>
                  <a:gd name="T35" fmla="*/ 6 h 828"/>
                  <a:gd name="T36" fmla="*/ 114 w 130"/>
                  <a:gd name="T37" fmla="*/ 14 h 828"/>
                  <a:gd name="T38" fmla="*/ 124 w 130"/>
                  <a:gd name="T39" fmla="*/ 30 h 828"/>
                  <a:gd name="T40" fmla="*/ 130 w 130"/>
                  <a:gd name="T41" fmla="*/ 54 h 828"/>
                  <a:gd name="T42" fmla="*/ 130 w 130"/>
                  <a:gd name="T43" fmla="*/ 62 h 828"/>
                  <a:gd name="T44" fmla="*/ 128 w 130"/>
                  <a:gd name="T45" fmla="*/ 70 h 828"/>
                  <a:gd name="T46" fmla="*/ 118 w 130"/>
                  <a:gd name="T47" fmla="*/ 74 h 828"/>
                  <a:gd name="T48" fmla="*/ 114 w 130"/>
                  <a:gd name="T49" fmla="*/ 74 h 828"/>
                  <a:gd name="T50" fmla="*/ 108 w 130"/>
                  <a:gd name="T51" fmla="*/ 68 h 828"/>
                  <a:gd name="T52" fmla="*/ 106 w 130"/>
                  <a:gd name="T53" fmla="*/ 62 h 828"/>
                  <a:gd name="T54" fmla="*/ 104 w 130"/>
                  <a:gd name="T55" fmla="*/ 44 h 828"/>
                  <a:gd name="T56" fmla="*/ 96 w 130"/>
                  <a:gd name="T57" fmla="*/ 30 h 828"/>
                  <a:gd name="T58" fmla="*/ 92 w 130"/>
                  <a:gd name="T59" fmla="*/ 26 h 828"/>
                  <a:gd name="T60" fmla="*/ 80 w 130"/>
                  <a:gd name="T61" fmla="*/ 24 h 828"/>
                  <a:gd name="T62" fmla="*/ 64 w 130"/>
                  <a:gd name="T63" fmla="*/ 28 h 828"/>
                  <a:gd name="T64" fmla="*/ 62 w 130"/>
                  <a:gd name="T65" fmla="*/ 28 h 828"/>
                  <a:gd name="T66" fmla="*/ 54 w 130"/>
                  <a:gd name="T67" fmla="*/ 32 h 828"/>
                  <a:gd name="T68" fmla="*/ 40 w 130"/>
                  <a:gd name="T69" fmla="*/ 54 h 828"/>
                  <a:gd name="T70" fmla="*/ 32 w 130"/>
                  <a:gd name="T71" fmla="*/ 88 h 828"/>
                  <a:gd name="T72" fmla="*/ 24 w 130"/>
                  <a:gd name="T73" fmla="*/ 162 h 828"/>
                  <a:gd name="T74" fmla="*/ 24 w 130"/>
                  <a:gd name="T75" fmla="*/ 282 h 828"/>
                  <a:gd name="T76" fmla="*/ 28 w 130"/>
                  <a:gd name="T77" fmla="*/ 410 h 828"/>
                  <a:gd name="T78" fmla="*/ 34 w 130"/>
                  <a:gd name="T79" fmla="*/ 608 h 828"/>
                  <a:gd name="T80" fmla="*/ 34 w 130"/>
                  <a:gd name="T81" fmla="*/ 654 h 828"/>
                  <a:gd name="T82" fmla="*/ 40 w 130"/>
                  <a:gd name="T83" fmla="*/ 722 h 828"/>
                  <a:gd name="T84" fmla="*/ 52 w 130"/>
                  <a:gd name="T85" fmla="*/ 766 h 828"/>
                  <a:gd name="T86" fmla="*/ 66 w 130"/>
                  <a:gd name="T87" fmla="*/ 790 h 828"/>
                  <a:gd name="T88" fmla="*/ 72 w 130"/>
                  <a:gd name="T89" fmla="*/ 798 h 828"/>
                  <a:gd name="T90" fmla="*/ 82 w 130"/>
                  <a:gd name="T91" fmla="*/ 804 h 828"/>
                  <a:gd name="T92" fmla="*/ 82 w 130"/>
                  <a:gd name="T93" fmla="*/ 804 h 828"/>
                  <a:gd name="T94" fmla="*/ 92 w 130"/>
                  <a:gd name="T95" fmla="*/ 806 h 828"/>
                  <a:gd name="T96" fmla="*/ 96 w 130"/>
                  <a:gd name="T97" fmla="*/ 814 h 828"/>
                  <a:gd name="T98" fmla="*/ 94 w 130"/>
                  <a:gd name="T99" fmla="*/ 820 h 828"/>
                  <a:gd name="T100" fmla="*/ 90 w 130"/>
                  <a:gd name="T101" fmla="*/ 826 h 828"/>
                  <a:gd name="T102" fmla="*/ 84 w 130"/>
                  <a:gd name="T103" fmla="*/ 828 h 828"/>
                  <a:gd name="T104" fmla="*/ 84 w 130"/>
                  <a:gd name="T105"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828">
                    <a:moveTo>
                      <a:pt x="84" y="828"/>
                    </a:moveTo>
                    <a:lnTo>
                      <a:pt x="84" y="828"/>
                    </a:lnTo>
                    <a:lnTo>
                      <a:pt x="78" y="828"/>
                    </a:lnTo>
                    <a:lnTo>
                      <a:pt x="72" y="826"/>
                    </a:lnTo>
                    <a:lnTo>
                      <a:pt x="64" y="822"/>
                    </a:lnTo>
                    <a:lnTo>
                      <a:pt x="54" y="814"/>
                    </a:lnTo>
                    <a:lnTo>
                      <a:pt x="54" y="814"/>
                    </a:lnTo>
                    <a:lnTo>
                      <a:pt x="44" y="802"/>
                    </a:lnTo>
                    <a:lnTo>
                      <a:pt x="34" y="786"/>
                    </a:lnTo>
                    <a:lnTo>
                      <a:pt x="26" y="764"/>
                    </a:lnTo>
                    <a:lnTo>
                      <a:pt x="20" y="740"/>
                    </a:lnTo>
                    <a:lnTo>
                      <a:pt x="16" y="712"/>
                    </a:lnTo>
                    <a:lnTo>
                      <a:pt x="12" y="680"/>
                    </a:lnTo>
                    <a:lnTo>
                      <a:pt x="10" y="646"/>
                    </a:lnTo>
                    <a:lnTo>
                      <a:pt x="10" y="608"/>
                    </a:lnTo>
                    <a:lnTo>
                      <a:pt x="10" y="608"/>
                    </a:lnTo>
                    <a:lnTo>
                      <a:pt x="8" y="514"/>
                    </a:lnTo>
                    <a:lnTo>
                      <a:pt x="4" y="410"/>
                    </a:lnTo>
                    <a:lnTo>
                      <a:pt x="4" y="410"/>
                    </a:lnTo>
                    <a:lnTo>
                      <a:pt x="2" y="324"/>
                    </a:lnTo>
                    <a:lnTo>
                      <a:pt x="0" y="248"/>
                    </a:lnTo>
                    <a:lnTo>
                      <a:pt x="0" y="180"/>
                    </a:lnTo>
                    <a:lnTo>
                      <a:pt x="2" y="124"/>
                    </a:lnTo>
                    <a:lnTo>
                      <a:pt x="6" y="100"/>
                    </a:lnTo>
                    <a:lnTo>
                      <a:pt x="10" y="78"/>
                    </a:lnTo>
                    <a:lnTo>
                      <a:pt x="14" y="58"/>
                    </a:lnTo>
                    <a:lnTo>
                      <a:pt x="20" y="42"/>
                    </a:lnTo>
                    <a:lnTo>
                      <a:pt x="26" y="28"/>
                    </a:lnTo>
                    <a:lnTo>
                      <a:pt x="34" y="18"/>
                    </a:lnTo>
                    <a:lnTo>
                      <a:pt x="44" y="10"/>
                    </a:lnTo>
                    <a:lnTo>
                      <a:pt x="56" y="4"/>
                    </a:lnTo>
                    <a:lnTo>
                      <a:pt x="56" y="4"/>
                    </a:lnTo>
                    <a:lnTo>
                      <a:pt x="70" y="0"/>
                    </a:lnTo>
                    <a:lnTo>
                      <a:pt x="84" y="0"/>
                    </a:lnTo>
                    <a:lnTo>
                      <a:pt x="96" y="2"/>
                    </a:lnTo>
                    <a:lnTo>
                      <a:pt x="106" y="6"/>
                    </a:lnTo>
                    <a:lnTo>
                      <a:pt x="106" y="6"/>
                    </a:lnTo>
                    <a:lnTo>
                      <a:pt x="114" y="14"/>
                    </a:lnTo>
                    <a:lnTo>
                      <a:pt x="120" y="22"/>
                    </a:lnTo>
                    <a:lnTo>
                      <a:pt x="124" y="30"/>
                    </a:lnTo>
                    <a:lnTo>
                      <a:pt x="128" y="40"/>
                    </a:lnTo>
                    <a:lnTo>
                      <a:pt x="130" y="54"/>
                    </a:lnTo>
                    <a:lnTo>
                      <a:pt x="130" y="62"/>
                    </a:lnTo>
                    <a:lnTo>
                      <a:pt x="130" y="62"/>
                    </a:lnTo>
                    <a:lnTo>
                      <a:pt x="130" y="68"/>
                    </a:lnTo>
                    <a:lnTo>
                      <a:pt x="128" y="70"/>
                    </a:lnTo>
                    <a:lnTo>
                      <a:pt x="124" y="74"/>
                    </a:lnTo>
                    <a:lnTo>
                      <a:pt x="118" y="74"/>
                    </a:lnTo>
                    <a:lnTo>
                      <a:pt x="118" y="74"/>
                    </a:lnTo>
                    <a:lnTo>
                      <a:pt x="114" y="74"/>
                    </a:lnTo>
                    <a:lnTo>
                      <a:pt x="110" y="70"/>
                    </a:lnTo>
                    <a:lnTo>
                      <a:pt x="108" y="68"/>
                    </a:lnTo>
                    <a:lnTo>
                      <a:pt x="106" y="62"/>
                    </a:lnTo>
                    <a:lnTo>
                      <a:pt x="106" y="62"/>
                    </a:lnTo>
                    <a:lnTo>
                      <a:pt x="106" y="54"/>
                    </a:lnTo>
                    <a:lnTo>
                      <a:pt x="104" y="44"/>
                    </a:lnTo>
                    <a:lnTo>
                      <a:pt x="100" y="34"/>
                    </a:lnTo>
                    <a:lnTo>
                      <a:pt x="96" y="30"/>
                    </a:lnTo>
                    <a:lnTo>
                      <a:pt x="92" y="26"/>
                    </a:lnTo>
                    <a:lnTo>
                      <a:pt x="92" y="26"/>
                    </a:lnTo>
                    <a:lnTo>
                      <a:pt x="88" y="24"/>
                    </a:lnTo>
                    <a:lnTo>
                      <a:pt x="80" y="24"/>
                    </a:lnTo>
                    <a:lnTo>
                      <a:pt x="72" y="24"/>
                    </a:lnTo>
                    <a:lnTo>
                      <a:pt x="64" y="28"/>
                    </a:lnTo>
                    <a:lnTo>
                      <a:pt x="64" y="28"/>
                    </a:lnTo>
                    <a:lnTo>
                      <a:pt x="62" y="28"/>
                    </a:lnTo>
                    <a:lnTo>
                      <a:pt x="62" y="28"/>
                    </a:lnTo>
                    <a:lnTo>
                      <a:pt x="54" y="32"/>
                    </a:lnTo>
                    <a:lnTo>
                      <a:pt x="46" y="40"/>
                    </a:lnTo>
                    <a:lnTo>
                      <a:pt x="40" y="54"/>
                    </a:lnTo>
                    <a:lnTo>
                      <a:pt x="36" y="70"/>
                    </a:lnTo>
                    <a:lnTo>
                      <a:pt x="32" y="88"/>
                    </a:lnTo>
                    <a:lnTo>
                      <a:pt x="28" y="110"/>
                    </a:lnTo>
                    <a:lnTo>
                      <a:pt x="24" y="162"/>
                    </a:lnTo>
                    <a:lnTo>
                      <a:pt x="24" y="220"/>
                    </a:lnTo>
                    <a:lnTo>
                      <a:pt x="24" y="282"/>
                    </a:lnTo>
                    <a:lnTo>
                      <a:pt x="28" y="410"/>
                    </a:lnTo>
                    <a:lnTo>
                      <a:pt x="28" y="410"/>
                    </a:lnTo>
                    <a:lnTo>
                      <a:pt x="32" y="514"/>
                    </a:lnTo>
                    <a:lnTo>
                      <a:pt x="34" y="608"/>
                    </a:lnTo>
                    <a:lnTo>
                      <a:pt x="34" y="608"/>
                    </a:lnTo>
                    <a:lnTo>
                      <a:pt x="34" y="654"/>
                    </a:lnTo>
                    <a:lnTo>
                      <a:pt x="36" y="692"/>
                    </a:lnTo>
                    <a:lnTo>
                      <a:pt x="40" y="722"/>
                    </a:lnTo>
                    <a:lnTo>
                      <a:pt x="46" y="748"/>
                    </a:lnTo>
                    <a:lnTo>
                      <a:pt x="52" y="766"/>
                    </a:lnTo>
                    <a:lnTo>
                      <a:pt x="58" y="780"/>
                    </a:lnTo>
                    <a:lnTo>
                      <a:pt x="66" y="790"/>
                    </a:lnTo>
                    <a:lnTo>
                      <a:pt x="72" y="798"/>
                    </a:lnTo>
                    <a:lnTo>
                      <a:pt x="72" y="798"/>
                    </a:lnTo>
                    <a:lnTo>
                      <a:pt x="80" y="802"/>
                    </a:lnTo>
                    <a:lnTo>
                      <a:pt x="82" y="804"/>
                    </a:lnTo>
                    <a:lnTo>
                      <a:pt x="82" y="804"/>
                    </a:lnTo>
                    <a:lnTo>
                      <a:pt x="82" y="804"/>
                    </a:lnTo>
                    <a:lnTo>
                      <a:pt x="88" y="804"/>
                    </a:lnTo>
                    <a:lnTo>
                      <a:pt x="92" y="806"/>
                    </a:lnTo>
                    <a:lnTo>
                      <a:pt x="94" y="810"/>
                    </a:lnTo>
                    <a:lnTo>
                      <a:pt x="96" y="814"/>
                    </a:lnTo>
                    <a:lnTo>
                      <a:pt x="96" y="814"/>
                    </a:lnTo>
                    <a:lnTo>
                      <a:pt x="94" y="820"/>
                    </a:lnTo>
                    <a:lnTo>
                      <a:pt x="92" y="824"/>
                    </a:lnTo>
                    <a:lnTo>
                      <a:pt x="90" y="826"/>
                    </a:lnTo>
                    <a:lnTo>
                      <a:pt x="84" y="828"/>
                    </a:lnTo>
                    <a:lnTo>
                      <a:pt x="84" y="828"/>
                    </a:lnTo>
                    <a:lnTo>
                      <a:pt x="84" y="828"/>
                    </a:lnTo>
                    <a:lnTo>
                      <a:pt x="84" y="828"/>
                    </a:lnTo>
                    <a:close/>
                  </a:path>
                </a:pathLst>
              </a:custGeom>
              <a:solidFill>
                <a:srgbClr val="F7E8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73" name="Freeform 129"/>
              <p:cNvSpPr>
                <a:spLocks/>
              </p:cNvSpPr>
              <p:nvPr/>
            </p:nvSpPr>
            <p:spPr bwMode="auto">
              <a:xfrm>
                <a:off x="11728450" y="4849813"/>
                <a:ext cx="63500" cy="774700"/>
              </a:xfrm>
              <a:custGeom>
                <a:avLst/>
                <a:gdLst>
                  <a:gd name="T0" fmla="*/ 22 w 40"/>
                  <a:gd name="T1" fmla="*/ 488 h 488"/>
                  <a:gd name="T2" fmla="*/ 22 w 40"/>
                  <a:gd name="T3" fmla="*/ 488 h 488"/>
                  <a:gd name="T4" fmla="*/ 20 w 40"/>
                  <a:gd name="T5" fmla="*/ 488 h 488"/>
                  <a:gd name="T6" fmla="*/ 20 w 40"/>
                  <a:gd name="T7" fmla="*/ 488 h 488"/>
                  <a:gd name="T8" fmla="*/ 16 w 40"/>
                  <a:gd name="T9" fmla="*/ 486 h 488"/>
                  <a:gd name="T10" fmla="*/ 12 w 40"/>
                  <a:gd name="T11" fmla="*/ 484 h 488"/>
                  <a:gd name="T12" fmla="*/ 10 w 40"/>
                  <a:gd name="T13" fmla="*/ 480 h 488"/>
                  <a:gd name="T14" fmla="*/ 10 w 40"/>
                  <a:gd name="T15" fmla="*/ 474 h 488"/>
                  <a:gd name="T16" fmla="*/ 10 w 40"/>
                  <a:gd name="T17" fmla="*/ 474 h 488"/>
                  <a:gd name="T18" fmla="*/ 12 w 40"/>
                  <a:gd name="T19" fmla="*/ 444 h 488"/>
                  <a:gd name="T20" fmla="*/ 14 w 40"/>
                  <a:gd name="T21" fmla="*/ 410 h 488"/>
                  <a:gd name="T22" fmla="*/ 16 w 40"/>
                  <a:gd name="T23" fmla="*/ 338 h 488"/>
                  <a:gd name="T24" fmla="*/ 16 w 40"/>
                  <a:gd name="T25" fmla="*/ 262 h 488"/>
                  <a:gd name="T26" fmla="*/ 12 w 40"/>
                  <a:gd name="T27" fmla="*/ 188 h 488"/>
                  <a:gd name="T28" fmla="*/ 4 w 40"/>
                  <a:gd name="T29" fmla="*/ 64 h 488"/>
                  <a:gd name="T30" fmla="*/ 0 w 40"/>
                  <a:gd name="T31" fmla="*/ 14 h 488"/>
                  <a:gd name="T32" fmla="*/ 0 w 40"/>
                  <a:gd name="T33" fmla="*/ 14 h 488"/>
                  <a:gd name="T34" fmla="*/ 0 w 40"/>
                  <a:gd name="T35" fmla="*/ 8 h 488"/>
                  <a:gd name="T36" fmla="*/ 2 w 40"/>
                  <a:gd name="T37" fmla="*/ 4 h 488"/>
                  <a:gd name="T38" fmla="*/ 6 w 40"/>
                  <a:gd name="T39" fmla="*/ 2 h 488"/>
                  <a:gd name="T40" fmla="*/ 10 w 40"/>
                  <a:gd name="T41" fmla="*/ 0 h 488"/>
                  <a:gd name="T42" fmla="*/ 10 w 40"/>
                  <a:gd name="T43" fmla="*/ 0 h 488"/>
                  <a:gd name="T44" fmla="*/ 16 w 40"/>
                  <a:gd name="T45" fmla="*/ 0 h 488"/>
                  <a:gd name="T46" fmla="*/ 20 w 40"/>
                  <a:gd name="T47" fmla="*/ 2 h 488"/>
                  <a:gd name="T48" fmla="*/ 22 w 40"/>
                  <a:gd name="T49" fmla="*/ 6 h 488"/>
                  <a:gd name="T50" fmla="*/ 24 w 40"/>
                  <a:gd name="T51" fmla="*/ 10 h 488"/>
                  <a:gd name="T52" fmla="*/ 24 w 40"/>
                  <a:gd name="T53" fmla="*/ 10 h 488"/>
                  <a:gd name="T54" fmla="*/ 28 w 40"/>
                  <a:gd name="T55" fmla="*/ 68 h 488"/>
                  <a:gd name="T56" fmla="*/ 36 w 40"/>
                  <a:gd name="T57" fmla="*/ 190 h 488"/>
                  <a:gd name="T58" fmla="*/ 40 w 40"/>
                  <a:gd name="T59" fmla="*/ 264 h 488"/>
                  <a:gd name="T60" fmla="*/ 40 w 40"/>
                  <a:gd name="T61" fmla="*/ 340 h 488"/>
                  <a:gd name="T62" fmla="*/ 38 w 40"/>
                  <a:gd name="T63" fmla="*/ 414 h 488"/>
                  <a:gd name="T64" fmla="*/ 36 w 40"/>
                  <a:gd name="T65" fmla="*/ 446 h 488"/>
                  <a:gd name="T66" fmla="*/ 34 w 40"/>
                  <a:gd name="T67" fmla="*/ 478 h 488"/>
                  <a:gd name="T68" fmla="*/ 34 w 40"/>
                  <a:gd name="T69" fmla="*/ 478 h 488"/>
                  <a:gd name="T70" fmla="*/ 32 w 40"/>
                  <a:gd name="T71" fmla="*/ 482 h 488"/>
                  <a:gd name="T72" fmla="*/ 30 w 40"/>
                  <a:gd name="T73" fmla="*/ 484 h 488"/>
                  <a:gd name="T74" fmla="*/ 26 w 40"/>
                  <a:gd name="T75" fmla="*/ 488 h 488"/>
                  <a:gd name="T76" fmla="*/ 22 w 40"/>
                  <a:gd name="T77" fmla="*/ 488 h 488"/>
                  <a:gd name="T78" fmla="*/ 22 w 40"/>
                  <a:gd name="T79"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 h="488">
                    <a:moveTo>
                      <a:pt x="22" y="488"/>
                    </a:moveTo>
                    <a:lnTo>
                      <a:pt x="22" y="488"/>
                    </a:lnTo>
                    <a:lnTo>
                      <a:pt x="20" y="488"/>
                    </a:lnTo>
                    <a:lnTo>
                      <a:pt x="20" y="488"/>
                    </a:lnTo>
                    <a:lnTo>
                      <a:pt x="16" y="486"/>
                    </a:lnTo>
                    <a:lnTo>
                      <a:pt x="12" y="484"/>
                    </a:lnTo>
                    <a:lnTo>
                      <a:pt x="10" y="480"/>
                    </a:lnTo>
                    <a:lnTo>
                      <a:pt x="10" y="474"/>
                    </a:lnTo>
                    <a:lnTo>
                      <a:pt x="10" y="474"/>
                    </a:lnTo>
                    <a:lnTo>
                      <a:pt x="12" y="444"/>
                    </a:lnTo>
                    <a:lnTo>
                      <a:pt x="14" y="410"/>
                    </a:lnTo>
                    <a:lnTo>
                      <a:pt x="16" y="338"/>
                    </a:lnTo>
                    <a:lnTo>
                      <a:pt x="16" y="262"/>
                    </a:lnTo>
                    <a:lnTo>
                      <a:pt x="12" y="188"/>
                    </a:lnTo>
                    <a:lnTo>
                      <a:pt x="4" y="64"/>
                    </a:lnTo>
                    <a:lnTo>
                      <a:pt x="0" y="14"/>
                    </a:lnTo>
                    <a:lnTo>
                      <a:pt x="0" y="14"/>
                    </a:lnTo>
                    <a:lnTo>
                      <a:pt x="0" y="8"/>
                    </a:lnTo>
                    <a:lnTo>
                      <a:pt x="2" y="4"/>
                    </a:lnTo>
                    <a:lnTo>
                      <a:pt x="6" y="2"/>
                    </a:lnTo>
                    <a:lnTo>
                      <a:pt x="10" y="0"/>
                    </a:lnTo>
                    <a:lnTo>
                      <a:pt x="10" y="0"/>
                    </a:lnTo>
                    <a:lnTo>
                      <a:pt x="16" y="0"/>
                    </a:lnTo>
                    <a:lnTo>
                      <a:pt x="20" y="2"/>
                    </a:lnTo>
                    <a:lnTo>
                      <a:pt x="22" y="6"/>
                    </a:lnTo>
                    <a:lnTo>
                      <a:pt x="24" y="10"/>
                    </a:lnTo>
                    <a:lnTo>
                      <a:pt x="24" y="10"/>
                    </a:lnTo>
                    <a:lnTo>
                      <a:pt x="28" y="68"/>
                    </a:lnTo>
                    <a:lnTo>
                      <a:pt x="36" y="190"/>
                    </a:lnTo>
                    <a:lnTo>
                      <a:pt x="40" y="264"/>
                    </a:lnTo>
                    <a:lnTo>
                      <a:pt x="40" y="340"/>
                    </a:lnTo>
                    <a:lnTo>
                      <a:pt x="38" y="414"/>
                    </a:lnTo>
                    <a:lnTo>
                      <a:pt x="36" y="446"/>
                    </a:lnTo>
                    <a:lnTo>
                      <a:pt x="34" y="478"/>
                    </a:lnTo>
                    <a:lnTo>
                      <a:pt x="34" y="478"/>
                    </a:lnTo>
                    <a:lnTo>
                      <a:pt x="32" y="482"/>
                    </a:lnTo>
                    <a:lnTo>
                      <a:pt x="30" y="484"/>
                    </a:lnTo>
                    <a:lnTo>
                      <a:pt x="26" y="488"/>
                    </a:lnTo>
                    <a:lnTo>
                      <a:pt x="22" y="488"/>
                    </a:lnTo>
                    <a:lnTo>
                      <a:pt x="22" y="488"/>
                    </a:lnTo>
                    <a:close/>
                  </a:path>
                </a:pathLst>
              </a:custGeom>
              <a:solidFill>
                <a:srgbClr val="F7E8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74" name="Freeform 130"/>
              <p:cNvSpPr>
                <a:spLocks/>
              </p:cNvSpPr>
              <p:nvPr/>
            </p:nvSpPr>
            <p:spPr bwMode="auto">
              <a:xfrm>
                <a:off x="11763375" y="4443413"/>
                <a:ext cx="717550" cy="1368425"/>
              </a:xfrm>
              <a:custGeom>
                <a:avLst/>
                <a:gdLst>
                  <a:gd name="T0" fmla="*/ 444 w 452"/>
                  <a:gd name="T1" fmla="*/ 860 h 862"/>
                  <a:gd name="T2" fmla="*/ 434 w 452"/>
                  <a:gd name="T3" fmla="*/ 862 h 862"/>
                  <a:gd name="T4" fmla="*/ 412 w 452"/>
                  <a:gd name="T5" fmla="*/ 858 h 862"/>
                  <a:gd name="T6" fmla="*/ 396 w 452"/>
                  <a:gd name="T7" fmla="*/ 850 h 862"/>
                  <a:gd name="T8" fmla="*/ 362 w 452"/>
                  <a:gd name="T9" fmla="*/ 818 h 862"/>
                  <a:gd name="T10" fmla="*/ 326 w 452"/>
                  <a:gd name="T11" fmla="*/ 768 h 862"/>
                  <a:gd name="T12" fmla="*/ 290 w 452"/>
                  <a:gd name="T13" fmla="*/ 702 h 862"/>
                  <a:gd name="T14" fmla="*/ 270 w 452"/>
                  <a:gd name="T15" fmla="*/ 664 h 862"/>
                  <a:gd name="T16" fmla="*/ 168 w 452"/>
                  <a:gd name="T17" fmla="*/ 462 h 862"/>
                  <a:gd name="T18" fmla="*/ 124 w 452"/>
                  <a:gd name="T19" fmla="*/ 374 h 862"/>
                  <a:gd name="T20" fmla="*/ 52 w 452"/>
                  <a:gd name="T21" fmla="*/ 226 h 862"/>
                  <a:gd name="T22" fmla="*/ 16 w 452"/>
                  <a:gd name="T23" fmla="*/ 140 h 862"/>
                  <a:gd name="T24" fmla="*/ 4 w 452"/>
                  <a:gd name="T25" fmla="*/ 94 h 862"/>
                  <a:gd name="T26" fmla="*/ 0 w 452"/>
                  <a:gd name="T27" fmla="*/ 56 h 862"/>
                  <a:gd name="T28" fmla="*/ 8 w 452"/>
                  <a:gd name="T29" fmla="*/ 30 h 862"/>
                  <a:gd name="T30" fmla="*/ 14 w 452"/>
                  <a:gd name="T31" fmla="*/ 20 h 862"/>
                  <a:gd name="T32" fmla="*/ 38 w 452"/>
                  <a:gd name="T33" fmla="*/ 2 h 862"/>
                  <a:gd name="T34" fmla="*/ 62 w 452"/>
                  <a:gd name="T35" fmla="*/ 0 h 862"/>
                  <a:gd name="T36" fmla="*/ 72 w 452"/>
                  <a:gd name="T37" fmla="*/ 4 h 862"/>
                  <a:gd name="T38" fmla="*/ 90 w 452"/>
                  <a:gd name="T39" fmla="*/ 18 h 862"/>
                  <a:gd name="T40" fmla="*/ 108 w 452"/>
                  <a:gd name="T41" fmla="*/ 40 h 862"/>
                  <a:gd name="T42" fmla="*/ 112 w 452"/>
                  <a:gd name="T43" fmla="*/ 48 h 862"/>
                  <a:gd name="T44" fmla="*/ 112 w 452"/>
                  <a:gd name="T45" fmla="*/ 58 h 862"/>
                  <a:gd name="T46" fmla="*/ 106 w 452"/>
                  <a:gd name="T47" fmla="*/ 66 h 862"/>
                  <a:gd name="T48" fmla="*/ 102 w 452"/>
                  <a:gd name="T49" fmla="*/ 66 h 862"/>
                  <a:gd name="T50" fmla="*/ 94 w 452"/>
                  <a:gd name="T51" fmla="*/ 62 h 862"/>
                  <a:gd name="T52" fmla="*/ 90 w 452"/>
                  <a:gd name="T53" fmla="*/ 58 h 862"/>
                  <a:gd name="T54" fmla="*/ 78 w 452"/>
                  <a:gd name="T55" fmla="*/ 40 h 862"/>
                  <a:gd name="T56" fmla="*/ 66 w 452"/>
                  <a:gd name="T57" fmla="*/ 28 h 862"/>
                  <a:gd name="T58" fmla="*/ 60 w 452"/>
                  <a:gd name="T59" fmla="*/ 26 h 862"/>
                  <a:gd name="T60" fmla="*/ 46 w 452"/>
                  <a:gd name="T61" fmla="*/ 28 h 862"/>
                  <a:gd name="T62" fmla="*/ 34 w 452"/>
                  <a:gd name="T63" fmla="*/ 40 h 862"/>
                  <a:gd name="T64" fmla="*/ 32 w 452"/>
                  <a:gd name="T65" fmla="*/ 40 h 862"/>
                  <a:gd name="T66" fmla="*/ 30 w 452"/>
                  <a:gd name="T67" fmla="*/ 44 h 862"/>
                  <a:gd name="T68" fmla="*/ 24 w 452"/>
                  <a:gd name="T69" fmla="*/ 62 h 862"/>
                  <a:gd name="T70" fmla="*/ 28 w 452"/>
                  <a:gd name="T71" fmla="*/ 96 h 862"/>
                  <a:gd name="T72" fmla="*/ 42 w 452"/>
                  <a:gd name="T73" fmla="*/ 142 h 862"/>
                  <a:gd name="T74" fmla="*/ 92 w 452"/>
                  <a:gd name="T75" fmla="*/ 256 h 862"/>
                  <a:gd name="T76" fmla="*/ 190 w 452"/>
                  <a:gd name="T77" fmla="*/ 450 h 862"/>
                  <a:gd name="T78" fmla="*/ 244 w 452"/>
                  <a:gd name="T79" fmla="*/ 556 h 862"/>
                  <a:gd name="T80" fmla="*/ 292 w 452"/>
                  <a:gd name="T81" fmla="*/ 654 h 862"/>
                  <a:gd name="T82" fmla="*/ 336 w 452"/>
                  <a:gd name="T83" fmla="*/ 738 h 862"/>
                  <a:gd name="T84" fmla="*/ 372 w 452"/>
                  <a:gd name="T85" fmla="*/ 792 h 862"/>
                  <a:gd name="T86" fmla="*/ 400 w 452"/>
                  <a:gd name="T87" fmla="*/ 820 h 862"/>
                  <a:gd name="T88" fmla="*/ 418 w 452"/>
                  <a:gd name="T89" fmla="*/ 832 h 862"/>
                  <a:gd name="T90" fmla="*/ 428 w 452"/>
                  <a:gd name="T91" fmla="*/ 834 h 862"/>
                  <a:gd name="T92" fmla="*/ 432 w 452"/>
                  <a:gd name="T93" fmla="*/ 834 h 862"/>
                  <a:gd name="T94" fmla="*/ 436 w 452"/>
                  <a:gd name="T95" fmla="*/ 834 h 862"/>
                  <a:gd name="T96" fmla="*/ 446 w 452"/>
                  <a:gd name="T97" fmla="*/ 836 h 862"/>
                  <a:gd name="T98" fmla="*/ 450 w 452"/>
                  <a:gd name="T99" fmla="*/ 840 h 862"/>
                  <a:gd name="T100" fmla="*/ 452 w 452"/>
                  <a:gd name="T101" fmla="*/ 850 h 862"/>
                  <a:gd name="T102" fmla="*/ 446 w 452"/>
                  <a:gd name="T103" fmla="*/ 858 h 862"/>
                  <a:gd name="T104" fmla="*/ 444 w 452"/>
                  <a:gd name="T105" fmla="*/ 86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2" h="862">
                    <a:moveTo>
                      <a:pt x="444" y="860"/>
                    </a:moveTo>
                    <a:lnTo>
                      <a:pt x="444" y="860"/>
                    </a:lnTo>
                    <a:lnTo>
                      <a:pt x="440" y="860"/>
                    </a:lnTo>
                    <a:lnTo>
                      <a:pt x="434" y="862"/>
                    </a:lnTo>
                    <a:lnTo>
                      <a:pt x="424" y="860"/>
                    </a:lnTo>
                    <a:lnTo>
                      <a:pt x="412" y="858"/>
                    </a:lnTo>
                    <a:lnTo>
                      <a:pt x="412" y="858"/>
                    </a:lnTo>
                    <a:lnTo>
                      <a:pt x="396" y="850"/>
                    </a:lnTo>
                    <a:lnTo>
                      <a:pt x="380" y="836"/>
                    </a:lnTo>
                    <a:lnTo>
                      <a:pt x="362" y="818"/>
                    </a:lnTo>
                    <a:lnTo>
                      <a:pt x="344" y="796"/>
                    </a:lnTo>
                    <a:lnTo>
                      <a:pt x="326" y="768"/>
                    </a:lnTo>
                    <a:lnTo>
                      <a:pt x="308" y="738"/>
                    </a:lnTo>
                    <a:lnTo>
                      <a:pt x="290" y="702"/>
                    </a:lnTo>
                    <a:lnTo>
                      <a:pt x="270" y="664"/>
                    </a:lnTo>
                    <a:lnTo>
                      <a:pt x="270" y="664"/>
                    </a:lnTo>
                    <a:lnTo>
                      <a:pt x="224" y="566"/>
                    </a:lnTo>
                    <a:lnTo>
                      <a:pt x="168" y="462"/>
                    </a:lnTo>
                    <a:lnTo>
                      <a:pt x="168" y="462"/>
                    </a:lnTo>
                    <a:lnTo>
                      <a:pt x="124" y="374"/>
                    </a:lnTo>
                    <a:lnTo>
                      <a:pt x="84" y="296"/>
                    </a:lnTo>
                    <a:lnTo>
                      <a:pt x="52" y="226"/>
                    </a:lnTo>
                    <a:lnTo>
                      <a:pt x="26" y="166"/>
                    </a:lnTo>
                    <a:lnTo>
                      <a:pt x="16" y="140"/>
                    </a:lnTo>
                    <a:lnTo>
                      <a:pt x="10" y="114"/>
                    </a:lnTo>
                    <a:lnTo>
                      <a:pt x="4" y="94"/>
                    </a:lnTo>
                    <a:lnTo>
                      <a:pt x="0" y="74"/>
                    </a:lnTo>
                    <a:lnTo>
                      <a:pt x="0" y="56"/>
                    </a:lnTo>
                    <a:lnTo>
                      <a:pt x="2" y="42"/>
                    </a:lnTo>
                    <a:lnTo>
                      <a:pt x="8" y="30"/>
                    </a:lnTo>
                    <a:lnTo>
                      <a:pt x="14" y="20"/>
                    </a:lnTo>
                    <a:lnTo>
                      <a:pt x="14" y="20"/>
                    </a:lnTo>
                    <a:lnTo>
                      <a:pt x="26" y="10"/>
                    </a:lnTo>
                    <a:lnTo>
                      <a:pt x="38" y="2"/>
                    </a:lnTo>
                    <a:lnTo>
                      <a:pt x="50" y="0"/>
                    </a:lnTo>
                    <a:lnTo>
                      <a:pt x="62" y="0"/>
                    </a:lnTo>
                    <a:lnTo>
                      <a:pt x="62" y="0"/>
                    </a:lnTo>
                    <a:lnTo>
                      <a:pt x="72" y="4"/>
                    </a:lnTo>
                    <a:lnTo>
                      <a:pt x="82" y="10"/>
                    </a:lnTo>
                    <a:lnTo>
                      <a:pt x="90" y="18"/>
                    </a:lnTo>
                    <a:lnTo>
                      <a:pt x="98" y="26"/>
                    </a:lnTo>
                    <a:lnTo>
                      <a:pt x="108" y="40"/>
                    </a:lnTo>
                    <a:lnTo>
                      <a:pt x="112" y="48"/>
                    </a:lnTo>
                    <a:lnTo>
                      <a:pt x="112" y="48"/>
                    </a:lnTo>
                    <a:lnTo>
                      <a:pt x="114" y="52"/>
                    </a:lnTo>
                    <a:lnTo>
                      <a:pt x="112" y="58"/>
                    </a:lnTo>
                    <a:lnTo>
                      <a:pt x="110" y="62"/>
                    </a:lnTo>
                    <a:lnTo>
                      <a:pt x="106" y="66"/>
                    </a:lnTo>
                    <a:lnTo>
                      <a:pt x="106" y="66"/>
                    </a:lnTo>
                    <a:lnTo>
                      <a:pt x="102" y="66"/>
                    </a:lnTo>
                    <a:lnTo>
                      <a:pt x="98" y="66"/>
                    </a:lnTo>
                    <a:lnTo>
                      <a:pt x="94" y="62"/>
                    </a:lnTo>
                    <a:lnTo>
                      <a:pt x="90" y="58"/>
                    </a:lnTo>
                    <a:lnTo>
                      <a:pt x="90" y="58"/>
                    </a:lnTo>
                    <a:lnTo>
                      <a:pt x="86" y="50"/>
                    </a:lnTo>
                    <a:lnTo>
                      <a:pt x="78" y="40"/>
                    </a:lnTo>
                    <a:lnTo>
                      <a:pt x="70" y="32"/>
                    </a:lnTo>
                    <a:lnTo>
                      <a:pt x="66" y="28"/>
                    </a:lnTo>
                    <a:lnTo>
                      <a:pt x="60" y="26"/>
                    </a:lnTo>
                    <a:lnTo>
                      <a:pt x="60" y="26"/>
                    </a:lnTo>
                    <a:lnTo>
                      <a:pt x="54" y="26"/>
                    </a:lnTo>
                    <a:lnTo>
                      <a:pt x="46" y="28"/>
                    </a:lnTo>
                    <a:lnTo>
                      <a:pt x="40" y="34"/>
                    </a:lnTo>
                    <a:lnTo>
                      <a:pt x="34" y="40"/>
                    </a:lnTo>
                    <a:lnTo>
                      <a:pt x="34" y="40"/>
                    </a:lnTo>
                    <a:lnTo>
                      <a:pt x="32" y="40"/>
                    </a:lnTo>
                    <a:lnTo>
                      <a:pt x="32" y="40"/>
                    </a:lnTo>
                    <a:lnTo>
                      <a:pt x="30" y="44"/>
                    </a:lnTo>
                    <a:lnTo>
                      <a:pt x="26" y="50"/>
                    </a:lnTo>
                    <a:lnTo>
                      <a:pt x="24" y="62"/>
                    </a:lnTo>
                    <a:lnTo>
                      <a:pt x="26" y="78"/>
                    </a:lnTo>
                    <a:lnTo>
                      <a:pt x="28" y="96"/>
                    </a:lnTo>
                    <a:lnTo>
                      <a:pt x="34" y="118"/>
                    </a:lnTo>
                    <a:lnTo>
                      <a:pt x="42" y="142"/>
                    </a:lnTo>
                    <a:lnTo>
                      <a:pt x="64" y="196"/>
                    </a:lnTo>
                    <a:lnTo>
                      <a:pt x="92" y="256"/>
                    </a:lnTo>
                    <a:lnTo>
                      <a:pt x="124" y="320"/>
                    </a:lnTo>
                    <a:lnTo>
                      <a:pt x="190" y="450"/>
                    </a:lnTo>
                    <a:lnTo>
                      <a:pt x="190" y="450"/>
                    </a:lnTo>
                    <a:lnTo>
                      <a:pt x="244" y="556"/>
                    </a:lnTo>
                    <a:lnTo>
                      <a:pt x="292" y="654"/>
                    </a:lnTo>
                    <a:lnTo>
                      <a:pt x="292" y="654"/>
                    </a:lnTo>
                    <a:lnTo>
                      <a:pt x="314" y="700"/>
                    </a:lnTo>
                    <a:lnTo>
                      <a:pt x="336" y="738"/>
                    </a:lnTo>
                    <a:lnTo>
                      <a:pt x="354" y="768"/>
                    </a:lnTo>
                    <a:lnTo>
                      <a:pt x="372" y="792"/>
                    </a:lnTo>
                    <a:lnTo>
                      <a:pt x="386" y="808"/>
                    </a:lnTo>
                    <a:lnTo>
                      <a:pt x="400" y="820"/>
                    </a:lnTo>
                    <a:lnTo>
                      <a:pt x="410" y="828"/>
                    </a:lnTo>
                    <a:lnTo>
                      <a:pt x="418" y="832"/>
                    </a:lnTo>
                    <a:lnTo>
                      <a:pt x="418" y="832"/>
                    </a:lnTo>
                    <a:lnTo>
                      <a:pt x="428" y="834"/>
                    </a:lnTo>
                    <a:lnTo>
                      <a:pt x="432" y="834"/>
                    </a:lnTo>
                    <a:lnTo>
                      <a:pt x="432" y="834"/>
                    </a:lnTo>
                    <a:lnTo>
                      <a:pt x="432" y="834"/>
                    </a:lnTo>
                    <a:lnTo>
                      <a:pt x="436" y="834"/>
                    </a:lnTo>
                    <a:lnTo>
                      <a:pt x="442" y="834"/>
                    </a:lnTo>
                    <a:lnTo>
                      <a:pt x="446" y="836"/>
                    </a:lnTo>
                    <a:lnTo>
                      <a:pt x="450" y="840"/>
                    </a:lnTo>
                    <a:lnTo>
                      <a:pt x="450" y="840"/>
                    </a:lnTo>
                    <a:lnTo>
                      <a:pt x="452" y="846"/>
                    </a:lnTo>
                    <a:lnTo>
                      <a:pt x="452" y="850"/>
                    </a:lnTo>
                    <a:lnTo>
                      <a:pt x="450" y="856"/>
                    </a:lnTo>
                    <a:lnTo>
                      <a:pt x="446" y="858"/>
                    </a:lnTo>
                    <a:lnTo>
                      <a:pt x="446" y="858"/>
                    </a:lnTo>
                    <a:lnTo>
                      <a:pt x="444" y="860"/>
                    </a:lnTo>
                    <a:lnTo>
                      <a:pt x="444" y="860"/>
                    </a:lnTo>
                    <a:close/>
                  </a:path>
                </a:pathLst>
              </a:custGeom>
              <a:solidFill>
                <a:srgbClr val="F7E8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75" name="Freeform 131"/>
              <p:cNvSpPr>
                <a:spLocks/>
              </p:cNvSpPr>
              <p:nvPr/>
            </p:nvSpPr>
            <p:spPr bwMode="auto">
              <a:xfrm>
                <a:off x="12023725" y="4710113"/>
                <a:ext cx="431800" cy="831850"/>
              </a:xfrm>
              <a:custGeom>
                <a:avLst/>
                <a:gdLst>
                  <a:gd name="T0" fmla="*/ 266 w 272"/>
                  <a:gd name="T1" fmla="*/ 524 h 524"/>
                  <a:gd name="T2" fmla="*/ 266 w 272"/>
                  <a:gd name="T3" fmla="*/ 524 h 524"/>
                  <a:gd name="T4" fmla="*/ 264 w 272"/>
                  <a:gd name="T5" fmla="*/ 524 h 524"/>
                  <a:gd name="T6" fmla="*/ 264 w 272"/>
                  <a:gd name="T7" fmla="*/ 524 h 524"/>
                  <a:gd name="T8" fmla="*/ 260 w 272"/>
                  <a:gd name="T9" fmla="*/ 524 h 524"/>
                  <a:gd name="T10" fmla="*/ 254 w 272"/>
                  <a:gd name="T11" fmla="*/ 522 h 524"/>
                  <a:gd name="T12" fmla="*/ 250 w 272"/>
                  <a:gd name="T13" fmla="*/ 518 h 524"/>
                  <a:gd name="T14" fmla="*/ 248 w 272"/>
                  <a:gd name="T15" fmla="*/ 514 h 524"/>
                  <a:gd name="T16" fmla="*/ 248 w 272"/>
                  <a:gd name="T17" fmla="*/ 514 h 524"/>
                  <a:gd name="T18" fmla="*/ 236 w 272"/>
                  <a:gd name="T19" fmla="*/ 480 h 524"/>
                  <a:gd name="T20" fmla="*/ 220 w 272"/>
                  <a:gd name="T21" fmla="*/ 442 h 524"/>
                  <a:gd name="T22" fmla="*/ 184 w 272"/>
                  <a:gd name="T23" fmla="*/ 364 h 524"/>
                  <a:gd name="T24" fmla="*/ 144 w 272"/>
                  <a:gd name="T25" fmla="*/ 282 h 524"/>
                  <a:gd name="T26" fmla="*/ 102 w 272"/>
                  <a:gd name="T27" fmla="*/ 202 h 524"/>
                  <a:gd name="T28" fmla="*/ 32 w 272"/>
                  <a:gd name="T29" fmla="*/ 74 h 524"/>
                  <a:gd name="T30" fmla="*/ 2 w 272"/>
                  <a:gd name="T31" fmla="*/ 20 h 524"/>
                  <a:gd name="T32" fmla="*/ 2 w 272"/>
                  <a:gd name="T33" fmla="*/ 20 h 524"/>
                  <a:gd name="T34" fmla="*/ 0 w 272"/>
                  <a:gd name="T35" fmla="*/ 14 h 524"/>
                  <a:gd name="T36" fmla="*/ 0 w 272"/>
                  <a:gd name="T37" fmla="*/ 8 h 524"/>
                  <a:gd name="T38" fmla="*/ 2 w 272"/>
                  <a:gd name="T39" fmla="*/ 4 h 524"/>
                  <a:gd name="T40" fmla="*/ 4 w 272"/>
                  <a:gd name="T41" fmla="*/ 0 h 524"/>
                  <a:gd name="T42" fmla="*/ 4 w 272"/>
                  <a:gd name="T43" fmla="*/ 0 h 524"/>
                  <a:gd name="T44" fmla="*/ 10 w 272"/>
                  <a:gd name="T45" fmla="*/ 0 h 524"/>
                  <a:gd name="T46" fmla="*/ 14 w 272"/>
                  <a:gd name="T47" fmla="*/ 0 h 524"/>
                  <a:gd name="T48" fmla="*/ 18 w 272"/>
                  <a:gd name="T49" fmla="*/ 2 h 524"/>
                  <a:gd name="T50" fmla="*/ 22 w 272"/>
                  <a:gd name="T51" fmla="*/ 6 h 524"/>
                  <a:gd name="T52" fmla="*/ 22 w 272"/>
                  <a:gd name="T53" fmla="*/ 6 h 524"/>
                  <a:gd name="T54" fmla="*/ 56 w 272"/>
                  <a:gd name="T55" fmla="*/ 66 h 524"/>
                  <a:gd name="T56" fmla="*/ 126 w 272"/>
                  <a:gd name="T57" fmla="*/ 196 h 524"/>
                  <a:gd name="T58" fmla="*/ 166 w 272"/>
                  <a:gd name="T59" fmla="*/ 274 h 524"/>
                  <a:gd name="T60" fmla="*/ 206 w 272"/>
                  <a:gd name="T61" fmla="*/ 356 h 524"/>
                  <a:gd name="T62" fmla="*/ 242 w 272"/>
                  <a:gd name="T63" fmla="*/ 436 h 524"/>
                  <a:gd name="T64" fmla="*/ 258 w 272"/>
                  <a:gd name="T65" fmla="*/ 472 h 524"/>
                  <a:gd name="T66" fmla="*/ 270 w 272"/>
                  <a:gd name="T67" fmla="*/ 506 h 524"/>
                  <a:gd name="T68" fmla="*/ 270 w 272"/>
                  <a:gd name="T69" fmla="*/ 506 h 524"/>
                  <a:gd name="T70" fmla="*/ 272 w 272"/>
                  <a:gd name="T71" fmla="*/ 512 h 524"/>
                  <a:gd name="T72" fmla="*/ 272 w 272"/>
                  <a:gd name="T73" fmla="*/ 516 h 524"/>
                  <a:gd name="T74" fmla="*/ 270 w 272"/>
                  <a:gd name="T75" fmla="*/ 520 h 524"/>
                  <a:gd name="T76" fmla="*/ 266 w 272"/>
                  <a:gd name="T77" fmla="*/ 524 h 524"/>
                  <a:gd name="T78" fmla="*/ 266 w 272"/>
                  <a:gd name="T79" fmla="*/ 52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2" h="524">
                    <a:moveTo>
                      <a:pt x="266" y="524"/>
                    </a:moveTo>
                    <a:lnTo>
                      <a:pt x="266" y="524"/>
                    </a:lnTo>
                    <a:lnTo>
                      <a:pt x="264" y="524"/>
                    </a:lnTo>
                    <a:lnTo>
                      <a:pt x="264" y="524"/>
                    </a:lnTo>
                    <a:lnTo>
                      <a:pt x="260" y="524"/>
                    </a:lnTo>
                    <a:lnTo>
                      <a:pt x="254" y="522"/>
                    </a:lnTo>
                    <a:lnTo>
                      <a:pt x="250" y="518"/>
                    </a:lnTo>
                    <a:lnTo>
                      <a:pt x="248" y="514"/>
                    </a:lnTo>
                    <a:lnTo>
                      <a:pt x="248" y="514"/>
                    </a:lnTo>
                    <a:lnTo>
                      <a:pt x="236" y="480"/>
                    </a:lnTo>
                    <a:lnTo>
                      <a:pt x="220" y="442"/>
                    </a:lnTo>
                    <a:lnTo>
                      <a:pt x="184" y="364"/>
                    </a:lnTo>
                    <a:lnTo>
                      <a:pt x="144" y="282"/>
                    </a:lnTo>
                    <a:lnTo>
                      <a:pt x="102" y="202"/>
                    </a:lnTo>
                    <a:lnTo>
                      <a:pt x="32" y="74"/>
                    </a:lnTo>
                    <a:lnTo>
                      <a:pt x="2" y="20"/>
                    </a:lnTo>
                    <a:lnTo>
                      <a:pt x="2" y="20"/>
                    </a:lnTo>
                    <a:lnTo>
                      <a:pt x="0" y="14"/>
                    </a:lnTo>
                    <a:lnTo>
                      <a:pt x="0" y="8"/>
                    </a:lnTo>
                    <a:lnTo>
                      <a:pt x="2" y="4"/>
                    </a:lnTo>
                    <a:lnTo>
                      <a:pt x="4" y="0"/>
                    </a:lnTo>
                    <a:lnTo>
                      <a:pt x="4" y="0"/>
                    </a:lnTo>
                    <a:lnTo>
                      <a:pt x="10" y="0"/>
                    </a:lnTo>
                    <a:lnTo>
                      <a:pt x="14" y="0"/>
                    </a:lnTo>
                    <a:lnTo>
                      <a:pt x="18" y="2"/>
                    </a:lnTo>
                    <a:lnTo>
                      <a:pt x="22" y="6"/>
                    </a:lnTo>
                    <a:lnTo>
                      <a:pt x="22" y="6"/>
                    </a:lnTo>
                    <a:lnTo>
                      <a:pt x="56" y="66"/>
                    </a:lnTo>
                    <a:lnTo>
                      <a:pt x="126" y="196"/>
                    </a:lnTo>
                    <a:lnTo>
                      <a:pt x="166" y="274"/>
                    </a:lnTo>
                    <a:lnTo>
                      <a:pt x="206" y="356"/>
                    </a:lnTo>
                    <a:lnTo>
                      <a:pt x="242" y="436"/>
                    </a:lnTo>
                    <a:lnTo>
                      <a:pt x="258" y="472"/>
                    </a:lnTo>
                    <a:lnTo>
                      <a:pt x="270" y="506"/>
                    </a:lnTo>
                    <a:lnTo>
                      <a:pt x="270" y="506"/>
                    </a:lnTo>
                    <a:lnTo>
                      <a:pt x="272" y="512"/>
                    </a:lnTo>
                    <a:lnTo>
                      <a:pt x="272" y="516"/>
                    </a:lnTo>
                    <a:lnTo>
                      <a:pt x="270" y="520"/>
                    </a:lnTo>
                    <a:lnTo>
                      <a:pt x="266" y="524"/>
                    </a:lnTo>
                    <a:lnTo>
                      <a:pt x="266" y="524"/>
                    </a:lnTo>
                    <a:close/>
                  </a:path>
                </a:pathLst>
              </a:custGeom>
              <a:solidFill>
                <a:srgbClr val="F7E8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76" name="Freeform 132"/>
              <p:cNvSpPr>
                <a:spLocks/>
              </p:cNvSpPr>
              <p:nvPr/>
            </p:nvSpPr>
            <p:spPr bwMode="auto">
              <a:xfrm>
                <a:off x="11884025" y="4252913"/>
                <a:ext cx="1377950" cy="1222375"/>
              </a:xfrm>
              <a:custGeom>
                <a:avLst/>
                <a:gdLst>
                  <a:gd name="T0" fmla="*/ 866 w 868"/>
                  <a:gd name="T1" fmla="*/ 762 h 770"/>
                  <a:gd name="T2" fmla="*/ 856 w 868"/>
                  <a:gd name="T3" fmla="*/ 768 h 770"/>
                  <a:gd name="T4" fmla="*/ 834 w 868"/>
                  <a:gd name="T5" fmla="*/ 770 h 770"/>
                  <a:gd name="T6" fmla="*/ 814 w 868"/>
                  <a:gd name="T7" fmla="*/ 768 h 770"/>
                  <a:gd name="T8" fmla="*/ 764 w 868"/>
                  <a:gd name="T9" fmla="*/ 746 h 770"/>
                  <a:gd name="T10" fmla="*/ 702 w 868"/>
                  <a:gd name="T11" fmla="*/ 708 h 770"/>
                  <a:gd name="T12" fmla="*/ 630 w 868"/>
                  <a:gd name="T13" fmla="*/ 652 h 770"/>
                  <a:gd name="T14" fmla="*/ 590 w 868"/>
                  <a:gd name="T15" fmla="*/ 618 h 770"/>
                  <a:gd name="T16" fmla="*/ 386 w 868"/>
                  <a:gd name="T17" fmla="*/ 442 h 770"/>
                  <a:gd name="T18" fmla="*/ 296 w 868"/>
                  <a:gd name="T19" fmla="*/ 366 h 770"/>
                  <a:gd name="T20" fmla="*/ 146 w 868"/>
                  <a:gd name="T21" fmla="*/ 238 h 770"/>
                  <a:gd name="T22" fmla="*/ 66 w 868"/>
                  <a:gd name="T23" fmla="*/ 160 h 770"/>
                  <a:gd name="T24" fmla="*/ 30 w 868"/>
                  <a:gd name="T25" fmla="*/ 116 h 770"/>
                  <a:gd name="T26" fmla="*/ 8 w 868"/>
                  <a:gd name="T27" fmla="*/ 80 h 770"/>
                  <a:gd name="T28" fmla="*/ 0 w 868"/>
                  <a:gd name="T29" fmla="*/ 50 h 770"/>
                  <a:gd name="T30" fmla="*/ 2 w 868"/>
                  <a:gd name="T31" fmla="*/ 36 h 770"/>
                  <a:gd name="T32" fmla="*/ 16 w 868"/>
                  <a:gd name="T33" fmla="*/ 10 h 770"/>
                  <a:gd name="T34" fmla="*/ 38 w 868"/>
                  <a:gd name="T35" fmla="*/ 0 h 770"/>
                  <a:gd name="T36" fmla="*/ 52 w 868"/>
                  <a:gd name="T37" fmla="*/ 0 h 770"/>
                  <a:gd name="T38" fmla="*/ 76 w 868"/>
                  <a:gd name="T39" fmla="*/ 8 h 770"/>
                  <a:gd name="T40" fmla="*/ 104 w 868"/>
                  <a:gd name="T41" fmla="*/ 26 h 770"/>
                  <a:gd name="T42" fmla="*/ 112 w 868"/>
                  <a:gd name="T43" fmla="*/ 32 h 770"/>
                  <a:gd name="T44" fmla="*/ 118 w 868"/>
                  <a:gd name="T45" fmla="*/ 42 h 770"/>
                  <a:gd name="T46" fmla="*/ 116 w 868"/>
                  <a:gd name="T47" fmla="*/ 52 h 770"/>
                  <a:gd name="T48" fmla="*/ 112 w 868"/>
                  <a:gd name="T49" fmla="*/ 54 h 770"/>
                  <a:gd name="T50" fmla="*/ 102 w 868"/>
                  <a:gd name="T51" fmla="*/ 54 h 770"/>
                  <a:gd name="T52" fmla="*/ 96 w 868"/>
                  <a:gd name="T53" fmla="*/ 50 h 770"/>
                  <a:gd name="T54" fmla="*/ 76 w 868"/>
                  <a:gd name="T55" fmla="*/ 36 h 770"/>
                  <a:gd name="T56" fmla="*/ 56 w 868"/>
                  <a:gd name="T57" fmla="*/ 28 h 770"/>
                  <a:gd name="T58" fmla="*/ 50 w 868"/>
                  <a:gd name="T59" fmla="*/ 28 h 770"/>
                  <a:gd name="T60" fmla="*/ 38 w 868"/>
                  <a:gd name="T61" fmla="*/ 34 h 770"/>
                  <a:gd name="T62" fmla="*/ 30 w 868"/>
                  <a:gd name="T63" fmla="*/ 52 h 770"/>
                  <a:gd name="T64" fmla="*/ 30 w 868"/>
                  <a:gd name="T65" fmla="*/ 52 h 770"/>
                  <a:gd name="T66" fmla="*/ 30 w 868"/>
                  <a:gd name="T67" fmla="*/ 58 h 770"/>
                  <a:gd name="T68" fmla="*/ 34 w 868"/>
                  <a:gd name="T69" fmla="*/ 76 h 770"/>
                  <a:gd name="T70" fmla="*/ 56 w 868"/>
                  <a:gd name="T71" fmla="*/ 110 h 770"/>
                  <a:gd name="T72" fmla="*/ 94 w 868"/>
                  <a:gd name="T73" fmla="*/ 154 h 770"/>
                  <a:gd name="T74" fmla="*/ 202 w 868"/>
                  <a:gd name="T75" fmla="*/ 256 h 770"/>
                  <a:gd name="T76" fmla="*/ 400 w 868"/>
                  <a:gd name="T77" fmla="*/ 424 h 770"/>
                  <a:gd name="T78" fmla="*/ 510 w 868"/>
                  <a:gd name="T79" fmla="*/ 514 h 770"/>
                  <a:gd name="T80" fmla="*/ 608 w 868"/>
                  <a:gd name="T81" fmla="*/ 600 h 770"/>
                  <a:gd name="T82" fmla="*/ 694 w 868"/>
                  <a:gd name="T83" fmla="*/ 672 h 770"/>
                  <a:gd name="T84" fmla="*/ 758 w 868"/>
                  <a:gd name="T85" fmla="*/ 716 h 770"/>
                  <a:gd name="T86" fmla="*/ 800 w 868"/>
                  <a:gd name="T87" fmla="*/ 736 h 770"/>
                  <a:gd name="T88" fmla="*/ 826 w 868"/>
                  <a:gd name="T89" fmla="*/ 742 h 770"/>
                  <a:gd name="T90" fmla="*/ 838 w 868"/>
                  <a:gd name="T91" fmla="*/ 742 h 770"/>
                  <a:gd name="T92" fmla="*/ 840 w 868"/>
                  <a:gd name="T93" fmla="*/ 740 h 770"/>
                  <a:gd name="T94" fmla="*/ 844 w 868"/>
                  <a:gd name="T95" fmla="*/ 736 h 770"/>
                  <a:gd name="T96" fmla="*/ 854 w 868"/>
                  <a:gd name="T97" fmla="*/ 738 h 770"/>
                  <a:gd name="T98" fmla="*/ 860 w 868"/>
                  <a:gd name="T99" fmla="*/ 740 h 770"/>
                  <a:gd name="T100" fmla="*/ 868 w 868"/>
                  <a:gd name="T101" fmla="*/ 750 h 770"/>
                  <a:gd name="T102" fmla="*/ 866 w 868"/>
                  <a:gd name="T103" fmla="*/ 760 h 770"/>
                  <a:gd name="T104" fmla="*/ 866 w 868"/>
                  <a:gd name="T105" fmla="*/ 762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8" h="770">
                    <a:moveTo>
                      <a:pt x="866" y="762"/>
                    </a:moveTo>
                    <a:lnTo>
                      <a:pt x="866" y="762"/>
                    </a:lnTo>
                    <a:lnTo>
                      <a:pt x="862" y="764"/>
                    </a:lnTo>
                    <a:lnTo>
                      <a:pt x="856" y="768"/>
                    </a:lnTo>
                    <a:lnTo>
                      <a:pt x="846" y="770"/>
                    </a:lnTo>
                    <a:lnTo>
                      <a:pt x="834" y="770"/>
                    </a:lnTo>
                    <a:lnTo>
                      <a:pt x="834" y="770"/>
                    </a:lnTo>
                    <a:lnTo>
                      <a:pt x="814" y="768"/>
                    </a:lnTo>
                    <a:lnTo>
                      <a:pt x="790" y="760"/>
                    </a:lnTo>
                    <a:lnTo>
                      <a:pt x="764" y="746"/>
                    </a:lnTo>
                    <a:lnTo>
                      <a:pt x="734" y="730"/>
                    </a:lnTo>
                    <a:lnTo>
                      <a:pt x="702" y="708"/>
                    </a:lnTo>
                    <a:lnTo>
                      <a:pt x="668" y="682"/>
                    </a:lnTo>
                    <a:lnTo>
                      <a:pt x="630" y="652"/>
                    </a:lnTo>
                    <a:lnTo>
                      <a:pt x="590" y="618"/>
                    </a:lnTo>
                    <a:lnTo>
                      <a:pt x="590" y="618"/>
                    </a:lnTo>
                    <a:lnTo>
                      <a:pt x="494" y="534"/>
                    </a:lnTo>
                    <a:lnTo>
                      <a:pt x="386" y="442"/>
                    </a:lnTo>
                    <a:lnTo>
                      <a:pt x="386" y="442"/>
                    </a:lnTo>
                    <a:lnTo>
                      <a:pt x="296" y="366"/>
                    </a:lnTo>
                    <a:lnTo>
                      <a:pt x="216" y="298"/>
                    </a:lnTo>
                    <a:lnTo>
                      <a:pt x="146" y="238"/>
                    </a:lnTo>
                    <a:lnTo>
                      <a:pt x="90" y="184"/>
                    </a:lnTo>
                    <a:lnTo>
                      <a:pt x="66" y="160"/>
                    </a:lnTo>
                    <a:lnTo>
                      <a:pt x="46" y="136"/>
                    </a:lnTo>
                    <a:lnTo>
                      <a:pt x="30" y="116"/>
                    </a:lnTo>
                    <a:lnTo>
                      <a:pt x="16" y="96"/>
                    </a:lnTo>
                    <a:lnTo>
                      <a:pt x="8" y="80"/>
                    </a:lnTo>
                    <a:lnTo>
                      <a:pt x="2" y="64"/>
                    </a:lnTo>
                    <a:lnTo>
                      <a:pt x="0" y="50"/>
                    </a:lnTo>
                    <a:lnTo>
                      <a:pt x="2" y="36"/>
                    </a:lnTo>
                    <a:lnTo>
                      <a:pt x="2" y="36"/>
                    </a:lnTo>
                    <a:lnTo>
                      <a:pt x="8" y="22"/>
                    </a:lnTo>
                    <a:lnTo>
                      <a:pt x="16" y="10"/>
                    </a:lnTo>
                    <a:lnTo>
                      <a:pt x="26" y="4"/>
                    </a:lnTo>
                    <a:lnTo>
                      <a:pt x="38" y="0"/>
                    </a:lnTo>
                    <a:lnTo>
                      <a:pt x="38" y="0"/>
                    </a:lnTo>
                    <a:lnTo>
                      <a:pt x="52" y="0"/>
                    </a:lnTo>
                    <a:lnTo>
                      <a:pt x="64" y="4"/>
                    </a:lnTo>
                    <a:lnTo>
                      <a:pt x="76" y="8"/>
                    </a:lnTo>
                    <a:lnTo>
                      <a:pt x="86" y="14"/>
                    </a:lnTo>
                    <a:lnTo>
                      <a:pt x="104" y="26"/>
                    </a:lnTo>
                    <a:lnTo>
                      <a:pt x="112" y="32"/>
                    </a:lnTo>
                    <a:lnTo>
                      <a:pt x="112" y="32"/>
                    </a:lnTo>
                    <a:lnTo>
                      <a:pt x="116" y="38"/>
                    </a:lnTo>
                    <a:lnTo>
                      <a:pt x="118" y="42"/>
                    </a:lnTo>
                    <a:lnTo>
                      <a:pt x="118" y="48"/>
                    </a:lnTo>
                    <a:lnTo>
                      <a:pt x="116" y="52"/>
                    </a:lnTo>
                    <a:lnTo>
                      <a:pt x="116" y="52"/>
                    </a:lnTo>
                    <a:lnTo>
                      <a:pt x="112" y="54"/>
                    </a:lnTo>
                    <a:lnTo>
                      <a:pt x="108" y="56"/>
                    </a:lnTo>
                    <a:lnTo>
                      <a:pt x="102" y="54"/>
                    </a:lnTo>
                    <a:lnTo>
                      <a:pt x="96" y="50"/>
                    </a:lnTo>
                    <a:lnTo>
                      <a:pt x="96" y="50"/>
                    </a:lnTo>
                    <a:lnTo>
                      <a:pt x="88" y="44"/>
                    </a:lnTo>
                    <a:lnTo>
                      <a:pt x="76" y="36"/>
                    </a:lnTo>
                    <a:lnTo>
                      <a:pt x="62" y="30"/>
                    </a:lnTo>
                    <a:lnTo>
                      <a:pt x="56" y="28"/>
                    </a:lnTo>
                    <a:lnTo>
                      <a:pt x="50" y="28"/>
                    </a:lnTo>
                    <a:lnTo>
                      <a:pt x="50" y="28"/>
                    </a:lnTo>
                    <a:lnTo>
                      <a:pt x="44" y="30"/>
                    </a:lnTo>
                    <a:lnTo>
                      <a:pt x="38" y="34"/>
                    </a:lnTo>
                    <a:lnTo>
                      <a:pt x="34" y="42"/>
                    </a:lnTo>
                    <a:lnTo>
                      <a:pt x="30" y="52"/>
                    </a:lnTo>
                    <a:lnTo>
                      <a:pt x="30" y="52"/>
                    </a:lnTo>
                    <a:lnTo>
                      <a:pt x="30" y="52"/>
                    </a:lnTo>
                    <a:lnTo>
                      <a:pt x="30" y="52"/>
                    </a:lnTo>
                    <a:lnTo>
                      <a:pt x="30" y="58"/>
                    </a:lnTo>
                    <a:lnTo>
                      <a:pt x="30" y="62"/>
                    </a:lnTo>
                    <a:lnTo>
                      <a:pt x="34" y="76"/>
                    </a:lnTo>
                    <a:lnTo>
                      <a:pt x="42" y="92"/>
                    </a:lnTo>
                    <a:lnTo>
                      <a:pt x="56" y="110"/>
                    </a:lnTo>
                    <a:lnTo>
                      <a:pt x="72" y="130"/>
                    </a:lnTo>
                    <a:lnTo>
                      <a:pt x="94" y="154"/>
                    </a:lnTo>
                    <a:lnTo>
                      <a:pt x="144" y="202"/>
                    </a:lnTo>
                    <a:lnTo>
                      <a:pt x="202" y="256"/>
                    </a:lnTo>
                    <a:lnTo>
                      <a:pt x="266" y="312"/>
                    </a:lnTo>
                    <a:lnTo>
                      <a:pt x="400" y="424"/>
                    </a:lnTo>
                    <a:lnTo>
                      <a:pt x="400" y="424"/>
                    </a:lnTo>
                    <a:lnTo>
                      <a:pt x="510" y="514"/>
                    </a:lnTo>
                    <a:lnTo>
                      <a:pt x="608" y="600"/>
                    </a:lnTo>
                    <a:lnTo>
                      <a:pt x="608" y="600"/>
                    </a:lnTo>
                    <a:lnTo>
                      <a:pt x="654" y="640"/>
                    </a:lnTo>
                    <a:lnTo>
                      <a:pt x="694" y="672"/>
                    </a:lnTo>
                    <a:lnTo>
                      <a:pt x="730" y="698"/>
                    </a:lnTo>
                    <a:lnTo>
                      <a:pt x="758" y="716"/>
                    </a:lnTo>
                    <a:lnTo>
                      <a:pt x="782" y="728"/>
                    </a:lnTo>
                    <a:lnTo>
                      <a:pt x="800" y="736"/>
                    </a:lnTo>
                    <a:lnTo>
                      <a:pt x="816" y="740"/>
                    </a:lnTo>
                    <a:lnTo>
                      <a:pt x="826" y="742"/>
                    </a:lnTo>
                    <a:lnTo>
                      <a:pt x="826" y="742"/>
                    </a:lnTo>
                    <a:lnTo>
                      <a:pt x="838" y="742"/>
                    </a:lnTo>
                    <a:lnTo>
                      <a:pt x="840" y="740"/>
                    </a:lnTo>
                    <a:lnTo>
                      <a:pt x="840" y="740"/>
                    </a:lnTo>
                    <a:lnTo>
                      <a:pt x="840" y="740"/>
                    </a:lnTo>
                    <a:lnTo>
                      <a:pt x="844" y="736"/>
                    </a:lnTo>
                    <a:lnTo>
                      <a:pt x="850" y="736"/>
                    </a:lnTo>
                    <a:lnTo>
                      <a:pt x="854" y="738"/>
                    </a:lnTo>
                    <a:lnTo>
                      <a:pt x="860" y="740"/>
                    </a:lnTo>
                    <a:lnTo>
                      <a:pt x="860" y="740"/>
                    </a:lnTo>
                    <a:lnTo>
                      <a:pt x="864" y="744"/>
                    </a:lnTo>
                    <a:lnTo>
                      <a:pt x="868" y="750"/>
                    </a:lnTo>
                    <a:lnTo>
                      <a:pt x="868" y="756"/>
                    </a:lnTo>
                    <a:lnTo>
                      <a:pt x="866" y="760"/>
                    </a:lnTo>
                    <a:lnTo>
                      <a:pt x="866" y="760"/>
                    </a:lnTo>
                    <a:lnTo>
                      <a:pt x="866" y="762"/>
                    </a:lnTo>
                    <a:lnTo>
                      <a:pt x="866" y="762"/>
                    </a:lnTo>
                    <a:close/>
                  </a:path>
                </a:pathLst>
              </a:custGeom>
              <a:solidFill>
                <a:srgbClr val="F7E8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sp>
            <p:nvSpPr>
              <p:cNvPr id="77" name="Freeform 133"/>
              <p:cNvSpPr>
                <a:spLocks/>
              </p:cNvSpPr>
              <p:nvPr/>
            </p:nvSpPr>
            <p:spPr bwMode="auto">
              <a:xfrm>
                <a:off x="12220575" y="4452938"/>
                <a:ext cx="895350" cy="765175"/>
              </a:xfrm>
              <a:custGeom>
                <a:avLst/>
                <a:gdLst>
                  <a:gd name="T0" fmla="*/ 562 w 564"/>
                  <a:gd name="T1" fmla="*/ 480 h 482"/>
                  <a:gd name="T2" fmla="*/ 562 w 564"/>
                  <a:gd name="T3" fmla="*/ 480 h 482"/>
                  <a:gd name="T4" fmla="*/ 562 w 564"/>
                  <a:gd name="T5" fmla="*/ 480 h 482"/>
                  <a:gd name="T6" fmla="*/ 562 w 564"/>
                  <a:gd name="T7" fmla="*/ 480 h 482"/>
                  <a:gd name="T8" fmla="*/ 558 w 564"/>
                  <a:gd name="T9" fmla="*/ 482 h 482"/>
                  <a:gd name="T10" fmla="*/ 552 w 564"/>
                  <a:gd name="T11" fmla="*/ 482 h 482"/>
                  <a:gd name="T12" fmla="*/ 546 w 564"/>
                  <a:gd name="T13" fmla="*/ 480 h 482"/>
                  <a:gd name="T14" fmla="*/ 540 w 564"/>
                  <a:gd name="T15" fmla="*/ 474 h 482"/>
                  <a:gd name="T16" fmla="*/ 540 w 564"/>
                  <a:gd name="T17" fmla="*/ 474 h 482"/>
                  <a:gd name="T18" fmla="*/ 508 w 564"/>
                  <a:gd name="T19" fmla="*/ 442 h 482"/>
                  <a:gd name="T20" fmla="*/ 470 w 564"/>
                  <a:gd name="T21" fmla="*/ 408 h 482"/>
                  <a:gd name="T22" fmla="*/ 390 w 564"/>
                  <a:gd name="T23" fmla="*/ 334 h 482"/>
                  <a:gd name="T24" fmla="*/ 302 w 564"/>
                  <a:gd name="T25" fmla="*/ 260 h 482"/>
                  <a:gd name="T26" fmla="*/ 216 w 564"/>
                  <a:gd name="T27" fmla="*/ 188 h 482"/>
                  <a:gd name="T28" fmla="*/ 70 w 564"/>
                  <a:gd name="T29" fmla="*/ 74 h 482"/>
                  <a:gd name="T30" fmla="*/ 8 w 564"/>
                  <a:gd name="T31" fmla="*/ 24 h 482"/>
                  <a:gd name="T32" fmla="*/ 8 w 564"/>
                  <a:gd name="T33" fmla="*/ 24 h 482"/>
                  <a:gd name="T34" fmla="*/ 4 w 564"/>
                  <a:gd name="T35" fmla="*/ 20 h 482"/>
                  <a:gd name="T36" fmla="*/ 0 w 564"/>
                  <a:gd name="T37" fmla="*/ 14 h 482"/>
                  <a:gd name="T38" fmla="*/ 0 w 564"/>
                  <a:gd name="T39" fmla="*/ 8 h 482"/>
                  <a:gd name="T40" fmla="*/ 0 w 564"/>
                  <a:gd name="T41" fmla="*/ 4 h 482"/>
                  <a:gd name="T42" fmla="*/ 0 w 564"/>
                  <a:gd name="T43" fmla="*/ 4 h 482"/>
                  <a:gd name="T44" fmla="*/ 4 w 564"/>
                  <a:gd name="T45" fmla="*/ 0 h 482"/>
                  <a:gd name="T46" fmla="*/ 10 w 564"/>
                  <a:gd name="T47" fmla="*/ 0 h 482"/>
                  <a:gd name="T48" fmla="*/ 16 w 564"/>
                  <a:gd name="T49" fmla="*/ 2 h 482"/>
                  <a:gd name="T50" fmla="*/ 22 w 564"/>
                  <a:gd name="T51" fmla="*/ 4 h 482"/>
                  <a:gd name="T52" fmla="*/ 22 w 564"/>
                  <a:gd name="T53" fmla="*/ 4 h 482"/>
                  <a:gd name="T54" fmla="*/ 88 w 564"/>
                  <a:gd name="T55" fmla="*/ 56 h 482"/>
                  <a:gd name="T56" fmla="*/ 234 w 564"/>
                  <a:gd name="T57" fmla="*/ 174 h 482"/>
                  <a:gd name="T58" fmla="*/ 320 w 564"/>
                  <a:gd name="T59" fmla="*/ 244 h 482"/>
                  <a:gd name="T60" fmla="*/ 408 w 564"/>
                  <a:gd name="T61" fmla="*/ 318 h 482"/>
                  <a:gd name="T62" fmla="*/ 490 w 564"/>
                  <a:gd name="T63" fmla="*/ 392 h 482"/>
                  <a:gd name="T64" fmla="*/ 526 w 564"/>
                  <a:gd name="T65" fmla="*/ 426 h 482"/>
                  <a:gd name="T66" fmla="*/ 558 w 564"/>
                  <a:gd name="T67" fmla="*/ 460 h 482"/>
                  <a:gd name="T68" fmla="*/ 558 w 564"/>
                  <a:gd name="T69" fmla="*/ 460 h 482"/>
                  <a:gd name="T70" fmla="*/ 562 w 564"/>
                  <a:gd name="T71" fmla="*/ 464 h 482"/>
                  <a:gd name="T72" fmla="*/ 564 w 564"/>
                  <a:gd name="T73" fmla="*/ 470 h 482"/>
                  <a:gd name="T74" fmla="*/ 564 w 564"/>
                  <a:gd name="T75" fmla="*/ 476 h 482"/>
                  <a:gd name="T76" fmla="*/ 562 w 564"/>
                  <a:gd name="T77" fmla="*/ 480 h 482"/>
                  <a:gd name="T78" fmla="*/ 562 w 564"/>
                  <a:gd name="T79" fmla="*/ 48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4" h="482">
                    <a:moveTo>
                      <a:pt x="562" y="480"/>
                    </a:moveTo>
                    <a:lnTo>
                      <a:pt x="562" y="480"/>
                    </a:lnTo>
                    <a:lnTo>
                      <a:pt x="562" y="480"/>
                    </a:lnTo>
                    <a:lnTo>
                      <a:pt x="562" y="480"/>
                    </a:lnTo>
                    <a:lnTo>
                      <a:pt x="558" y="482"/>
                    </a:lnTo>
                    <a:lnTo>
                      <a:pt x="552" y="482"/>
                    </a:lnTo>
                    <a:lnTo>
                      <a:pt x="546" y="480"/>
                    </a:lnTo>
                    <a:lnTo>
                      <a:pt x="540" y="474"/>
                    </a:lnTo>
                    <a:lnTo>
                      <a:pt x="540" y="474"/>
                    </a:lnTo>
                    <a:lnTo>
                      <a:pt x="508" y="442"/>
                    </a:lnTo>
                    <a:lnTo>
                      <a:pt x="470" y="408"/>
                    </a:lnTo>
                    <a:lnTo>
                      <a:pt x="390" y="334"/>
                    </a:lnTo>
                    <a:lnTo>
                      <a:pt x="302" y="260"/>
                    </a:lnTo>
                    <a:lnTo>
                      <a:pt x="216" y="188"/>
                    </a:lnTo>
                    <a:lnTo>
                      <a:pt x="70" y="74"/>
                    </a:lnTo>
                    <a:lnTo>
                      <a:pt x="8" y="24"/>
                    </a:lnTo>
                    <a:lnTo>
                      <a:pt x="8" y="24"/>
                    </a:lnTo>
                    <a:lnTo>
                      <a:pt x="4" y="20"/>
                    </a:lnTo>
                    <a:lnTo>
                      <a:pt x="0" y="14"/>
                    </a:lnTo>
                    <a:lnTo>
                      <a:pt x="0" y="8"/>
                    </a:lnTo>
                    <a:lnTo>
                      <a:pt x="0" y="4"/>
                    </a:lnTo>
                    <a:lnTo>
                      <a:pt x="0" y="4"/>
                    </a:lnTo>
                    <a:lnTo>
                      <a:pt x="4" y="0"/>
                    </a:lnTo>
                    <a:lnTo>
                      <a:pt x="10" y="0"/>
                    </a:lnTo>
                    <a:lnTo>
                      <a:pt x="16" y="2"/>
                    </a:lnTo>
                    <a:lnTo>
                      <a:pt x="22" y="4"/>
                    </a:lnTo>
                    <a:lnTo>
                      <a:pt x="22" y="4"/>
                    </a:lnTo>
                    <a:lnTo>
                      <a:pt x="88" y="56"/>
                    </a:lnTo>
                    <a:lnTo>
                      <a:pt x="234" y="174"/>
                    </a:lnTo>
                    <a:lnTo>
                      <a:pt x="320" y="244"/>
                    </a:lnTo>
                    <a:lnTo>
                      <a:pt x="408" y="318"/>
                    </a:lnTo>
                    <a:lnTo>
                      <a:pt x="490" y="392"/>
                    </a:lnTo>
                    <a:lnTo>
                      <a:pt x="526" y="426"/>
                    </a:lnTo>
                    <a:lnTo>
                      <a:pt x="558" y="460"/>
                    </a:lnTo>
                    <a:lnTo>
                      <a:pt x="558" y="460"/>
                    </a:lnTo>
                    <a:lnTo>
                      <a:pt x="562" y="464"/>
                    </a:lnTo>
                    <a:lnTo>
                      <a:pt x="564" y="470"/>
                    </a:lnTo>
                    <a:lnTo>
                      <a:pt x="564" y="476"/>
                    </a:lnTo>
                    <a:lnTo>
                      <a:pt x="562" y="480"/>
                    </a:lnTo>
                    <a:lnTo>
                      <a:pt x="562" y="480"/>
                    </a:lnTo>
                    <a:close/>
                  </a:path>
                </a:pathLst>
              </a:custGeom>
              <a:solidFill>
                <a:srgbClr val="F7E8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AU" sz="3598" dirty="0">
                  <a:solidFill>
                    <a:schemeClr val="bg1"/>
                  </a:solidFill>
                  <a:ea typeface="華康黑體 Std W9" panose="020B0900000000000000" pitchFamily="34" charset="-120"/>
                </a:endParaRPr>
              </a:p>
            </p:txBody>
          </p:sp>
        </p:grpSp>
        <p:sp>
          <p:nvSpPr>
            <p:cNvPr id="12" name="TextBox 170"/>
            <p:cNvSpPr txBox="1"/>
            <p:nvPr/>
          </p:nvSpPr>
          <p:spPr>
            <a:xfrm rot="5852751">
              <a:off x="11711730" y="8311470"/>
              <a:ext cx="4343140" cy="1304651"/>
            </a:xfrm>
            <a:prstGeom prst="rect">
              <a:avLst/>
            </a:prstGeom>
            <a:noFill/>
          </p:spPr>
          <p:txBody>
            <a:bodyPr wrap="square" rtlCol="0">
              <a:noAutofit/>
            </a:bodyPr>
            <a:lstStyle/>
            <a:p>
              <a:pPr algn="ctr"/>
              <a:r>
                <a:rPr lang="zh-TW" altLang="en-US" sz="2800" b="1" dirty="0">
                  <a:solidFill>
                    <a:schemeClr val="bg1"/>
                  </a:solidFill>
                  <a:latin typeface="華康黑體 Std W7" panose="020B0700000000000000" pitchFamily="34" charset="-120"/>
                  <a:ea typeface="華康黑體 Std W7" panose="020B0700000000000000" pitchFamily="34" charset="-120"/>
                </a:rPr>
                <a:t>能源供應安全</a:t>
              </a:r>
              <a:endParaRPr lang="en-US" altLang="zh-TW" sz="2800" b="1" dirty="0">
                <a:solidFill>
                  <a:schemeClr val="bg1"/>
                </a:solidFill>
                <a:latin typeface="華康黑體 Std W7" panose="020B0700000000000000" pitchFamily="34" charset="-120"/>
                <a:ea typeface="華康黑體 Std W7" panose="020B0700000000000000" pitchFamily="34" charset="-120"/>
              </a:endParaRPr>
            </a:p>
            <a:p>
              <a:pPr algn="ctr"/>
              <a:r>
                <a:rPr lang="id-ID" sz="2400" b="1" dirty="0">
                  <a:solidFill>
                    <a:schemeClr val="bg1"/>
                  </a:solidFill>
                  <a:latin typeface="華康黑體 Std W7" panose="020B0700000000000000" pitchFamily="34" charset="-120"/>
                  <a:ea typeface="華康黑體 Std W7" panose="020B0700000000000000" pitchFamily="34" charset="-120"/>
                </a:rPr>
                <a:t>(Energy Supply)</a:t>
              </a:r>
            </a:p>
          </p:txBody>
        </p:sp>
      </p:grpSp>
      <p:sp>
        <p:nvSpPr>
          <p:cNvPr id="4" name="文字方塊 3"/>
          <p:cNvSpPr txBox="1"/>
          <p:nvPr/>
        </p:nvSpPr>
        <p:spPr>
          <a:xfrm>
            <a:off x="5411919" y="955769"/>
            <a:ext cx="258094" cy="646203"/>
          </a:xfrm>
          <a:prstGeom prst="rect">
            <a:avLst/>
          </a:prstGeom>
          <a:noFill/>
        </p:spPr>
        <p:txBody>
          <a:bodyPr wrap="square" rtlCol="0">
            <a:spAutoFit/>
          </a:bodyPr>
          <a:lstStyle/>
          <a:p>
            <a:r>
              <a:rPr lang="en-US" altLang="zh-TW" sz="3599" b="1" dirty="0">
                <a:solidFill>
                  <a:schemeClr val="bg1"/>
                </a:solidFill>
                <a:latin typeface="華康黑體 Std W7" panose="020B0700000000000000" pitchFamily="34" charset="-120"/>
                <a:ea typeface="華康黑體 Std W7" panose="020B0700000000000000" pitchFamily="34" charset="-120"/>
              </a:rPr>
              <a:t>3</a:t>
            </a:r>
            <a:endParaRPr lang="zh-TW" altLang="en-US" sz="3599" b="1" dirty="0">
              <a:solidFill>
                <a:schemeClr val="bg1"/>
              </a:solidFill>
              <a:latin typeface="華康黑體 Std W7" panose="020B0700000000000000" pitchFamily="34" charset="-120"/>
              <a:ea typeface="華康黑體 Std W7" panose="020B0700000000000000" pitchFamily="34" charset="-120"/>
            </a:endParaRPr>
          </a:p>
        </p:txBody>
      </p:sp>
      <p:sp>
        <p:nvSpPr>
          <p:cNvPr id="90" name="TextBox 170"/>
          <p:cNvSpPr txBox="1"/>
          <p:nvPr/>
        </p:nvSpPr>
        <p:spPr>
          <a:xfrm rot="4472558">
            <a:off x="7019765" y="4240472"/>
            <a:ext cx="3336403" cy="1002234"/>
          </a:xfrm>
          <a:prstGeom prst="rect">
            <a:avLst/>
          </a:prstGeom>
          <a:noFill/>
        </p:spPr>
        <p:txBody>
          <a:bodyPr wrap="square" rtlCol="0">
            <a:noAutofit/>
          </a:bodyPr>
          <a:lstStyle/>
          <a:p>
            <a:pPr algn="ctr"/>
            <a:r>
              <a:rPr lang="zh-TW" altLang="en-US" sz="2800" b="1" dirty="0">
                <a:solidFill>
                  <a:schemeClr val="bg1"/>
                </a:solidFill>
                <a:latin typeface="華康黑體 Std W7" panose="020B0700000000000000" pitchFamily="34" charset="-120"/>
                <a:ea typeface="華康黑體 Std W7" panose="020B0700000000000000" pitchFamily="34" charset="-120"/>
              </a:rPr>
              <a:t>能源供應成本</a:t>
            </a:r>
            <a:r>
              <a:rPr lang="id-ID" sz="2400" b="1" dirty="0">
                <a:solidFill>
                  <a:schemeClr val="bg1"/>
                </a:solidFill>
                <a:latin typeface="華康黑體 Std W7" panose="020B0700000000000000" pitchFamily="34" charset="-120"/>
                <a:ea typeface="華康黑體 Std W7" panose="020B0700000000000000" pitchFamily="34" charset="-120"/>
              </a:rPr>
              <a:t>(Economics)</a:t>
            </a:r>
          </a:p>
        </p:txBody>
      </p:sp>
      <p:sp>
        <p:nvSpPr>
          <p:cNvPr id="91" name="TextBox 170"/>
          <p:cNvSpPr txBox="1"/>
          <p:nvPr/>
        </p:nvSpPr>
        <p:spPr>
          <a:xfrm rot="3185726">
            <a:off x="8206308" y="3609352"/>
            <a:ext cx="3336403" cy="1002234"/>
          </a:xfrm>
          <a:prstGeom prst="rect">
            <a:avLst/>
          </a:prstGeom>
          <a:noFill/>
        </p:spPr>
        <p:txBody>
          <a:bodyPr wrap="square" rtlCol="0">
            <a:noAutofit/>
          </a:bodyPr>
          <a:lstStyle/>
          <a:p>
            <a:pPr algn="ctr"/>
            <a:r>
              <a:rPr lang="zh-TW" altLang="en-US" sz="2800" b="1" dirty="0">
                <a:solidFill>
                  <a:schemeClr val="bg1"/>
                </a:solidFill>
                <a:latin typeface="華康黑體 Std W7" panose="020B0700000000000000" pitchFamily="34" charset="-120"/>
                <a:ea typeface="華康黑體 Std W7" panose="020B0700000000000000" pitchFamily="34" charset="-120"/>
              </a:rPr>
              <a:t>環境保護</a:t>
            </a:r>
            <a:endParaRPr lang="en-US" altLang="zh-TW" sz="2800" b="1" dirty="0">
              <a:solidFill>
                <a:schemeClr val="bg1"/>
              </a:solidFill>
              <a:latin typeface="華康黑體 Std W7" panose="020B0700000000000000" pitchFamily="34" charset="-120"/>
              <a:ea typeface="華康黑體 Std W7" panose="020B0700000000000000" pitchFamily="34" charset="-120"/>
            </a:endParaRPr>
          </a:p>
          <a:p>
            <a:pPr algn="ctr"/>
            <a:r>
              <a:rPr lang="id-ID" sz="2400" b="1" dirty="0">
                <a:solidFill>
                  <a:schemeClr val="bg1"/>
                </a:solidFill>
                <a:latin typeface="華康黑體 Std W7" panose="020B0700000000000000" pitchFamily="34" charset="-120"/>
                <a:ea typeface="華康黑體 Std W7" panose="020B0700000000000000" pitchFamily="34" charset="-120"/>
              </a:rPr>
              <a:t>(Environment)</a:t>
            </a:r>
          </a:p>
        </p:txBody>
      </p:sp>
      <p:sp>
        <p:nvSpPr>
          <p:cNvPr id="5" name="矩形 4"/>
          <p:cNvSpPr/>
          <p:nvPr/>
        </p:nvSpPr>
        <p:spPr>
          <a:xfrm>
            <a:off x="1081685" y="3425513"/>
            <a:ext cx="6094413" cy="1354217"/>
          </a:xfrm>
          <a:prstGeom prst="rect">
            <a:avLst/>
          </a:prstGeom>
        </p:spPr>
        <p:txBody>
          <a:bodyPr>
            <a:spAutoFit/>
          </a:bodyPr>
          <a:lstStyle/>
          <a:p>
            <a:pPr eaLnBrk="0" hangingPunct="0">
              <a:spcBef>
                <a:spcPts val="600"/>
              </a:spcBef>
              <a:buClr>
                <a:srgbClr val="000000"/>
              </a:buClr>
              <a:buSzPct val="75000"/>
            </a:pPr>
            <a:endParaRPr lang="en-US" altLang="zh-TW" sz="2400" dirty="0">
              <a:solidFill>
                <a:schemeClr val="bg1"/>
              </a:solidFill>
              <a:latin typeface="華康黑體 Std W7" panose="020B0700000000000000" pitchFamily="34" charset="-120"/>
              <a:ea typeface="華康黑體 Std W7" panose="020B0700000000000000" pitchFamily="34" charset="-120"/>
            </a:endParaRPr>
          </a:p>
          <a:p>
            <a:pPr eaLnBrk="0" hangingPunct="0">
              <a:spcBef>
                <a:spcPts val="600"/>
              </a:spcBef>
              <a:buClr>
                <a:srgbClr val="000000"/>
              </a:buClr>
              <a:buSzPct val="75000"/>
            </a:pPr>
            <a:r>
              <a:rPr lang="zh-TW" altLang="en-US" sz="2400" dirty="0">
                <a:solidFill>
                  <a:schemeClr val="bg1"/>
                </a:solidFill>
                <a:latin typeface="華康黑體 Std W7" panose="020B0700000000000000" pitchFamily="34" charset="-120"/>
                <a:ea typeface="華康黑體 Std W7" panose="020B0700000000000000" pitchFamily="34" charset="-120"/>
              </a:rPr>
              <a:t>能源安全 </a:t>
            </a:r>
            <a:r>
              <a:rPr lang="en-US" altLang="zh-TW" sz="2400" dirty="0">
                <a:solidFill>
                  <a:schemeClr val="bg1"/>
                </a:solidFill>
                <a:latin typeface="華康黑體 Std W7" panose="020B0700000000000000" pitchFamily="34" charset="-120"/>
                <a:ea typeface="華康黑體 Std W7" panose="020B0700000000000000" pitchFamily="34" charset="-120"/>
              </a:rPr>
              <a:t>/ </a:t>
            </a:r>
            <a:r>
              <a:rPr lang="zh-TW" altLang="en-US" sz="2400" dirty="0">
                <a:solidFill>
                  <a:schemeClr val="bg1"/>
                </a:solidFill>
                <a:latin typeface="華康黑體 Std W7" panose="020B0700000000000000" pitchFamily="34" charset="-120"/>
                <a:ea typeface="華康黑體 Std W7" panose="020B0700000000000000" pitchFamily="34" charset="-120"/>
              </a:rPr>
              <a:t>綠色經濟  </a:t>
            </a:r>
            <a:endParaRPr lang="en-US" altLang="zh-TW" sz="2400" dirty="0">
              <a:solidFill>
                <a:schemeClr val="bg1"/>
              </a:solidFill>
              <a:latin typeface="華康黑體 Std W7" panose="020B0700000000000000" pitchFamily="34" charset="-120"/>
              <a:ea typeface="華康黑體 Std W7" panose="020B0700000000000000" pitchFamily="34" charset="-120"/>
            </a:endParaRPr>
          </a:p>
          <a:p>
            <a:pPr eaLnBrk="0" hangingPunct="0">
              <a:spcBef>
                <a:spcPts val="600"/>
              </a:spcBef>
              <a:buClr>
                <a:srgbClr val="000000"/>
              </a:buClr>
              <a:buSzPct val="75000"/>
            </a:pPr>
            <a:r>
              <a:rPr lang="zh-TW" altLang="en-US" sz="2400" dirty="0">
                <a:solidFill>
                  <a:schemeClr val="bg1"/>
                </a:solidFill>
                <a:latin typeface="華康黑體 Std W7" panose="020B0700000000000000" pitchFamily="34" charset="-120"/>
                <a:ea typeface="華康黑體 Std W7" panose="020B0700000000000000" pitchFamily="34" charset="-120"/>
              </a:rPr>
              <a:t>環境永續 </a:t>
            </a:r>
            <a:r>
              <a:rPr lang="en-US" altLang="zh-TW" sz="2400" dirty="0">
                <a:solidFill>
                  <a:schemeClr val="bg1"/>
                </a:solidFill>
                <a:latin typeface="華康黑體 Std W7" panose="020B0700000000000000" pitchFamily="34" charset="-120"/>
                <a:ea typeface="華康黑體 Std W7" panose="020B0700000000000000" pitchFamily="34" charset="-120"/>
              </a:rPr>
              <a:t>/ </a:t>
            </a:r>
            <a:r>
              <a:rPr lang="zh-TW" altLang="en-US" sz="2400" dirty="0">
                <a:solidFill>
                  <a:schemeClr val="bg1"/>
                </a:solidFill>
                <a:latin typeface="華康黑體 Std W7" panose="020B0700000000000000" pitchFamily="34" charset="-120"/>
                <a:ea typeface="華康黑體 Std W7" panose="020B0700000000000000" pitchFamily="34" charset="-120"/>
              </a:rPr>
              <a:t>社會公平</a:t>
            </a:r>
            <a:endParaRPr lang="en-US" altLang="zh-TW" sz="2400" dirty="0">
              <a:solidFill>
                <a:schemeClr val="bg1"/>
              </a:solidFill>
              <a:latin typeface="華康黑體 Std W7" panose="020B0700000000000000" pitchFamily="34" charset="-120"/>
              <a:ea typeface="華康黑體 Std W7" panose="020B0700000000000000" pitchFamily="34" charset="-120"/>
            </a:endParaRPr>
          </a:p>
        </p:txBody>
      </p:sp>
      <p:sp>
        <p:nvSpPr>
          <p:cNvPr id="92" name="矩形 91"/>
          <p:cNvSpPr/>
          <p:nvPr/>
        </p:nvSpPr>
        <p:spPr>
          <a:xfrm>
            <a:off x="1081685" y="4916384"/>
            <a:ext cx="3288434" cy="523220"/>
          </a:xfrm>
          <a:prstGeom prst="rect">
            <a:avLst/>
          </a:prstGeom>
        </p:spPr>
        <p:txBody>
          <a:bodyPr wrap="square">
            <a:spAutoFit/>
          </a:bodyPr>
          <a:lstStyle/>
          <a:p>
            <a:pPr eaLnBrk="0" hangingPunct="0">
              <a:spcBef>
                <a:spcPts val="600"/>
              </a:spcBef>
              <a:buClr>
                <a:srgbClr val="000000"/>
              </a:buClr>
              <a:buSzPct val="75000"/>
            </a:pPr>
            <a:r>
              <a:rPr lang="zh-TW" altLang="en-US" sz="2800" b="1" dirty="0">
                <a:solidFill>
                  <a:schemeClr val="bg1">
                    <a:lumMod val="95000"/>
                  </a:schemeClr>
                </a:solidFill>
                <a:latin typeface="華康黑體 Std W7" panose="020B0700000000000000" pitchFamily="34" charset="-120"/>
                <a:ea typeface="華康黑體 Std W7" panose="020B0700000000000000" pitchFamily="34" charset="-120"/>
              </a:rPr>
              <a:t>成本考量不見蹤影</a:t>
            </a:r>
            <a:endParaRPr lang="en-US" altLang="zh-TW" sz="2800" b="1" dirty="0">
              <a:solidFill>
                <a:schemeClr val="bg1">
                  <a:lumMod val="95000"/>
                </a:schemeClr>
              </a:solidFill>
              <a:latin typeface="華康黑體 Std W7" panose="020B0700000000000000" pitchFamily="34" charset="-120"/>
              <a:ea typeface="華康黑體 Std W7" panose="020B0700000000000000" pitchFamily="34" charset="-120"/>
            </a:endParaRPr>
          </a:p>
        </p:txBody>
      </p:sp>
      <p:sp>
        <p:nvSpPr>
          <p:cNvPr id="55" name="矩形 54"/>
          <p:cNvSpPr/>
          <p:nvPr/>
        </p:nvSpPr>
        <p:spPr>
          <a:xfrm>
            <a:off x="3719209" y="563881"/>
            <a:ext cx="2940672" cy="473294"/>
          </a:xfrm>
          <a:prstGeom prst="rect">
            <a:avLst/>
          </a:prstGeom>
        </p:spPr>
        <p:txBody>
          <a:bodyPr wrap="square">
            <a:spAutoFit/>
          </a:bodyPr>
          <a:lstStyle/>
          <a:p>
            <a:r>
              <a:rPr lang="zh-TW" altLang="en-US" sz="2400" dirty="0">
                <a:solidFill>
                  <a:schemeClr val="bg1"/>
                </a:solidFill>
                <a:latin typeface="華康黑體 Std W7" panose="020B0700000000000000" pitchFamily="34" charset="-120"/>
                <a:ea typeface="華康黑體 Std W7" panose="020B0700000000000000" pitchFamily="34" charset="-120"/>
              </a:rPr>
              <a:t>全球能源政策考量：</a:t>
            </a:r>
          </a:p>
        </p:txBody>
      </p:sp>
      <p:sp>
        <p:nvSpPr>
          <p:cNvPr id="86" name="Rectangle 4125"/>
          <p:cNvSpPr/>
          <p:nvPr/>
        </p:nvSpPr>
        <p:spPr>
          <a:xfrm>
            <a:off x="752975" y="3147884"/>
            <a:ext cx="3300993" cy="6688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56" name="矩形 55"/>
          <p:cNvSpPr/>
          <p:nvPr/>
        </p:nvSpPr>
        <p:spPr>
          <a:xfrm>
            <a:off x="1013554" y="3199553"/>
            <a:ext cx="2954655" cy="646331"/>
          </a:xfrm>
          <a:prstGeom prst="rect">
            <a:avLst/>
          </a:prstGeom>
        </p:spPr>
        <p:txBody>
          <a:bodyPr wrap="none">
            <a:spAutoFit/>
          </a:bodyPr>
          <a:lstStyle/>
          <a:p>
            <a:pPr eaLnBrk="0" hangingPunct="0">
              <a:spcBef>
                <a:spcPts val="600"/>
              </a:spcBef>
              <a:buClr>
                <a:srgbClr val="000000"/>
              </a:buClr>
              <a:buSzPct val="75000"/>
            </a:pPr>
            <a:r>
              <a:rPr lang="zh-TW" altLang="en-US" sz="3600" dirty="0">
                <a:solidFill>
                  <a:schemeClr val="bg1"/>
                </a:solidFill>
                <a:latin typeface="華康黑體 Std W7" panose="020B0700000000000000" pitchFamily="34" charset="-120"/>
                <a:ea typeface="華康黑體 Std W7" panose="020B0700000000000000" pitchFamily="34" charset="-120"/>
              </a:rPr>
              <a:t>臺灣能源綱領</a:t>
            </a:r>
            <a:endParaRPr lang="en-US" altLang="zh-TW" sz="3600" dirty="0">
              <a:solidFill>
                <a:schemeClr val="bg1"/>
              </a:solidFill>
              <a:latin typeface="華康黑體 Std W7" panose="020B0700000000000000" pitchFamily="34" charset="-120"/>
              <a:ea typeface="華康黑體 Std W7" panose="020B0700000000000000" pitchFamily="34" charset="-120"/>
            </a:endParaRPr>
          </a:p>
        </p:txBody>
      </p:sp>
      <p:sp>
        <p:nvSpPr>
          <p:cNvPr id="85" name="Oval 65"/>
          <p:cNvSpPr>
            <a:spLocks noChangeArrowheads="1"/>
          </p:cNvSpPr>
          <p:nvPr/>
        </p:nvSpPr>
        <p:spPr bwMode="auto">
          <a:xfrm rot="10800000" flipV="1">
            <a:off x="260395" y="1084846"/>
            <a:ext cx="792163" cy="167481"/>
          </a:xfrm>
          <a:prstGeom prst="ellipse">
            <a:avLst/>
          </a:prstGeom>
          <a:gradFill rotWithShape="1">
            <a:gsLst>
              <a:gs pos="0">
                <a:srgbClr val="3F3F3F"/>
              </a:gs>
              <a:gs pos="100000">
                <a:srgbClr val="EEECE1"/>
              </a:gs>
            </a:gsLst>
            <a:path path="shape">
              <a:fillToRect l="50000" t="50000" r="50000" b="50000"/>
            </a:path>
          </a:gradFill>
          <a:ln>
            <a:noFill/>
          </a:ln>
          <a:effectLst>
            <a:softEdge rad="127000"/>
          </a:effectLst>
          <a:extLst>
            <a:ext uri="{91240B29-F687-4F45-9708-019B960494DF}">
              <a14:hiddenLine xmlns:a14="http://schemas.microsoft.com/office/drawing/2010/main" w="9525" cmpd="sng">
                <a:solidFill>
                  <a:srgbClr val="000000"/>
                </a:solidFill>
                <a:bevel/>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TW" altLang="zh-TW" sz="900" b="1" i="1">
              <a:solidFill>
                <a:srgbClr val="000000"/>
              </a:solidFill>
              <a:sym typeface="Arial" panose="020B0604020202020204" pitchFamily="34" charset="0"/>
            </a:endParaRPr>
          </a:p>
        </p:txBody>
      </p:sp>
      <p:sp>
        <p:nvSpPr>
          <p:cNvPr id="87" name="矩形 11"/>
          <p:cNvSpPr>
            <a:spLocks noChangeArrowheads="1"/>
          </p:cNvSpPr>
          <p:nvPr/>
        </p:nvSpPr>
        <p:spPr bwMode="auto">
          <a:xfrm>
            <a:off x="15241" y="6177473"/>
            <a:ext cx="66446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r>
              <a:rPr lang="zh-TW" altLang="en-US" sz="2400" b="1" dirty="0" smtClean="0">
                <a:solidFill>
                  <a:schemeClr val="bg1"/>
                </a:solidFill>
                <a:latin typeface="微軟正黑體" panose="020B0604030504040204" pitchFamily="34" charset="-120"/>
                <a:ea typeface="微軟正黑體" panose="020B0604030504040204" pitchFamily="34" charset="-120"/>
              </a:rPr>
              <a:t>資料來源</a:t>
            </a:r>
            <a:r>
              <a:rPr lang="zh-TW" altLang="en-US" sz="2400" b="1" dirty="0" smtClean="0">
                <a:solidFill>
                  <a:schemeClr val="bg1"/>
                </a:solidFill>
                <a:latin typeface="Microsoft JhengHei UI" panose="020B0604030504040204" pitchFamily="34" charset="-120"/>
                <a:ea typeface="Microsoft JhengHei UI" panose="020B0604030504040204" pitchFamily="34" charset="-120"/>
              </a:rPr>
              <a:t>：陳立誠 大愛電視台演講</a:t>
            </a:r>
            <a:endParaRPr lang="zh-TW" altLang="en-US" sz="2400" b="1" dirty="0">
              <a:solidFill>
                <a:schemeClr val="bg1"/>
              </a:solidFill>
              <a:latin typeface="微軟正黑體" panose="020B0604030504040204" pitchFamily="34" charset="-120"/>
              <a:ea typeface="微軟正黑體" panose="020B0604030504040204" pitchFamily="34" charset="-120"/>
            </a:endParaRPr>
          </a:p>
        </p:txBody>
      </p:sp>
      <p:sp>
        <p:nvSpPr>
          <p:cNvPr id="88" name="矩形 87"/>
          <p:cNvSpPr/>
          <p:nvPr/>
        </p:nvSpPr>
        <p:spPr>
          <a:xfrm>
            <a:off x="503569" y="1996441"/>
            <a:ext cx="2940672" cy="461665"/>
          </a:xfrm>
          <a:prstGeom prst="rect">
            <a:avLst/>
          </a:prstGeom>
        </p:spPr>
        <p:txBody>
          <a:bodyPr wrap="square">
            <a:spAutoFit/>
          </a:bodyPr>
          <a:lstStyle/>
          <a:p>
            <a:r>
              <a:rPr lang="zh-TW" altLang="en-US" sz="2400" dirty="0" smtClean="0">
                <a:solidFill>
                  <a:schemeClr val="bg1"/>
                </a:solidFill>
                <a:latin typeface="華康黑體 Std W7" panose="020B0700000000000000" pitchFamily="34" charset="-120"/>
                <a:ea typeface="華康黑體 Std W7" panose="020B0700000000000000" pitchFamily="34" charset="-120"/>
              </a:rPr>
              <a:t>現</a:t>
            </a:r>
            <a:r>
              <a:rPr lang="zh-TW" altLang="en-US" sz="2400" dirty="0">
                <a:solidFill>
                  <a:schemeClr val="bg1"/>
                </a:solidFill>
                <a:latin typeface="華康黑體 Std W7" panose="020B0700000000000000" pitchFamily="34" charset="-120"/>
                <a:ea typeface="華康黑體 Std W7" panose="020B0700000000000000" pitchFamily="34" charset="-120"/>
              </a:rPr>
              <a:t>政府</a:t>
            </a:r>
            <a:r>
              <a:rPr lang="zh-TW" altLang="en-US" sz="2400" dirty="0" smtClean="0">
                <a:solidFill>
                  <a:schemeClr val="bg1"/>
                </a:solidFill>
                <a:latin typeface="華康黑體 Std W7" panose="020B0700000000000000" pitchFamily="34" charset="-120"/>
                <a:ea typeface="華康黑體 Std W7" panose="020B0700000000000000" pitchFamily="34" charset="-120"/>
              </a:rPr>
              <a:t>能源</a:t>
            </a:r>
            <a:r>
              <a:rPr lang="zh-TW" altLang="en-US" sz="2400" dirty="0">
                <a:solidFill>
                  <a:schemeClr val="bg1"/>
                </a:solidFill>
                <a:latin typeface="華康黑體 Std W7" panose="020B0700000000000000" pitchFamily="34" charset="-120"/>
                <a:ea typeface="華康黑體 Std W7" panose="020B0700000000000000" pitchFamily="34" charset="-120"/>
              </a:rPr>
              <a:t>政策考量：</a:t>
            </a:r>
          </a:p>
        </p:txBody>
      </p:sp>
    </p:spTree>
    <p:extLst>
      <p:ext uri="{BB962C8B-B14F-4D97-AF65-F5344CB8AC3E}">
        <p14:creationId xmlns:p14="http://schemas.microsoft.com/office/powerpoint/2010/main" val="241296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 calcmode="lin" valueType="num">
                                      <p:cBhvr additive="base">
                                        <p:cTn id="12" dur="500" fill="hold"/>
                                        <p:tgtEl>
                                          <p:spTgt spid="92"/>
                                        </p:tgtEl>
                                        <p:attrNameLst>
                                          <p:attrName>ppt_x</p:attrName>
                                        </p:attrNameLst>
                                      </p:cBhvr>
                                      <p:tavLst>
                                        <p:tav tm="0">
                                          <p:val>
                                            <p:strVal val="#ppt_x"/>
                                          </p:val>
                                        </p:tav>
                                        <p:tav tm="100000">
                                          <p:val>
                                            <p:strVal val="#ppt_x"/>
                                          </p:val>
                                        </p:tav>
                                      </p:tavLst>
                                    </p:anim>
                                    <p:anim calcmode="lin" valueType="num">
                                      <p:cBhvr additive="base">
                                        <p:cTn id="13"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9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03509" y="1253070"/>
            <a:ext cx="8068733" cy="4796286"/>
          </a:xfrm>
        </p:spPr>
        <p:txBody>
          <a:bodyPr/>
          <a:lstStyle/>
          <a:p>
            <a:r>
              <a:rPr kumimoji="1" lang="zh-TW" altLang="en-US" dirty="0" smtClean="0"/>
              <a:t>為了瞭解癌症的病因，國際衛生組織</a:t>
            </a:r>
            <a:r>
              <a:rPr kumimoji="1" lang="en-US" altLang="zh-TW" dirty="0" smtClean="0"/>
              <a:t>(WHO)</a:t>
            </a:r>
            <a:r>
              <a:rPr kumimoji="1" lang="zh-TW" altLang="en-US" dirty="0" smtClean="0"/>
              <a:t>透過其下屬的國際癌症研究機構</a:t>
            </a:r>
            <a:r>
              <a:rPr kumimoji="1" lang="en-US" altLang="zh-TW" dirty="0" smtClean="0"/>
              <a:t>(IARC)</a:t>
            </a:r>
            <a:r>
              <a:rPr kumimoji="1" lang="zh-TW" altLang="en-US" dirty="0" smtClean="0"/>
              <a:t>，進行致癌因子的研究。</a:t>
            </a:r>
            <a:endParaRPr kumimoji="1" lang="en-US" altLang="zh-TW" dirty="0" smtClean="0"/>
          </a:p>
          <a:p>
            <a:r>
              <a:rPr kumimoji="1" lang="en-US" altLang="zh-TW" dirty="0" smtClean="0"/>
              <a:t>IARC</a:t>
            </a:r>
            <a:r>
              <a:rPr kumimoji="1" lang="zh-TW" altLang="en-US" dirty="0" smtClean="0"/>
              <a:t>將致癌因子分成</a:t>
            </a:r>
            <a:r>
              <a:rPr kumimoji="1" lang="en-US" altLang="zh-TW" dirty="0" smtClean="0"/>
              <a:t>5</a:t>
            </a:r>
            <a:r>
              <a:rPr kumimoji="1" lang="zh-TW" altLang="en-US" dirty="0" smtClean="0"/>
              <a:t>級</a:t>
            </a:r>
            <a:r>
              <a:rPr kumimoji="1" lang="en-US" altLang="zh-TW" dirty="0" smtClean="0"/>
              <a:t>(</a:t>
            </a:r>
            <a:r>
              <a:rPr kumimoji="1" lang="zh-TW" altLang="en-US" dirty="0" smtClean="0"/>
              <a:t>依據其致癌證據強弱分類</a:t>
            </a:r>
            <a:r>
              <a:rPr kumimoji="1" lang="en-US" altLang="zh-TW" dirty="0" smtClean="0"/>
              <a:t>)</a:t>
            </a:r>
            <a:r>
              <a:rPr kumimoji="1" lang="zh-TW" altLang="en-US" dirty="0" smtClean="0"/>
              <a:t>：</a:t>
            </a:r>
            <a:endParaRPr kumimoji="1" lang="en-US" altLang="zh-TW" dirty="0" smtClean="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9267" y="270933"/>
            <a:ext cx="2593132" cy="3448010"/>
          </a:xfrm>
          <a:prstGeom prst="rect">
            <a:avLst/>
          </a:prstGeom>
        </p:spPr>
      </p:pic>
      <p:sp>
        <p:nvSpPr>
          <p:cNvPr id="6" name="文字方塊 5"/>
          <p:cNvSpPr txBox="1"/>
          <p:nvPr/>
        </p:nvSpPr>
        <p:spPr>
          <a:xfrm>
            <a:off x="7184702" y="3461966"/>
            <a:ext cx="1949073" cy="307777"/>
          </a:xfrm>
          <a:prstGeom prst="rect">
            <a:avLst/>
          </a:prstGeom>
          <a:noFill/>
        </p:spPr>
        <p:txBody>
          <a:bodyPr wrap="square" rtlCol="0">
            <a:spAutoFit/>
          </a:bodyPr>
          <a:lstStyle/>
          <a:p>
            <a:r>
              <a:rPr kumimoji="1" lang="zh-TW" altLang="en-US" sz="1400" dirty="0" smtClean="0">
                <a:solidFill>
                  <a:srgbClr val="002060"/>
                </a:solidFill>
                <a:latin typeface="Microsoft JhengHei" charset="-120"/>
                <a:ea typeface="Microsoft JhengHei" charset="-120"/>
                <a:cs typeface="Microsoft JhengHei" charset="-120"/>
              </a:rPr>
              <a:t>圖片來源：維基百科</a:t>
            </a:r>
            <a:endParaRPr kumimoji="1" lang="zh-TW" altLang="en-US" sz="1400" dirty="0">
              <a:solidFill>
                <a:srgbClr val="002060"/>
              </a:solidFill>
              <a:latin typeface="Microsoft JhengHei" charset="-120"/>
              <a:ea typeface="Microsoft JhengHei" charset="-120"/>
              <a:cs typeface="Microsoft JhengHei"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3602668777"/>
              </p:ext>
            </p:extLst>
          </p:nvPr>
        </p:nvGraphicFramePr>
        <p:xfrm>
          <a:off x="904397" y="3769744"/>
          <a:ext cx="10678003" cy="2987040"/>
        </p:xfrm>
        <a:graphic>
          <a:graphicData uri="http://schemas.openxmlformats.org/drawingml/2006/table">
            <a:tbl>
              <a:tblPr firstRow="1" bandRow="1">
                <a:tableStyleId>{93296810-A885-4BE3-A3E7-6D5BEEA58F35}</a:tableStyleId>
              </a:tblPr>
              <a:tblGrid>
                <a:gridCol w="890537">
                  <a:extLst>
                    <a:ext uri="{9D8B030D-6E8A-4147-A177-3AD203B41FA5}">
                      <a16:colId xmlns:a16="http://schemas.microsoft.com/office/drawing/2014/main" val="20000"/>
                    </a:ext>
                  </a:extLst>
                </a:gridCol>
                <a:gridCol w="2912533">
                  <a:extLst>
                    <a:ext uri="{9D8B030D-6E8A-4147-A177-3AD203B41FA5}">
                      <a16:colId xmlns:a16="http://schemas.microsoft.com/office/drawing/2014/main" val="20001"/>
                    </a:ext>
                  </a:extLst>
                </a:gridCol>
                <a:gridCol w="6874933">
                  <a:extLst>
                    <a:ext uri="{9D8B030D-6E8A-4147-A177-3AD203B41FA5}">
                      <a16:colId xmlns:a16="http://schemas.microsoft.com/office/drawing/2014/main" val="20002"/>
                    </a:ext>
                  </a:extLst>
                </a:gridCol>
              </a:tblGrid>
              <a:tr h="370840">
                <a:tc gridSpan="2">
                  <a:txBody>
                    <a:bodyPr/>
                    <a:lstStyle/>
                    <a:p>
                      <a:r>
                        <a:rPr lang="zh-TW" altLang="en-US" sz="2000" dirty="0" smtClean="0">
                          <a:latin typeface="Microsoft JhengHei" charset="-120"/>
                          <a:ea typeface="Microsoft JhengHei" charset="-120"/>
                          <a:cs typeface="Microsoft JhengHei" charset="-120"/>
                        </a:rPr>
                        <a:t>歸類級別</a:t>
                      </a:r>
                      <a:endParaRPr lang="zh-TW" altLang="en-US" sz="2000" dirty="0">
                        <a:latin typeface="Microsoft JhengHei" charset="-120"/>
                        <a:ea typeface="Microsoft JhengHei" charset="-120"/>
                        <a:cs typeface="Microsoft JhengHei" charset="-120"/>
                      </a:endParaRPr>
                    </a:p>
                  </a:txBody>
                  <a:tcPr anchor="ctr"/>
                </a:tc>
                <a:tc hMerge="1">
                  <a:txBody>
                    <a:bodyPr/>
                    <a:lstStyle/>
                    <a:p>
                      <a:endParaRPr lang="zh-TW" altLang="en-US" sz="2000" dirty="0">
                        <a:latin typeface="Microsoft JhengHei" charset="-120"/>
                        <a:ea typeface="Microsoft JhengHei" charset="-120"/>
                        <a:cs typeface="Microsoft JhengHei" charset="-120"/>
                      </a:endParaRPr>
                    </a:p>
                  </a:txBody>
                  <a:tcPr/>
                </a:tc>
                <a:tc>
                  <a:txBody>
                    <a:bodyPr/>
                    <a:lstStyle/>
                    <a:p>
                      <a:r>
                        <a:rPr lang="zh-TW" altLang="en-US" sz="2000" dirty="0" smtClean="0">
                          <a:latin typeface="Microsoft JhengHei" charset="-120"/>
                          <a:ea typeface="Microsoft JhengHei" charset="-120"/>
                          <a:cs typeface="Microsoft JhengHei" charset="-120"/>
                        </a:rPr>
                        <a:t>歸類說明</a:t>
                      </a:r>
                      <a:endParaRPr lang="zh-TW" altLang="en-US" sz="2000" dirty="0">
                        <a:latin typeface="Microsoft JhengHei" charset="-120"/>
                        <a:ea typeface="Microsoft JhengHei" charset="-120"/>
                        <a:cs typeface="Microsoft JhengHei" charset="-120"/>
                      </a:endParaRPr>
                    </a:p>
                  </a:txBody>
                  <a:tcPr anchor="ctr"/>
                </a:tc>
                <a:extLst>
                  <a:ext uri="{0D108BD9-81ED-4DB2-BD59-A6C34878D82A}">
                    <a16:rowId xmlns:a16="http://schemas.microsoft.com/office/drawing/2014/main" val="10000"/>
                  </a:ext>
                </a:extLst>
              </a:tr>
              <a:tr h="370840">
                <a:tc>
                  <a:txBody>
                    <a:bodyPr/>
                    <a:lstStyle/>
                    <a:p>
                      <a:r>
                        <a:rPr lang="en-US" altLang="zh-TW" sz="2000" dirty="0" smtClean="0">
                          <a:latin typeface="Microsoft JhengHei" charset="-120"/>
                          <a:ea typeface="Microsoft JhengHei" charset="-120"/>
                          <a:cs typeface="Microsoft JhengHei" charset="-120"/>
                        </a:rPr>
                        <a:t>1</a:t>
                      </a:r>
                      <a:r>
                        <a:rPr lang="zh-TW" altLang="en-US" sz="2000" dirty="0" smtClean="0">
                          <a:latin typeface="Microsoft JhengHei" charset="-120"/>
                          <a:ea typeface="Microsoft JhengHei" charset="-120"/>
                          <a:cs typeface="Microsoft JhengHei" charset="-120"/>
                        </a:rPr>
                        <a:t>級</a:t>
                      </a:r>
                      <a:endParaRPr lang="zh-TW" altLang="en-US" sz="2000" dirty="0">
                        <a:latin typeface="Microsoft JhengHei" charset="-120"/>
                        <a:ea typeface="Microsoft JhengHei" charset="-120"/>
                        <a:cs typeface="Microsoft JhengHei" charset="-120"/>
                      </a:endParaRPr>
                    </a:p>
                  </a:txBody>
                  <a:tcPr anchor="ctr"/>
                </a:tc>
                <a:tc>
                  <a:txBody>
                    <a:bodyPr/>
                    <a:lstStyle/>
                    <a:p>
                      <a:r>
                        <a:rPr lang="zh-TW" altLang="en-US" sz="2000" dirty="0" smtClean="0">
                          <a:latin typeface="Microsoft JhengHei" charset="-120"/>
                          <a:ea typeface="Microsoft JhengHei" charset="-120"/>
                          <a:cs typeface="Microsoft JhengHei" charset="-120"/>
                        </a:rPr>
                        <a:t> 確定</a:t>
                      </a:r>
                      <a:r>
                        <a:rPr lang="zh-TW" altLang="en-US" sz="2000" dirty="0">
                          <a:latin typeface="Microsoft JhengHei" charset="-120"/>
                          <a:ea typeface="Microsoft JhengHei" charset="-120"/>
                          <a:cs typeface="Microsoft JhengHei" charset="-120"/>
                        </a:rPr>
                        <a:t>為致癌因子</a:t>
                      </a:r>
                    </a:p>
                  </a:txBody>
                  <a:tcPr marL="0" marR="0" marT="0" marB="0" anchor="ct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流行病學證據充分。</a:t>
                      </a:r>
                      <a:endParaRPr lang="zh-TW" altLang="en-US" sz="2000" dirty="0">
                        <a:latin typeface="Microsoft JhengHei" charset="-120"/>
                        <a:ea typeface="Microsoft JhengHei" charset="-120"/>
                        <a:cs typeface="Microsoft JhengHei" charset="-120"/>
                      </a:endParaRPr>
                    </a:p>
                  </a:txBody>
                  <a:tcPr anchor="ctr"/>
                </a:tc>
                <a:extLst>
                  <a:ext uri="{0D108BD9-81ED-4DB2-BD59-A6C34878D82A}">
                    <a16:rowId xmlns:a16="http://schemas.microsoft.com/office/drawing/2014/main" val="10001"/>
                  </a:ext>
                </a:extLst>
              </a:tr>
              <a:tr h="370840">
                <a:tc>
                  <a:txBody>
                    <a:bodyPr/>
                    <a:lstStyle/>
                    <a:p>
                      <a:r>
                        <a:rPr lang="is-IS" altLang="zh-TW" sz="2000" b="0" i="0" kern="1200" dirty="0" smtClean="0">
                          <a:solidFill>
                            <a:schemeClr val="dk1"/>
                          </a:solidFill>
                          <a:effectLst/>
                          <a:latin typeface="Microsoft JhengHei" charset="-120"/>
                          <a:ea typeface="Microsoft JhengHei" charset="-120"/>
                          <a:cs typeface="Microsoft JhengHei" charset="-120"/>
                        </a:rPr>
                        <a:t>2A</a:t>
                      </a:r>
                      <a:r>
                        <a:rPr lang="zh-TW" altLang="is-IS" sz="2000" b="0" i="0" kern="1200" dirty="0" smtClean="0">
                          <a:solidFill>
                            <a:schemeClr val="dk1"/>
                          </a:solidFill>
                          <a:effectLst/>
                          <a:latin typeface="Microsoft JhengHei" charset="-120"/>
                          <a:ea typeface="Microsoft JhengHei" charset="-120"/>
                          <a:cs typeface="Microsoft JhengHei" charset="-120"/>
                        </a:rPr>
                        <a:t>級</a:t>
                      </a:r>
                      <a:endParaRPr lang="zh-TW" altLang="en-US" sz="2000" dirty="0">
                        <a:latin typeface="Microsoft JhengHei" charset="-120"/>
                        <a:ea typeface="Microsoft JhengHei" charset="-120"/>
                        <a:cs typeface="Microsoft JhengHei" charset="-120"/>
                      </a:endParaRPr>
                    </a:p>
                  </a:txBody>
                  <a:tcPr anchor="ct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極有可能為致癌因子</a:t>
                      </a:r>
                      <a:endParaRPr lang="zh-TW" altLang="en-US" sz="2000" dirty="0">
                        <a:latin typeface="Microsoft JhengHei" charset="-120"/>
                        <a:ea typeface="Microsoft JhengHei" charset="-120"/>
                        <a:cs typeface="Microsoft JhengHei" charset="-120"/>
                      </a:endParaRPr>
                    </a:p>
                  </a:txBody>
                  <a:tcPr anchor="ct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流行病學證據有限或不足，但動物實驗證據充分。</a:t>
                      </a:r>
                      <a:endParaRPr lang="zh-TW" altLang="en-US" sz="2000" dirty="0">
                        <a:latin typeface="Microsoft JhengHei" charset="-120"/>
                        <a:ea typeface="Microsoft JhengHei" charset="-120"/>
                        <a:cs typeface="Microsoft JhengHei" charset="-120"/>
                      </a:endParaRPr>
                    </a:p>
                  </a:txBody>
                  <a:tcPr anchor="ctr"/>
                </a:tc>
                <a:extLst>
                  <a:ext uri="{0D108BD9-81ED-4DB2-BD59-A6C34878D82A}">
                    <a16:rowId xmlns:a16="http://schemas.microsoft.com/office/drawing/2014/main" val="10002"/>
                  </a:ext>
                </a:extLst>
              </a:tr>
              <a:tr h="370840">
                <a:tc>
                  <a:txBody>
                    <a:bodyPr/>
                    <a:lstStyle/>
                    <a:p>
                      <a:r>
                        <a:rPr lang="en-US" altLang="zh-TW" sz="2000" b="0" i="0" kern="1200" dirty="0" smtClean="0">
                          <a:solidFill>
                            <a:schemeClr val="dk1"/>
                          </a:solidFill>
                          <a:effectLst/>
                          <a:latin typeface="Microsoft JhengHei" charset="-120"/>
                          <a:ea typeface="Microsoft JhengHei" charset="-120"/>
                          <a:cs typeface="Microsoft JhengHei" charset="-120"/>
                        </a:rPr>
                        <a:t>2B</a:t>
                      </a:r>
                      <a:r>
                        <a:rPr lang="zh-TW" altLang="en-US" sz="2000" b="0" i="0" kern="1200" dirty="0" smtClean="0">
                          <a:solidFill>
                            <a:schemeClr val="dk1"/>
                          </a:solidFill>
                          <a:effectLst/>
                          <a:latin typeface="Microsoft JhengHei" charset="-120"/>
                          <a:ea typeface="Microsoft JhengHei" charset="-120"/>
                          <a:cs typeface="Microsoft JhengHei" charset="-120"/>
                        </a:rPr>
                        <a:t>級</a:t>
                      </a:r>
                      <a:endParaRPr lang="zh-TW" altLang="en-US" sz="2000" dirty="0">
                        <a:latin typeface="Microsoft JhengHei" charset="-120"/>
                        <a:ea typeface="Microsoft JhengHei" charset="-120"/>
                        <a:cs typeface="Microsoft JhengHei"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0" i="0" kern="1200" dirty="0" smtClean="0">
                          <a:solidFill>
                            <a:schemeClr val="dk1"/>
                          </a:solidFill>
                          <a:effectLst/>
                          <a:latin typeface="Microsoft JhengHei" charset="-120"/>
                          <a:ea typeface="Microsoft JhengHei" charset="-120"/>
                          <a:cs typeface="Microsoft JhengHei" charset="-120"/>
                        </a:rPr>
                        <a:t>可能為致癌因子</a:t>
                      </a:r>
                      <a:endParaRPr lang="zh-TW" altLang="en-US" sz="2000" dirty="0" smtClean="0">
                        <a:latin typeface="Microsoft JhengHei" charset="-120"/>
                        <a:ea typeface="Microsoft JhengHei" charset="-120"/>
                        <a:cs typeface="Microsoft JhengHei" charset="-120"/>
                      </a:endParaRPr>
                    </a:p>
                  </a:txBody>
                  <a:tcPr anchor="ct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流行病學證據有限或不足，且動物實驗證據有限或不足。</a:t>
                      </a:r>
                      <a:endParaRPr lang="zh-TW" altLang="en-US" sz="2000" dirty="0">
                        <a:latin typeface="Microsoft JhengHei" charset="-120"/>
                        <a:ea typeface="Microsoft JhengHei" charset="-120"/>
                        <a:cs typeface="Microsoft JhengHei" charset="-120"/>
                      </a:endParaRPr>
                    </a:p>
                  </a:txBody>
                  <a:tcPr anchor="ctr"/>
                </a:tc>
                <a:extLst>
                  <a:ext uri="{0D108BD9-81ED-4DB2-BD59-A6C34878D82A}">
                    <a16:rowId xmlns:a16="http://schemas.microsoft.com/office/drawing/2014/main" val="10003"/>
                  </a:ext>
                </a:extLst>
              </a:tr>
              <a:tr h="185420">
                <a:tc>
                  <a:txBody>
                    <a:bodyPr/>
                    <a:lstStyle/>
                    <a:p>
                      <a:r>
                        <a:rPr lang="en-US" altLang="ja-JP" sz="2000" b="0" i="0" kern="1200" dirty="0" smtClean="0">
                          <a:solidFill>
                            <a:schemeClr val="dk1"/>
                          </a:solidFill>
                          <a:effectLst/>
                          <a:latin typeface="Microsoft JhengHei" charset="-120"/>
                          <a:ea typeface="Microsoft JhengHei" charset="-120"/>
                          <a:cs typeface="Microsoft JhengHei" charset="-120"/>
                        </a:rPr>
                        <a:t>3</a:t>
                      </a:r>
                      <a:r>
                        <a:rPr lang="ja-JP" altLang="en-US" sz="2000" b="0" i="0" kern="1200" dirty="0" smtClean="0">
                          <a:solidFill>
                            <a:schemeClr val="dk1"/>
                          </a:solidFill>
                          <a:effectLst/>
                          <a:latin typeface="Microsoft JhengHei" charset="-120"/>
                          <a:ea typeface="Microsoft JhengHei" charset="-120"/>
                          <a:cs typeface="Microsoft JhengHei" charset="-120"/>
                        </a:rPr>
                        <a:t>級</a:t>
                      </a:r>
                      <a:endParaRPr lang="zh-TW" altLang="en-US" sz="2000" dirty="0">
                        <a:latin typeface="Microsoft JhengHei" charset="-120"/>
                        <a:ea typeface="Microsoft JhengHei" charset="-120"/>
                        <a:cs typeface="Microsoft JhengHei" charset="-120"/>
                      </a:endParaRPr>
                    </a:p>
                  </a:txBody>
                  <a:tcPr anchor="ctr">
                    <a:lnB w="12700" cap="flat" cmpd="sng" algn="ctr">
                      <a:solidFill>
                        <a:schemeClr val="bg1"/>
                      </a:solidFill>
                      <a:prstDash val="solid"/>
                      <a:round/>
                      <a:headEnd type="none" w="med" len="med"/>
                      <a:tailEnd type="none" w="med" len="med"/>
                    </a:lnB>
                  </a:tcP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無法歸類為致癌因子</a:t>
                      </a:r>
                      <a:endParaRPr lang="zh-TW" altLang="en-US" sz="2000" dirty="0">
                        <a:latin typeface="Microsoft JhengHei" charset="-120"/>
                        <a:ea typeface="Microsoft JhengHei" charset="-120"/>
                        <a:cs typeface="Microsoft JhengHei" charset="-120"/>
                      </a:endParaRPr>
                    </a:p>
                  </a:txBody>
                  <a:tcPr anchor="ctr">
                    <a:lnB w="12700" cap="flat" cmpd="sng" algn="ctr">
                      <a:solidFill>
                        <a:schemeClr val="bg1"/>
                      </a:solidFill>
                      <a:prstDash val="solid"/>
                      <a:round/>
                      <a:headEnd type="none" w="med" len="med"/>
                      <a:tailEnd type="none" w="med" len="med"/>
                    </a:lnB>
                  </a:tcP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流行病學證據不足，且動物實驗證據亦不足或無法歸類入其他類別。</a:t>
                      </a:r>
                      <a:endParaRPr lang="zh-TW" altLang="en-US" sz="2000" dirty="0">
                        <a:latin typeface="Microsoft JhengHei" charset="-120"/>
                        <a:ea typeface="Microsoft JhengHei" charset="-120"/>
                        <a:cs typeface="Microsoft JhengHei" charset="-120"/>
                      </a:endParaRP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185420">
                <a:tc>
                  <a:txBody>
                    <a:bodyPr/>
                    <a:lstStyle/>
                    <a:p>
                      <a:r>
                        <a:rPr lang="en-US" altLang="zh-TW" sz="2000" b="0" i="0" kern="1200" dirty="0" smtClean="0">
                          <a:solidFill>
                            <a:schemeClr val="dk1"/>
                          </a:solidFill>
                          <a:effectLst/>
                          <a:latin typeface="Microsoft JhengHei" charset="-120"/>
                          <a:ea typeface="Microsoft JhengHei" charset="-120"/>
                          <a:cs typeface="Microsoft JhengHei" charset="-120"/>
                        </a:rPr>
                        <a:t>4</a:t>
                      </a:r>
                      <a:r>
                        <a:rPr lang="zh-TW" altLang="en-US" sz="2000" b="0" i="0" kern="1200" dirty="0" smtClean="0">
                          <a:solidFill>
                            <a:schemeClr val="dk1"/>
                          </a:solidFill>
                          <a:effectLst/>
                          <a:latin typeface="Microsoft JhengHei" charset="-120"/>
                          <a:ea typeface="Microsoft JhengHei" charset="-120"/>
                          <a:cs typeface="Microsoft JhengHei" charset="-120"/>
                        </a:rPr>
                        <a:t>級</a:t>
                      </a:r>
                      <a:r>
                        <a:rPr lang="zh-TW" altLang="en-US" sz="2000" dirty="0" smtClean="0">
                          <a:latin typeface="Microsoft JhengHei" charset="-120"/>
                          <a:ea typeface="Microsoft JhengHei" charset="-120"/>
                          <a:cs typeface="Microsoft JhengHei" charset="-120"/>
                        </a:rPr>
                        <a:t/>
                      </a:r>
                      <a:br>
                        <a:rPr lang="zh-TW" altLang="en-US" sz="2000" dirty="0" smtClean="0">
                          <a:latin typeface="Microsoft JhengHei" charset="-120"/>
                          <a:ea typeface="Microsoft JhengHei" charset="-120"/>
                          <a:cs typeface="Microsoft JhengHei" charset="-120"/>
                        </a:rPr>
                      </a:br>
                      <a:endParaRPr lang="zh-TW" altLang="en-US" sz="2000" dirty="0">
                        <a:latin typeface="Microsoft JhengHei" charset="-120"/>
                        <a:ea typeface="Microsoft JhengHei" charset="-120"/>
                        <a:cs typeface="Microsoft JhengHei" charset="-120"/>
                      </a:endParaRPr>
                    </a:p>
                  </a:txBody>
                  <a:tcPr anchor="ctr">
                    <a:lnT w="12700" cap="flat" cmpd="sng" algn="ctr">
                      <a:solidFill>
                        <a:schemeClr val="bg1"/>
                      </a:solidFill>
                      <a:prstDash val="solid"/>
                      <a:round/>
                      <a:headEnd type="none" w="med" len="med"/>
                      <a:tailEnd type="none" w="med" len="med"/>
                    </a:lnT>
                  </a:tcPr>
                </a:tc>
                <a:tc>
                  <a:txBody>
                    <a:bodyPr/>
                    <a:lstStyle/>
                    <a:p>
                      <a:r>
                        <a:rPr lang="zh-TW" altLang="en-US" sz="2000" b="0" i="0" kern="1200" dirty="0" smtClean="0">
                          <a:solidFill>
                            <a:schemeClr val="dk1"/>
                          </a:solidFill>
                          <a:effectLst/>
                          <a:latin typeface="Microsoft JhengHei" charset="-120"/>
                          <a:ea typeface="Microsoft JhengHei" charset="-120"/>
                          <a:cs typeface="Microsoft JhengHei" charset="-120"/>
                        </a:rPr>
                        <a:t>極有可能為非致癌因子</a:t>
                      </a:r>
                      <a:endParaRPr lang="zh-TW" altLang="en-US" sz="2000" dirty="0">
                        <a:latin typeface="Microsoft JhengHei" charset="-120"/>
                        <a:ea typeface="Microsoft JhengHei" charset="-120"/>
                        <a:cs typeface="Microsoft JhengHei" charset="-120"/>
                      </a:endParaRPr>
                    </a:p>
                  </a:txBody>
                  <a:tcPr anchor="ctr">
                    <a:lnT w="12700" cap="flat" cmpd="sng" algn="ctr">
                      <a:solidFill>
                        <a:schemeClr val="bg1"/>
                      </a:solid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0" i="0" kern="1200" dirty="0" smtClean="0">
                          <a:solidFill>
                            <a:schemeClr val="dk1"/>
                          </a:solidFill>
                          <a:effectLst/>
                          <a:latin typeface="Microsoft JhengHei" charset="-120"/>
                          <a:ea typeface="Microsoft JhengHei" charset="-120"/>
                          <a:cs typeface="Microsoft JhengHei" charset="-120"/>
                        </a:rPr>
                        <a:t>人類及動物均欠缺致癌性或流行病學證據不足，且動物致癌性欠缺。</a:t>
                      </a:r>
                      <a:endParaRPr lang="zh-TW" altLang="en-US" sz="2000" dirty="0" smtClean="0">
                        <a:latin typeface="Microsoft JhengHei" charset="-120"/>
                        <a:ea typeface="Microsoft JhengHei" charset="-120"/>
                        <a:cs typeface="Microsoft JhengHei" charset="-120"/>
                      </a:endParaRP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4" name="投影片編號版面配置區 3"/>
          <p:cNvSpPr>
            <a:spLocks noGrp="1"/>
          </p:cNvSpPr>
          <p:nvPr>
            <p:ph type="sldNum" sz="quarter" idx="12"/>
          </p:nvPr>
        </p:nvSpPr>
        <p:spPr/>
        <p:txBody>
          <a:bodyPr/>
          <a:lstStyle/>
          <a:p>
            <a:fld id="{C2CFC4E7-F001-2345-8ED3-FB07577322E5}" type="slidenum">
              <a:rPr kumimoji="1" lang="zh-TW" altLang="en-US" smtClean="0"/>
              <a:pPr/>
              <a:t>8</a:t>
            </a:fld>
            <a:endParaRPr kumimoji="1" lang="zh-TW" altLang="en-US"/>
          </a:p>
        </p:txBody>
      </p:sp>
      <p:sp>
        <p:nvSpPr>
          <p:cNvPr id="9" name="文字方塊 8"/>
          <p:cNvSpPr txBox="1"/>
          <p:nvPr/>
        </p:nvSpPr>
        <p:spPr>
          <a:xfrm>
            <a:off x="10285832" y="3343179"/>
            <a:ext cx="1296567" cy="369332"/>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法國里昂</a:t>
            </a:r>
            <a:endParaRPr kumimoji="1" lang="zh-TW" altLang="en-US" dirty="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sp>
        <p:nvSpPr>
          <p:cNvPr id="8" name="標題 1"/>
          <p:cNvSpPr>
            <a:spLocks noGrp="1"/>
          </p:cNvSpPr>
          <p:nvPr>
            <p:ph type="title"/>
          </p:nvPr>
        </p:nvSpPr>
        <p:spPr>
          <a:xfrm>
            <a:off x="685800" y="263640"/>
            <a:ext cx="10820400" cy="1293028"/>
          </a:xfrm>
        </p:spPr>
        <p:txBody>
          <a:bodyPr/>
          <a:lstStyle/>
          <a:p>
            <a:r>
              <a:rPr kumimoji="1" lang="zh-TW" altLang="en-US" dirty="0"/>
              <a:t>甚麼</a:t>
            </a:r>
            <a:r>
              <a:rPr kumimoji="1" lang="zh-TW" altLang="en-US" dirty="0" smtClean="0"/>
              <a:t>是</a:t>
            </a:r>
            <a:r>
              <a:rPr kumimoji="1" lang="zh-TW" altLang="en-US" dirty="0" smtClean="0">
                <a:latin typeface="Microsoft JhengHei"/>
                <a:ea typeface="Microsoft JhengHei"/>
              </a:rPr>
              <a:t>「</a:t>
            </a:r>
            <a:r>
              <a:rPr kumimoji="1" lang="zh-TW" altLang="en-US" dirty="0" smtClean="0"/>
              <a:t>致癌因子</a:t>
            </a:r>
            <a:r>
              <a:rPr kumimoji="1" lang="zh-TW" altLang="en-US" dirty="0" smtClean="0">
                <a:latin typeface="Microsoft JhengHei"/>
                <a:ea typeface="Microsoft JhengHei"/>
              </a:rPr>
              <a:t>」？</a:t>
            </a:r>
            <a:endParaRPr kumimoji="1" lang="zh-TW" altLang="en-US" dirty="0"/>
          </a:p>
        </p:txBody>
      </p:sp>
    </p:spTree>
    <p:extLst>
      <p:ext uri="{BB962C8B-B14F-4D97-AF65-F5344CB8AC3E}">
        <p14:creationId xmlns:p14="http://schemas.microsoft.com/office/powerpoint/2010/main" val="212549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
          <p:cNvSpPr/>
          <p:nvPr/>
        </p:nvSpPr>
        <p:spPr>
          <a:xfrm>
            <a:off x="98998" y="253149"/>
            <a:ext cx="2674570" cy="880811"/>
          </a:xfrm>
          <a:prstGeom prst="roundRect">
            <a:avLst>
              <a:gd name="adj" fmla="val 50000"/>
            </a:avLst>
          </a:prstGeom>
          <a:solidFill>
            <a:srgbClr val="238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latin typeface="華康黑體 Std W7" panose="020B0700000000000000" pitchFamily="34" charset="-120"/>
                <a:ea typeface="華康黑體 Std W7" panose="020B0700000000000000" pitchFamily="34" charset="-120"/>
              </a:rPr>
              <a:t>電力配比</a:t>
            </a:r>
          </a:p>
        </p:txBody>
      </p:sp>
      <p:sp>
        <p:nvSpPr>
          <p:cNvPr id="3" name="投影片編號版面配置區 2"/>
          <p:cNvSpPr>
            <a:spLocks noGrp="1"/>
          </p:cNvSpPr>
          <p:nvPr>
            <p:ph type="sldNum" sz="quarter" idx="12"/>
          </p:nvPr>
        </p:nvSpPr>
        <p:spPr>
          <a:xfrm>
            <a:off x="8975571" y="6342182"/>
            <a:ext cx="3051438" cy="476126"/>
          </a:xfrm>
        </p:spPr>
        <p:txBody>
          <a:bodyPr/>
          <a:lstStyle/>
          <a:p>
            <a:pPr>
              <a:defRPr/>
            </a:pPr>
            <a:fld id="{5CC7BF7B-AA0B-44CE-9B01-7BD1CE53FB4E}" type="slidenum">
              <a:rPr lang="en-US" altLang="zh-TW" smtClean="0">
                <a:solidFill>
                  <a:srgbClr val="007A77"/>
                </a:solidFill>
              </a:rPr>
              <a:pPr>
                <a:defRPr/>
              </a:pPr>
              <a:t>80</a:t>
            </a:fld>
            <a:endParaRPr lang="en-US" altLang="zh-TW">
              <a:solidFill>
                <a:srgbClr val="007A77"/>
              </a:solidFill>
            </a:endParaRPr>
          </a:p>
        </p:txBody>
      </p:sp>
      <p:sp>
        <p:nvSpPr>
          <p:cNvPr id="11" name="Rectangle 10"/>
          <p:cNvSpPr>
            <a:spLocks noRot="1" noChangeArrowheads="1"/>
          </p:cNvSpPr>
          <p:nvPr/>
        </p:nvSpPr>
        <p:spPr bwMode="auto">
          <a:xfrm>
            <a:off x="2280570" y="1629269"/>
            <a:ext cx="7198925" cy="424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086" indent="-457086" eaLnBrk="0" hangingPunct="0">
              <a:buClr>
                <a:srgbClr val="000000"/>
              </a:buClr>
              <a:buSzPct val="75000"/>
              <a:buFont typeface="+mj-lt"/>
              <a:buAutoNum type="arabicPeriod"/>
            </a:pPr>
            <a:endParaRPr lang="en-US" altLang="zh-TW" sz="2400" b="1" dirty="0">
              <a:latin typeface="Times New Roman" pitchFamily="18" charset="0"/>
            </a:endParaRPr>
          </a:p>
          <a:p>
            <a:pPr eaLnBrk="0" hangingPunct="0">
              <a:buClr>
                <a:srgbClr val="000000"/>
              </a:buClr>
              <a:buSzPct val="75000"/>
            </a:pPr>
            <a:endParaRPr lang="en-US" altLang="zh-TW" sz="2400" b="1" dirty="0">
              <a:latin typeface="Times New Roman" pitchFamily="18" charset="0"/>
            </a:endParaRPr>
          </a:p>
          <a:p>
            <a:pPr eaLnBrk="0" hangingPunct="0">
              <a:spcBef>
                <a:spcPts val="600"/>
              </a:spcBef>
              <a:buClr>
                <a:srgbClr val="000000"/>
              </a:buClr>
              <a:buSzPct val="75000"/>
              <a:tabLst>
                <a:tab pos="723719" algn="l"/>
              </a:tabLst>
            </a:pPr>
            <a:r>
              <a:rPr lang="zh-TW" altLang="en-US" sz="2400" b="1" dirty="0">
                <a:latin typeface="Times New Roman" pitchFamily="18" charset="0"/>
              </a:rPr>
              <a:t>       </a:t>
            </a:r>
          </a:p>
          <a:p>
            <a:pPr eaLnBrk="0" hangingPunct="0">
              <a:spcBef>
                <a:spcPts val="600"/>
              </a:spcBef>
              <a:buClr>
                <a:srgbClr val="000000"/>
              </a:buClr>
              <a:buSzPct val="75000"/>
            </a:pPr>
            <a:endParaRPr lang="en-US" altLang="zh-TW" sz="2800" b="1" dirty="0">
              <a:latin typeface="Times New Roman" pitchFamily="18" charset="0"/>
            </a:endParaRPr>
          </a:p>
          <a:p>
            <a:pPr eaLnBrk="0" fontAlgn="base" hangingPunct="0">
              <a:spcBef>
                <a:spcPct val="70000"/>
              </a:spcBef>
              <a:spcAft>
                <a:spcPct val="0"/>
              </a:spcAft>
              <a:buClr>
                <a:srgbClr val="000000"/>
              </a:buClr>
              <a:buSzPct val="75000"/>
            </a:pPr>
            <a:r>
              <a:rPr lang="en-US" altLang="zh-TW" sz="2800" b="1" dirty="0">
                <a:latin typeface="Times New Roman" pitchFamily="18" charset="0"/>
              </a:rPr>
              <a:t>	</a:t>
            </a:r>
          </a:p>
        </p:txBody>
      </p:sp>
      <p:graphicFrame>
        <p:nvGraphicFramePr>
          <p:cNvPr id="14" name="表格 13"/>
          <p:cNvGraphicFramePr>
            <a:graphicFrameLocks noGrp="1"/>
          </p:cNvGraphicFramePr>
          <p:nvPr>
            <p:extLst/>
          </p:nvPr>
        </p:nvGraphicFramePr>
        <p:xfrm>
          <a:off x="3905077" y="98472"/>
          <a:ext cx="8125884" cy="3545523"/>
        </p:xfrm>
        <a:graphic>
          <a:graphicData uri="http://schemas.openxmlformats.org/drawingml/2006/table">
            <a:tbl>
              <a:tblPr firstRow="1" bandRow="1">
                <a:tableStyleId>{5C22544A-7EE6-4342-B048-85BDC9FD1C3A}</a:tableStyleId>
              </a:tblPr>
              <a:tblGrid>
                <a:gridCol w="1354314">
                  <a:extLst>
                    <a:ext uri="{9D8B030D-6E8A-4147-A177-3AD203B41FA5}">
                      <a16:colId xmlns:a16="http://schemas.microsoft.com/office/drawing/2014/main" val="2039520466"/>
                    </a:ext>
                  </a:extLst>
                </a:gridCol>
                <a:gridCol w="1354314">
                  <a:extLst>
                    <a:ext uri="{9D8B030D-6E8A-4147-A177-3AD203B41FA5}">
                      <a16:colId xmlns:a16="http://schemas.microsoft.com/office/drawing/2014/main" val="957661849"/>
                    </a:ext>
                  </a:extLst>
                </a:gridCol>
                <a:gridCol w="1354314">
                  <a:extLst>
                    <a:ext uri="{9D8B030D-6E8A-4147-A177-3AD203B41FA5}">
                      <a16:colId xmlns:a16="http://schemas.microsoft.com/office/drawing/2014/main" val="2791630646"/>
                    </a:ext>
                  </a:extLst>
                </a:gridCol>
                <a:gridCol w="1354314">
                  <a:extLst>
                    <a:ext uri="{9D8B030D-6E8A-4147-A177-3AD203B41FA5}">
                      <a16:colId xmlns:a16="http://schemas.microsoft.com/office/drawing/2014/main" val="553152995"/>
                    </a:ext>
                  </a:extLst>
                </a:gridCol>
                <a:gridCol w="1354314">
                  <a:extLst>
                    <a:ext uri="{9D8B030D-6E8A-4147-A177-3AD203B41FA5}">
                      <a16:colId xmlns:a16="http://schemas.microsoft.com/office/drawing/2014/main" val="3451719556"/>
                    </a:ext>
                  </a:extLst>
                </a:gridCol>
                <a:gridCol w="1354314">
                  <a:extLst>
                    <a:ext uri="{9D8B030D-6E8A-4147-A177-3AD203B41FA5}">
                      <a16:colId xmlns:a16="http://schemas.microsoft.com/office/drawing/2014/main" val="1856766863"/>
                    </a:ext>
                  </a:extLst>
                </a:gridCol>
              </a:tblGrid>
              <a:tr h="858791">
                <a:tc>
                  <a:txBody>
                    <a:bodyPr/>
                    <a:lstStyle/>
                    <a:p>
                      <a:endParaRPr lang="zh-TW" altLang="en-US" sz="3000" dirty="0">
                        <a:solidFill>
                          <a:sysClr val="windowText" lastClr="000000"/>
                        </a:solidFill>
                        <a:latin typeface="華康黑體 Std W7" panose="020B0700000000000000" pitchFamily="34" charset="-120"/>
                        <a:ea typeface="華康黑體 Std W7" panose="020B0700000000000000" pitchFamily="34" charset="-120"/>
                      </a:endParaRPr>
                    </a:p>
                  </a:txBody>
                  <a:tcPr marL="91416" marR="91416" marT="45708" marB="45708">
                    <a:solidFill>
                      <a:srgbClr val="238168"/>
                    </a:solidFill>
                  </a:tcPr>
                </a:tc>
                <a:tc>
                  <a:txBody>
                    <a:bodyPr/>
                    <a:lstStyle/>
                    <a:p>
                      <a:endParaRPr lang="zh-TW" altLang="en-US" sz="4800" dirty="0">
                        <a:solidFill>
                          <a:schemeClr val="bg1"/>
                        </a:solidFill>
                        <a:latin typeface="華康黑體 Std W7" panose="020B0700000000000000" pitchFamily="34" charset="-120"/>
                        <a:ea typeface="華康黑體 Std W7" panose="020B0700000000000000" pitchFamily="34" charset="-120"/>
                      </a:endParaRPr>
                    </a:p>
                  </a:txBody>
                  <a:tcPr marL="91416" marR="91416" marT="45708" marB="45708">
                    <a:solidFill>
                      <a:srgbClr val="23816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lgn="ctr" defTabSz="914400">
                        <a:defRPr sz="1800" b="0" spc="0">
                          <a:solidFill>
                            <a:srgbClr val="000000"/>
                          </a:solidFill>
                        </a:defRPr>
                      </a:pPr>
                      <a:r>
                        <a:rPr lang="zh-TW" altLang="en-US" sz="1800" b="0" dirty="0">
                          <a:solidFill>
                            <a:schemeClr val="bg1"/>
                          </a:solidFill>
                          <a:latin typeface="華康黑體 Std W7" panose="020B0700000000000000" pitchFamily="34" charset="-120"/>
                          <a:ea typeface="華康黑體 Std W7" panose="020B0700000000000000" pitchFamily="34" charset="-120"/>
                          <a:cs typeface="Lato Black"/>
                          <a:sym typeface="Rajdhani"/>
                        </a:rPr>
                        <a:t>發電</a:t>
                      </a:r>
                      <a:endParaRPr lang="en-US" altLang="zh-TW" sz="1800" b="0" dirty="0">
                        <a:solidFill>
                          <a:schemeClr val="bg1"/>
                        </a:solidFill>
                        <a:latin typeface="華康黑體 Std W7" panose="020B0700000000000000" pitchFamily="34" charset="-120"/>
                        <a:ea typeface="華康黑體 Std W7" panose="020B0700000000000000" pitchFamily="34" charset="-120"/>
                        <a:cs typeface="Lato Black"/>
                        <a:sym typeface="Rajdhani"/>
                      </a:endParaRPr>
                    </a:p>
                    <a:p>
                      <a:pPr lvl="0" algn="ctr" defTabSz="914400">
                        <a:defRPr sz="1800" b="0" spc="0">
                          <a:solidFill>
                            <a:srgbClr val="000000"/>
                          </a:solidFill>
                        </a:defRPr>
                      </a:pPr>
                      <a:r>
                        <a:rPr lang="en-US" altLang="zh-TW" sz="1800" b="0" dirty="0">
                          <a:solidFill>
                            <a:schemeClr val="bg1"/>
                          </a:solidFill>
                          <a:latin typeface="華康黑體 Std W7" panose="020B0700000000000000" pitchFamily="34" charset="-120"/>
                          <a:ea typeface="華康黑體 Std W7" panose="020B0700000000000000" pitchFamily="34" charset="-120"/>
                          <a:cs typeface="Lato Black"/>
                          <a:sym typeface="Rajdhani"/>
                        </a:rPr>
                        <a:t>(</a:t>
                      </a:r>
                      <a:r>
                        <a:rPr lang="zh-TW" altLang="en-US" sz="1800" b="0" dirty="0">
                          <a:solidFill>
                            <a:schemeClr val="bg1"/>
                          </a:solidFill>
                          <a:latin typeface="華康黑體 Std W7" panose="020B0700000000000000" pitchFamily="34" charset="-120"/>
                          <a:ea typeface="華康黑體 Std W7" panose="020B0700000000000000" pitchFamily="34" charset="-120"/>
                          <a:cs typeface="Lato Black"/>
                          <a:sym typeface="Rajdhani"/>
                        </a:rPr>
                        <a:t>億度</a:t>
                      </a:r>
                      <a:r>
                        <a:rPr lang="en-US" altLang="zh-TW" sz="1800" b="0" dirty="0">
                          <a:solidFill>
                            <a:schemeClr val="bg1"/>
                          </a:solidFill>
                          <a:latin typeface="華康黑體 Std W7" panose="020B0700000000000000" pitchFamily="34" charset="-120"/>
                          <a:ea typeface="華康黑體 Std W7" panose="020B0700000000000000" pitchFamily="34" charset="-120"/>
                          <a:cs typeface="Lato Black"/>
                          <a:sym typeface="Rajdhani"/>
                        </a:rPr>
                        <a:t>)</a:t>
                      </a:r>
                      <a:endParaRPr lang="en-US" sz="1800" b="0" dirty="0">
                        <a:solidFill>
                          <a:schemeClr val="bg1"/>
                        </a:solidFill>
                        <a:latin typeface="華康黑體 Std W7" panose="020B0700000000000000" pitchFamily="34" charset="-120"/>
                        <a:ea typeface="華康黑體 Std W7" panose="020B0700000000000000" pitchFamily="34" charset="-120"/>
                        <a:cs typeface="Lato Black"/>
                        <a:sym typeface="Rajdhani"/>
                      </a:endParaRPr>
                    </a:p>
                  </a:txBody>
                  <a:tcPr marL="25394" marR="25394" marT="25394" marB="25394" anchor="ctr" horzOverflow="overflow">
                    <a:solidFill>
                      <a:srgbClr val="23816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lgn="ctr" defTabSz="914400">
                        <a:defRPr sz="1800" b="0" spc="0">
                          <a:solidFill>
                            <a:srgbClr val="000000"/>
                          </a:solidFill>
                        </a:defRPr>
                      </a:pPr>
                      <a:r>
                        <a:rPr lang="zh-TW" altLang="en-US" sz="1800" b="0" dirty="0">
                          <a:solidFill>
                            <a:schemeClr val="bg1"/>
                          </a:solidFill>
                          <a:latin typeface="華康黑體 Std W7" panose="020B0700000000000000" pitchFamily="34" charset="-120"/>
                          <a:ea typeface="華康黑體 Std W7" panose="020B0700000000000000" pitchFamily="34" charset="-120"/>
                          <a:cs typeface="Lato Black"/>
                          <a:sym typeface="Rajdhani"/>
                        </a:rPr>
                        <a:t>碳排</a:t>
                      </a:r>
                      <a:endParaRPr lang="en-US" altLang="zh-TW" sz="1800" b="0" dirty="0">
                        <a:solidFill>
                          <a:schemeClr val="bg1"/>
                        </a:solidFill>
                        <a:latin typeface="華康黑體 Std W7" panose="020B0700000000000000" pitchFamily="34" charset="-120"/>
                        <a:ea typeface="華康黑體 Std W7" panose="020B0700000000000000" pitchFamily="34" charset="-120"/>
                        <a:cs typeface="Lato Black"/>
                        <a:sym typeface="Rajdhani"/>
                      </a:endParaRPr>
                    </a:p>
                    <a:p>
                      <a:pPr lvl="0" algn="ctr" defTabSz="914400">
                        <a:defRPr sz="1800" b="0" spc="0">
                          <a:solidFill>
                            <a:srgbClr val="000000"/>
                          </a:solidFill>
                        </a:defRPr>
                      </a:pPr>
                      <a:r>
                        <a:rPr lang="en-US" altLang="zh-TW" sz="1800" b="0" dirty="0">
                          <a:solidFill>
                            <a:schemeClr val="bg1"/>
                          </a:solidFill>
                          <a:latin typeface="華康黑體 Std W7" panose="020B0700000000000000" pitchFamily="34" charset="-120"/>
                          <a:ea typeface="華康黑體 Std W7" panose="020B0700000000000000" pitchFamily="34" charset="-120"/>
                          <a:cs typeface="Lato Black"/>
                          <a:sym typeface="Rajdhani"/>
                        </a:rPr>
                        <a:t>(</a:t>
                      </a:r>
                      <a:r>
                        <a:rPr lang="zh-TW" altLang="en-US" sz="1800" b="0" dirty="0">
                          <a:solidFill>
                            <a:schemeClr val="bg1"/>
                          </a:solidFill>
                          <a:latin typeface="華康黑體 Std W7" panose="020B0700000000000000" pitchFamily="34" charset="-120"/>
                          <a:ea typeface="華康黑體 Std W7" panose="020B0700000000000000" pitchFamily="34" charset="-120"/>
                          <a:cs typeface="Lato Black"/>
                          <a:sym typeface="Rajdhani"/>
                        </a:rPr>
                        <a:t>百萬噸</a:t>
                      </a:r>
                      <a:r>
                        <a:rPr lang="en-US" altLang="zh-TW" sz="1800" b="0" dirty="0">
                          <a:solidFill>
                            <a:schemeClr val="bg1"/>
                          </a:solidFill>
                          <a:latin typeface="華康黑體 Std W7" panose="020B0700000000000000" pitchFamily="34" charset="-120"/>
                          <a:ea typeface="華康黑體 Std W7" panose="020B0700000000000000" pitchFamily="34" charset="-120"/>
                          <a:cs typeface="Lato Black"/>
                          <a:sym typeface="Rajdhani"/>
                        </a:rPr>
                        <a:t>)</a:t>
                      </a:r>
                      <a:endParaRPr lang="en-US" sz="1800" b="0" dirty="0">
                        <a:solidFill>
                          <a:schemeClr val="bg1"/>
                        </a:solidFill>
                        <a:latin typeface="華康黑體 Std W7" panose="020B0700000000000000" pitchFamily="34" charset="-120"/>
                        <a:ea typeface="華康黑體 Std W7" panose="020B0700000000000000" pitchFamily="34" charset="-120"/>
                        <a:cs typeface="Lato Black"/>
                        <a:sym typeface="Rajdhani"/>
                      </a:endParaRPr>
                    </a:p>
                  </a:txBody>
                  <a:tcPr marL="25394" marR="25394" marT="25394" marB="25394" anchor="ctr" horzOverflow="overflow">
                    <a:solidFill>
                      <a:srgbClr val="23816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lgn="ctr" defTabSz="914400">
                        <a:defRPr sz="1800" b="0" spc="0">
                          <a:solidFill>
                            <a:srgbClr val="000000"/>
                          </a:solidFill>
                        </a:defRPr>
                      </a:pPr>
                      <a:r>
                        <a:rPr lang="zh-TW" altLang="en-US" sz="1800" b="0" dirty="0">
                          <a:solidFill>
                            <a:schemeClr val="bg1"/>
                          </a:solidFill>
                          <a:latin typeface="華康黑體 Std W7" panose="020B0700000000000000" pitchFamily="34" charset="-120"/>
                          <a:ea typeface="華康黑體 Std W7" panose="020B0700000000000000" pitchFamily="34" charset="-120"/>
                          <a:cs typeface="Lato Black"/>
                          <a:sym typeface="Rajdhani"/>
                        </a:rPr>
                        <a:t>成本</a:t>
                      </a:r>
                      <a:endParaRPr lang="en-US" altLang="zh-TW" sz="1800" b="0" dirty="0">
                        <a:solidFill>
                          <a:schemeClr val="bg1"/>
                        </a:solidFill>
                        <a:latin typeface="華康黑體 Std W7" panose="020B0700000000000000" pitchFamily="34" charset="-120"/>
                        <a:ea typeface="華康黑體 Std W7" panose="020B0700000000000000" pitchFamily="34" charset="-120"/>
                        <a:cs typeface="Lato Black"/>
                        <a:sym typeface="Rajdhani"/>
                      </a:endParaRPr>
                    </a:p>
                    <a:p>
                      <a:pPr lvl="0" algn="ctr" defTabSz="914400">
                        <a:defRPr sz="1800" b="0" spc="0">
                          <a:solidFill>
                            <a:srgbClr val="000000"/>
                          </a:solidFill>
                        </a:defRPr>
                      </a:pPr>
                      <a:r>
                        <a:rPr lang="en-US" altLang="zh-TW" sz="1800" b="0" dirty="0">
                          <a:solidFill>
                            <a:schemeClr val="bg1"/>
                          </a:solidFill>
                          <a:latin typeface="華康黑體 Std W7" panose="020B0700000000000000" pitchFamily="34" charset="-120"/>
                          <a:ea typeface="華康黑體 Std W7" panose="020B0700000000000000" pitchFamily="34" charset="-120"/>
                          <a:cs typeface="Lato Black"/>
                          <a:sym typeface="Rajdhani"/>
                        </a:rPr>
                        <a:t>(</a:t>
                      </a:r>
                      <a:r>
                        <a:rPr lang="zh-TW" altLang="en-US" sz="1800" b="0" dirty="0">
                          <a:solidFill>
                            <a:schemeClr val="bg1"/>
                          </a:solidFill>
                          <a:latin typeface="華康黑體 Std W7" panose="020B0700000000000000" pitchFamily="34" charset="-120"/>
                          <a:ea typeface="華康黑體 Std W7" panose="020B0700000000000000" pitchFamily="34" charset="-120"/>
                          <a:cs typeface="Lato Black"/>
                          <a:sym typeface="Rajdhani"/>
                        </a:rPr>
                        <a:t>億元</a:t>
                      </a:r>
                      <a:r>
                        <a:rPr lang="en-US" altLang="zh-TW" sz="1800" b="0" dirty="0">
                          <a:solidFill>
                            <a:schemeClr val="bg1"/>
                          </a:solidFill>
                          <a:latin typeface="華康黑體 Std W7" panose="020B0700000000000000" pitchFamily="34" charset="-120"/>
                          <a:ea typeface="華康黑體 Std W7" panose="020B0700000000000000" pitchFamily="34" charset="-120"/>
                          <a:cs typeface="Lato Black"/>
                          <a:sym typeface="Rajdhani"/>
                        </a:rPr>
                        <a:t>)</a:t>
                      </a:r>
                      <a:endParaRPr lang="en-US" sz="1800" b="0" dirty="0">
                        <a:solidFill>
                          <a:schemeClr val="bg1"/>
                        </a:solidFill>
                        <a:latin typeface="華康黑體 Std W7" panose="020B0700000000000000" pitchFamily="34" charset="-120"/>
                        <a:ea typeface="華康黑體 Std W7" panose="020B0700000000000000" pitchFamily="34" charset="-120"/>
                        <a:cs typeface="Lato Black"/>
                        <a:sym typeface="Rajdhani"/>
                      </a:endParaRPr>
                    </a:p>
                  </a:txBody>
                  <a:tcPr marL="25394" marR="25394" marT="25394" marB="25394" anchor="ctr" horzOverflow="overflow">
                    <a:solidFill>
                      <a:srgbClr val="23816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lgn="ctr" defTabSz="914400">
                        <a:defRPr sz="1800" b="0" spc="0">
                          <a:solidFill>
                            <a:srgbClr val="000000"/>
                          </a:solidFill>
                        </a:defRPr>
                      </a:pPr>
                      <a:r>
                        <a:rPr lang="en-US" altLang="zh-TW" sz="1800" b="0" dirty="0">
                          <a:solidFill>
                            <a:schemeClr val="bg1"/>
                          </a:solidFill>
                          <a:latin typeface="華康黑體 Std W7" panose="020B0700000000000000" pitchFamily="34" charset="-120"/>
                          <a:ea typeface="華康黑體 Std W7" panose="020B0700000000000000" pitchFamily="34" charset="-120"/>
                          <a:cs typeface="Lato Black"/>
                          <a:sym typeface="Rajdhani"/>
                        </a:rPr>
                        <a:t>%</a:t>
                      </a:r>
                      <a:endParaRPr lang="en-US" sz="1800" b="0" dirty="0">
                        <a:solidFill>
                          <a:schemeClr val="bg1"/>
                        </a:solidFill>
                        <a:latin typeface="華康黑體 Std W7" panose="020B0700000000000000" pitchFamily="34" charset="-120"/>
                        <a:ea typeface="華康黑體 Std W7" panose="020B0700000000000000" pitchFamily="34" charset="-120"/>
                        <a:cs typeface="Lato Black"/>
                        <a:sym typeface="Rajdhani"/>
                      </a:endParaRPr>
                    </a:p>
                  </a:txBody>
                  <a:tcPr marL="25394" marR="25394" marT="25394" marB="25394" anchor="ctr" horzOverflow="overflow">
                    <a:solidFill>
                      <a:srgbClr val="238168"/>
                    </a:solidFill>
                  </a:tcPr>
                </a:tc>
                <a:extLst>
                  <a:ext uri="{0D108BD9-81ED-4DB2-BD59-A6C34878D82A}">
                    <a16:rowId xmlns:a16="http://schemas.microsoft.com/office/drawing/2014/main" val="3983518463"/>
                  </a:ext>
                </a:extLst>
              </a:tr>
              <a:tr h="370744">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kern="1200" spc="0" dirty="0">
                          <a:solidFill>
                            <a:schemeClr val="bg1"/>
                          </a:solidFill>
                          <a:latin typeface="華康黑體 Std W7" panose="020B0700000000000000" pitchFamily="34" charset="-120"/>
                          <a:ea typeface="華康黑體 Std W7" panose="020B0700000000000000" pitchFamily="34" charset="-120"/>
                          <a:cs typeface="Lato Regular"/>
                          <a:sym typeface="Rajdhani"/>
                        </a:rPr>
                        <a:t>核電</a:t>
                      </a:r>
                    </a:p>
                  </a:txBody>
                  <a:tcPr marL="91416" marR="91416" marT="45708" marB="45708">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zh-TW" altLang="en-US"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核 </a:t>
                      </a: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1</a:t>
                      </a:r>
                      <a:r>
                        <a:rPr lang="zh-TW" altLang="en-US"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 </a:t>
                      </a: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a:t>
                      </a:r>
                      <a:r>
                        <a:rPr lang="zh-TW" altLang="en-US"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 </a:t>
                      </a: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2</a:t>
                      </a:r>
                      <a:r>
                        <a:rPr lang="zh-TW" altLang="en-US"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 </a:t>
                      </a: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a:t>
                      </a:r>
                      <a:r>
                        <a:rPr lang="zh-TW" altLang="en-US"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 </a:t>
                      </a: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3</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0</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0</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0</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0</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extLst>
                  <a:ext uri="{0D108BD9-81ED-4DB2-BD59-A6C34878D82A}">
                    <a16:rowId xmlns:a16="http://schemas.microsoft.com/office/drawing/2014/main" val="612484742"/>
                  </a:ext>
                </a:extLst>
              </a:tr>
              <a:tr h="370744">
                <a:tc vMerge="1">
                  <a:txBody>
                    <a:bodyPr/>
                    <a:lstStyle/>
                    <a:p>
                      <a:endParaRPr lang="zh-TW" altLang="en-US" dirty="0"/>
                    </a:p>
                  </a:txBody>
                  <a:tcPr>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zh-TW" altLang="en-US"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核 </a:t>
                      </a: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4</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0</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0</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0</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endParaRPr sz="1300" dirty="0">
                        <a:solidFill>
                          <a:schemeClr val="bg1">
                            <a:lumMod val="85000"/>
                          </a:schemeClr>
                        </a:solidFill>
                        <a:latin typeface="Lato Regular"/>
                        <a:ea typeface="Rajdhani"/>
                        <a:cs typeface="Lato Regular"/>
                        <a:sym typeface="Rajdhani"/>
                      </a:endParaRPr>
                    </a:p>
                  </a:txBody>
                  <a:tcPr marL="25400" marR="25400" marT="25400" marB="25400" anchor="ctr" horzOverflow="overflow">
                    <a:solidFill>
                      <a:srgbClr val="404040"/>
                    </a:solidFill>
                  </a:tcPr>
                </a:tc>
                <a:extLst>
                  <a:ext uri="{0D108BD9-81ED-4DB2-BD59-A6C34878D82A}">
                    <a16:rowId xmlns:a16="http://schemas.microsoft.com/office/drawing/2014/main" val="3098629760"/>
                  </a:ext>
                </a:extLst>
              </a:tr>
              <a:tr h="370744">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dirty="0">
                          <a:solidFill>
                            <a:schemeClr val="bg1"/>
                          </a:solidFill>
                          <a:latin typeface="華康黑體 Std W7" panose="020B0700000000000000" pitchFamily="34" charset="-120"/>
                          <a:ea typeface="華康黑體 Std W7" panose="020B0700000000000000" pitchFamily="34" charset="-120"/>
                          <a:cs typeface="Lato Regular"/>
                          <a:sym typeface="Rajdhani"/>
                        </a:rPr>
                        <a:t>火電</a:t>
                      </a:r>
                    </a:p>
                  </a:txBody>
                  <a:tcPr marL="91416" marR="91416" marT="45708" marB="45708">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zh-TW" altLang="en-US"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煤</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750</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60</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1275</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30</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extLst>
                  <a:ext uri="{0D108BD9-81ED-4DB2-BD59-A6C34878D82A}">
                    <a16:rowId xmlns:a16="http://schemas.microsoft.com/office/drawing/2014/main" val="958462486"/>
                  </a:ext>
                </a:extLst>
              </a:tr>
              <a:tr h="370744">
                <a:tc vMerge="1">
                  <a:txBody>
                    <a:bodyPr/>
                    <a:lstStyle/>
                    <a:p>
                      <a:endParaRPr lang="zh-TW" altLang="en-US"/>
                    </a:p>
                  </a:txBody>
                  <a:tcPr>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zh-TW" altLang="en-US"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氣</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1250</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50</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4250</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400" dirty="0">
                          <a:solidFill>
                            <a:schemeClr val="bg1"/>
                          </a:solidFill>
                          <a:latin typeface="華康黑體 Std W7" panose="020B0700000000000000" pitchFamily="34" charset="-120"/>
                          <a:ea typeface="華康黑體 Std W7" panose="020B0700000000000000" pitchFamily="34" charset="-120"/>
                          <a:cs typeface="Lato Regular"/>
                          <a:sym typeface="Rajdhani"/>
                        </a:rPr>
                        <a:t>50</a:t>
                      </a:r>
                      <a:endParaRPr sz="1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extLst>
                  <a:ext uri="{0D108BD9-81ED-4DB2-BD59-A6C34878D82A}">
                    <a16:rowId xmlns:a16="http://schemas.microsoft.com/office/drawing/2014/main" val="853852204"/>
                  </a:ext>
                </a:extLst>
              </a:tr>
              <a:tr h="370744">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bg1"/>
                          </a:solidFill>
                          <a:latin typeface="華康黑體 Std W7" panose="020B0700000000000000" pitchFamily="34" charset="-120"/>
                          <a:ea typeface="華康黑體 Std W7" panose="020B0700000000000000" pitchFamily="34" charset="-120"/>
                          <a:cs typeface="Lato Regular"/>
                          <a:sym typeface="Rajdhani"/>
                        </a:rPr>
                        <a:t>綠電</a:t>
                      </a:r>
                      <a:endParaRPr lang="zh-TW" altLang="en-US" sz="1800" b="1"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91416" marR="91416" marT="45708" marB="45708">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zh-TW" altLang="en-US" sz="1300" dirty="0">
                          <a:solidFill>
                            <a:schemeClr val="bg1"/>
                          </a:solidFill>
                          <a:latin typeface="華康黑體 Std W7" panose="020B0700000000000000" pitchFamily="34" charset="-120"/>
                          <a:ea typeface="華康黑體 Std W7" panose="020B0700000000000000" pitchFamily="34" charset="-120"/>
                          <a:cs typeface="Lato Regular"/>
                          <a:sym typeface="Rajdhani"/>
                        </a:rPr>
                        <a:t>水力</a:t>
                      </a:r>
                      <a:r>
                        <a:rPr lang="en-US" altLang="zh-TW" sz="1300" dirty="0">
                          <a:solidFill>
                            <a:schemeClr val="bg1"/>
                          </a:solidFill>
                          <a:latin typeface="華康黑體 Std W7" panose="020B0700000000000000" pitchFamily="34" charset="-120"/>
                          <a:ea typeface="華康黑體 Std W7" panose="020B0700000000000000" pitchFamily="34" charset="-120"/>
                          <a:cs typeface="Lato Regular"/>
                          <a:sym typeface="Rajdhani"/>
                        </a:rPr>
                        <a:t>/</a:t>
                      </a:r>
                      <a:r>
                        <a:rPr lang="zh-TW" altLang="en-US" sz="1300" dirty="0">
                          <a:solidFill>
                            <a:schemeClr val="bg1"/>
                          </a:solidFill>
                          <a:latin typeface="華康黑體 Std W7" panose="020B0700000000000000" pitchFamily="34" charset="-120"/>
                          <a:ea typeface="華康黑體 Std W7" panose="020B0700000000000000" pitchFamily="34" charset="-120"/>
                          <a:cs typeface="Lato Regular"/>
                          <a:sym typeface="Rajdhani"/>
                        </a:rPr>
                        <a:t>生質能</a:t>
                      </a:r>
                      <a:endParaRPr sz="13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solidFill>
                          <a:latin typeface="華康黑體 Std W7" panose="020B0700000000000000" pitchFamily="34" charset="-120"/>
                          <a:ea typeface="華康黑體 Std W7" panose="020B0700000000000000" pitchFamily="34" charset="-120"/>
                          <a:cs typeface="Lato Regular"/>
                          <a:sym typeface="Rajdhani"/>
                        </a:rPr>
                        <a:t>100</a:t>
                      </a:r>
                      <a:endParaRPr sz="13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solidFill>
                          <a:latin typeface="華康黑體 Std W7" panose="020B0700000000000000" pitchFamily="34" charset="-120"/>
                          <a:ea typeface="華康黑體 Std W7" panose="020B0700000000000000" pitchFamily="34" charset="-120"/>
                          <a:cs typeface="Lato Regular"/>
                          <a:sym typeface="Rajdhani"/>
                        </a:rPr>
                        <a:t>0</a:t>
                      </a:r>
                      <a:endParaRPr sz="13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solidFill>
                          <a:latin typeface="華康黑體 Std W7" panose="020B0700000000000000" pitchFamily="34" charset="-120"/>
                          <a:ea typeface="華康黑體 Std W7" panose="020B0700000000000000" pitchFamily="34" charset="-120"/>
                          <a:cs typeface="Lato Regular"/>
                          <a:sym typeface="Rajdhani"/>
                        </a:rPr>
                        <a:t>200</a:t>
                      </a:r>
                      <a:endParaRPr sz="13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solidFill>
                          <a:latin typeface="華康黑體 Std W7" panose="020B0700000000000000" pitchFamily="34" charset="-120"/>
                          <a:ea typeface="華康黑體 Std W7" panose="020B0700000000000000" pitchFamily="34" charset="-120"/>
                          <a:cs typeface="Lato Regular"/>
                          <a:sym typeface="Rajdhani"/>
                        </a:rPr>
                        <a:t>20</a:t>
                      </a:r>
                      <a:endParaRPr sz="13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extLst>
                  <a:ext uri="{0D108BD9-81ED-4DB2-BD59-A6C34878D82A}">
                    <a16:rowId xmlns:a16="http://schemas.microsoft.com/office/drawing/2014/main" val="588933776"/>
                  </a:ext>
                </a:extLst>
              </a:tr>
              <a:tr h="370744">
                <a:tc vMerge="1">
                  <a:txBody>
                    <a:bodyPr/>
                    <a:lstStyle/>
                    <a:p>
                      <a:endParaRPr lang="zh-TW" altLang="en-US"/>
                    </a:p>
                  </a:txBody>
                  <a:tcPr>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zh-TW" altLang="en-US" sz="1300" dirty="0">
                          <a:solidFill>
                            <a:schemeClr val="bg1"/>
                          </a:solidFill>
                          <a:latin typeface="華康黑體 Std W7" panose="020B0700000000000000" pitchFamily="34" charset="-120"/>
                          <a:ea typeface="華康黑體 Std W7" panose="020B0700000000000000" pitchFamily="34" charset="-120"/>
                          <a:cs typeface="Lato Regular"/>
                          <a:sym typeface="Rajdhani"/>
                        </a:rPr>
                        <a:t>太陽能</a:t>
                      </a:r>
                      <a:r>
                        <a:rPr lang="en-US" altLang="zh-TW" sz="1300" dirty="0">
                          <a:solidFill>
                            <a:schemeClr val="bg1"/>
                          </a:solidFill>
                          <a:latin typeface="華康黑體 Std W7" panose="020B0700000000000000" pitchFamily="34" charset="-120"/>
                          <a:ea typeface="華康黑體 Std W7" panose="020B0700000000000000" pitchFamily="34" charset="-120"/>
                          <a:cs typeface="Lato Regular"/>
                          <a:sym typeface="Rajdhani"/>
                        </a:rPr>
                        <a:t>/</a:t>
                      </a:r>
                      <a:r>
                        <a:rPr lang="zh-TW" altLang="en-US" sz="1300" dirty="0">
                          <a:solidFill>
                            <a:schemeClr val="bg1"/>
                          </a:solidFill>
                          <a:latin typeface="華康黑體 Std W7" panose="020B0700000000000000" pitchFamily="34" charset="-120"/>
                          <a:ea typeface="華康黑體 Std W7" panose="020B0700000000000000" pitchFamily="34" charset="-120"/>
                          <a:cs typeface="Lato Regular"/>
                          <a:sym typeface="Rajdhani"/>
                        </a:rPr>
                        <a:t>風能</a:t>
                      </a:r>
                      <a:endParaRPr sz="13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solidFill>
                          <a:latin typeface="華康黑體 Std W7" panose="020B0700000000000000" pitchFamily="34" charset="-120"/>
                          <a:ea typeface="華康黑體 Std W7" panose="020B0700000000000000" pitchFamily="34" charset="-120"/>
                          <a:cs typeface="Lato Regular"/>
                          <a:sym typeface="Rajdhani"/>
                        </a:rPr>
                        <a:t>400</a:t>
                      </a:r>
                      <a:endParaRPr sz="13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solidFill>
                          <a:latin typeface="華康黑體 Std W7" panose="020B0700000000000000" pitchFamily="34" charset="-120"/>
                          <a:ea typeface="華康黑體 Std W7" panose="020B0700000000000000" pitchFamily="34" charset="-120"/>
                          <a:cs typeface="Lato Regular"/>
                          <a:sym typeface="Rajdhani"/>
                        </a:rPr>
                        <a:t>0</a:t>
                      </a:r>
                      <a:endParaRPr sz="13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solidFill>
                          <a:latin typeface="華康黑體 Std W7" panose="020B0700000000000000" pitchFamily="34" charset="-120"/>
                          <a:ea typeface="華康黑體 Std W7" panose="020B0700000000000000" pitchFamily="34" charset="-120"/>
                          <a:cs typeface="Lato Regular"/>
                          <a:sym typeface="Rajdhani"/>
                        </a:rPr>
                        <a:t>2000</a:t>
                      </a:r>
                      <a:endParaRPr sz="13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endParaRPr sz="1300" dirty="0">
                        <a:solidFill>
                          <a:schemeClr val="bg1">
                            <a:lumMod val="85000"/>
                          </a:schemeClr>
                        </a:solidFill>
                        <a:latin typeface="Lato Regular"/>
                        <a:ea typeface="Rajdhani"/>
                        <a:cs typeface="Lato Regular"/>
                        <a:sym typeface="Rajdhani"/>
                      </a:endParaRPr>
                    </a:p>
                  </a:txBody>
                  <a:tcPr marL="25400" marR="25400" marT="25400" marB="25400" anchor="ctr" horzOverflow="overflow">
                    <a:solidFill>
                      <a:srgbClr val="404040"/>
                    </a:solidFill>
                  </a:tcPr>
                </a:tc>
                <a:extLst>
                  <a:ext uri="{0D108BD9-81ED-4DB2-BD59-A6C34878D82A}">
                    <a16:rowId xmlns:a16="http://schemas.microsoft.com/office/drawing/2014/main" val="4208325858"/>
                  </a:ext>
                </a:extLst>
              </a:tr>
              <a:tr h="4622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bg1"/>
                          </a:solidFill>
                          <a:latin typeface="華康黑體 Std W7" panose="020B0700000000000000" pitchFamily="34" charset="-120"/>
                          <a:ea typeface="華康黑體 Std W7" panose="020B0700000000000000" pitchFamily="34" charset="-120"/>
                          <a:cs typeface="Lato Regular"/>
                          <a:sym typeface="Rajdhani"/>
                        </a:rPr>
                        <a:t>總計</a:t>
                      </a:r>
                      <a:endParaRPr lang="zh-TW" altLang="en-US" sz="1800" b="1"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91416" marR="91416" marT="45708" marB="45708">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endParaRPr sz="13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solidFill>
                          <a:latin typeface="華康黑體 Std W7" panose="020B0700000000000000" pitchFamily="34" charset="-120"/>
                          <a:ea typeface="華康黑體 Std W7" panose="020B0700000000000000" pitchFamily="34" charset="-120"/>
                          <a:cs typeface="Lato Regular"/>
                          <a:sym typeface="Rajdhani"/>
                        </a:rPr>
                        <a:t>2500</a:t>
                      </a:r>
                      <a:endParaRPr sz="13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2700" b="1" dirty="0">
                          <a:solidFill>
                            <a:schemeClr val="bg1"/>
                          </a:solidFill>
                          <a:latin typeface="華康黑體 Std W7" panose="020B0700000000000000" pitchFamily="34" charset="-120"/>
                          <a:ea typeface="華康黑體 Std W7" panose="020B0700000000000000" pitchFamily="34" charset="-120"/>
                          <a:cs typeface="Lato Regular"/>
                          <a:sym typeface="Rajdhani"/>
                        </a:rPr>
                        <a:t>110</a:t>
                      </a:r>
                      <a:endParaRPr sz="2700" b="1"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2400" dirty="0">
                          <a:solidFill>
                            <a:srgbClr val="FF684F"/>
                          </a:solidFill>
                          <a:latin typeface="華康黑體 Std W7" panose="020B0700000000000000" pitchFamily="34" charset="-120"/>
                          <a:ea typeface="華康黑體 Std W7" panose="020B0700000000000000" pitchFamily="34" charset="-120"/>
                          <a:cs typeface="Lato Regular"/>
                          <a:sym typeface="Rajdhani"/>
                        </a:rPr>
                        <a:t>7725</a:t>
                      </a:r>
                      <a:endParaRPr sz="2400" dirty="0">
                        <a:solidFill>
                          <a:srgbClr val="FF684F"/>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solidFill>
                      <a:srgbClr val="40404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lgn="ctr" defTabSz="914400">
                        <a:defRPr sz="1800" b="0" spc="0">
                          <a:solidFill>
                            <a:srgbClr val="000000"/>
                          </a:solidFill>
                        </a:defRPr>
                      </a:pPr>
                      <a:r>
                        <a:rPr lang="en-US" altLang="zh-TW" sz="1300" b="0" dirty="0">
                          <a:solidFill>
                            <a:schemeClr val="bg1"/>
                          </a:solidFill>
                          <a:latin typeface="華康黑體 Std W7" panose="020B0700000000000000" pitchFamily="34" charset="-120"/>
                          <a:ea typeface="華康黑體 Std W7" panose="020B0700000000000000" pitchFamily="34" charset="-120"/>
                          <a:cs typeface="Lato Black"/>
                          <a:sym typeface="Rajdhani"/>
                        </a:rPr>
                        <a:t>100</a:t>
                      </a:r>
                      <a:endParaRPr lang="en-US" sz="1300" b="0" dirty="0">
                        <a:solidFill>
                          <a:schemeClr val="bg1"/>
                        </a:solidFill>
                        <a:latin typeface="華康黑體 Std W7" panose="020B0700000000000000" pitchFamily="34" charset="-120"/>
                        <a:ea typeface="華康黑體 Std W7" panose="020B0700000000000000" pitchFamily="34" charset="-120"/>
                        <a:cs typeface="Lato Black"/>
                        <a:sym typeface="Rajdhani"/>
                      </a:endParaRPr>
                    </a:p>
                  </a:txBody>
                  <a:tcPr marL="25394" marR="25394" marT="25394" marB="25394" anchor="ctr" horzOverflow="overflow">
                    <a:solidFill>
                      <a:srgbClr val="404040"/>
                    </a:solidFill>
                  </a:tcPr>
                </a:tc>
                <a:extLst>
                  <a:ext uri="{0D108BD9-81ED-4DB2-BD59-A6C34878D82A}">
                    <a16:rowId xmlns:a16="http://schemas.microsoft.com/office/drawing/2014/main" val="3293970088"/>
                  </a:ext>
                </a:extLst>
              </a:tr>
            </a:tbl>
          </a:graphicData>
        </a:graphic>
      </p:graphicFrame>
      <p:graphicFrame>
        <p:nvGraphicFramePr>
          <p:cNvPr id="15" name="表格 14"/>
          <p:cNvGraphicFramePr>
            <a:graphicFrameLocks noGrp="1"/>
          </p:cNvGraphicFramePr>
          <p:nvPr>
            <p:extLst/>
          </p:nvPr>
        </p:nvGraphicFramePr>
        <p:xfrm>
          <a:off x="3901125" y="4020318"/>
          <a:ext cx="8125884" cy="2834699"/>
        </p:xfrm>
        <a:graphic>
          <a:graphicData uri="http://schemas.openxmlformats.org/drawingml/2006/table">
            <a:tbl>
              <a:tblPr firstRow="1" bandRow="1">
                <a:tableStyleId>{5C22544A-7EE6-4342-B048-85BDC9FD1C3A}</a:tableStyleId>
              </a:tblPr>
              <a:tblGrid>
                <a:gridCol w="1354314">
                  <a:extLst>
                    <a:ext uri="{9D8B030D-6E8A-4147-A177-3AD203B41FA5}">
                      <a16:colId xmlns:a16="http://schemas.microsoft.com/office/drawing/2014/main" val="2039520466"/>
                    </a:ext>
                  </a:extLst>
                </a:gridCol>
                <a:gridCol w="1354314">
                  <a:extLst>
                    <a:ext uri="{9D8B030D-6E8A-4147-A177-3AD203B41FA5}">
                      <a16:colId xmlns:a16="http://schemas.microsoft.com/office/drawing/2014/main" val="957661849"/>
                    </a:ext>
                  </a:extLst>
                </a:gridCol>
                <a:gridCol w="1354314">
                  <a:extLst>
                    <a:ext uri="{9D8B030D-6E8A-4147-A177-3AD203B41FA5}">
                      <a16:colId xmlns:a16="http://schemas.microsoft.com/office/drawing/2014/main" val="2791630646"/>
                    </a:ext>
                  </a:extLst>
                </a:gridCol>
                <a:gridCol w="1354314">
                  <a:extLst>
                    <a:ext uri="{9D8B030D-6E8A-4147-A177-3AD203B41FA5}">
                      <a16:colId xmlns:a16="http://schemas.microsoft.com/office/drawing/2014/main" val="553152995"/>
                    </a:ext>
                  </a:extLst>
                </a:gridCol>
                <a:gridCol w="1354314">
                  <a:extLst>
                    <a:ext uri="{9D8B030D-6E8A-4147-A177-3AD203B41FA5}">
                      <a16:colId xmlns:a16="http://schemas.microsoft.com/office/drawing/2014/main" val="3451719556"/>
                    </a:ext>
                  </a:extLst>
                </a:gridCol>
                <a:gridCol w="1354314">
                  <a:extLst>
                    <a:ext uri="{9D8B030D-6E8A-4147-A177-3AD203B41FA5}">
                      <a16:colId xmlns:a16="http://schemas.microsoft.com/office/drawing/2014/main" val="1856766863"/>
                    </a:ext>
                  </a:extLst>
                </a:gridCol>
              </a:tblGrid>
              <a:tr h="38282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kern="1200" spc="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核電</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zh-TW" altLang="en-US"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核 </a:t>
                      </a: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2</a:t>
                      </a:r>
                      <a:r>
                        <a:rPr lang="zh-TW" altLang="en-US"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 </a:t>
                      </a: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a:t>
                      </a:r>
                      <a:r>
                        <a:rPr lang="zh-TW" altLang="en-US"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 </a:t>
                      </a: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3</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300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270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20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extLst>
                  <a:ext uri="{0D108BD9-81ED-4DB2-BD59-A6C34878D82A}">
                    <a16:rowId xmlns:a16="http://schemas.microsoft.com/office/drawing/2014/main" val="612484742"/>
                  </a:ext>
                </a:extLst>
              </a:tr>
              <a:tr h="382825">
                <a:tc vMerge="1">
                  <a:txBody>
                    <a:bodyPr/>
                    <a:lstStyle/>
                    <a:p>
                      <a:endParaRPr lang="zh-TW" altLang="en-US" dirty="0"/>
                    </a:p>
                  </a:txBody>
                  <a:tcPr>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zh-TW" altLang="en-US"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核 </a:t>
                      </a: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4</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200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400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endParaRPr sz="1300" dirty="0">
                        <a:solidFill>
                          <a:schemeClr val="bg1">
                            <a:lumMod val="85000"/>
                          </a:schemeClr>
                        </a:solidFill>
                        <a:latin typeface="Lato Regular"/>
                        <a:ea typeface="Rajdhani"/>
                        <a:cs typeface="Lato Regular"/>
                        <a:sym typeface="Rajdhani"/>
                      </a:endParaRPr>
                    </a:p>
                  </a:txBody>
                  <a:tcPr marL="25400" marR="25400" marT="25400" marB="25400" anchor="ctr" horzOverflow="overflow">
                    <a:solidFill>
                      <a:srgbClr val="404040"/>
                    </a:solidFill>
                  </a:tcPr>
                </a:tc>
                <a:extLst>
                  <a:ext uri="{0D108BD9-81ED-4DB2-BD59-A6C34878D82A}">
                    <a16:rowId xmlns:a16="http://schemas.microsoft.com/office/drawing/2014/main" val="3098629760"/>
                  </a:ext>
                </a:extLst>
              </a:tr>
              <a:tr h="38282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火電</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zh-TW" altLang="en-US"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煤</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1000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80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1700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40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extLst>
                  <a:ext uri="{0D108BD9-81ED-4DB2-BD59-A6C34878D82A}">
                    <a16:rowId xmlns:a16="http://schemas.microsoft.com/office/drawing/2014/main" val="958462486"/>
                  </a:ext>
                </a:extLst>
              </a:tr>
              <a:tr h="382825">
                <a:tc vMerge="1">
                  <a:txBody>
                    <a:bodyPr/>
                    <a:lstStyle/>
                    <a:p>
                      <a:endParaRPr lang="zh-TW" altLang="en-US"/>
                    </a:p>
                  </a:txBody>
                  <a:tcPr>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zh-TW" altLang="en-US"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氣</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750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30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2550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30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extLst>
                  <a:ext uri="{0D108BD9-81ED-4DB2-BD59-A6C34878D82A}">
                    <a16:rowId xmlns:a16="http://schemas.microsoft.com/office/drawing/2014/main" val="853852204"/>
                  </a:ext>
                </a:extLst>
              </a:tr>
              <a:tr h="38282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綠電</a:t>
                      </a:r>
                      <a:endParaRPr lang="zh-TW" altLang="en-US" sz="1800" b="1"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zh-TW" altLang="en-US"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水力</a:t>
                      </a: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a:t>
                      </a:r>
                      <a:r>
                        <a:rPr lang="zh-TW" altLang="en-US"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生質能</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100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200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10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extLst>
                  <a:ext uri="{0D108BD9-81ED-4DB2-BD59-A6C34878D82A}">
                    <a16:rowId xmlns:a16="http://schemas.microsoft.com/office/drawing/2014/main" val="588933776"/>
                  </a:ext>
                </a:extLst>
              </a:tr>
              <a:tr h="382825">
                <a:tc vMerge="1">
                  <a:txBody>
                    <a:bodyPr/>
                    <a:lstStyle/>
                    <a:p>
                      <a:endParaRPr lang="zh-TW" altLang="en-US"/>
                    </a:p>
                  </a:txBody>
                  <a:tcPr>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zh-TW" altLang="en-US"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太陽能</a:t>
                      </a: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a:t>
                      </a:r>
                      <a:r>
                        <a:rPr lang="zh-TW" altLang="en-US"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風能</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150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750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endParaRPr sz="1300" dirty="0">
                        <a:solidFill>
                          <a:schemeClr val="bg1">
                            <a:lumMod val="85000"/>
                          </a:schemeClr>
                        </a:solidFill>
                        <a:latin typeface="Lato Regular"/>
                        <a:ea typeface="Rajdhani"/>
                        <a:cs typeface="Lato Regular"/>
                        <a:sym typeface="Rajdhani"/>
                      </a:endParaRPr>
                    </a:p>
                  </a:txBody>
                  <a:tcPr marL="25400" marR="25400" marT="25400" marB="25400" anchor="ctr" horzOverflow="overflow">
                    <a:solidFill>
                      <a:srgbClr val="404040"/>
                    </a:solidFill>
                  </a:tcPr>
                </a:tc>
                <a:extLst>
                  <a:ext uri="{0D108BD9-81ED-4DB2-BD59-A6C34878D82A}">
                    <a16:rowId xmlns:a16="http://schemas.microsoft.com/office/drawing/2014/main" val="4208325858"/>
                  </a:ext>
                </a:extLst>
              </a:tr>
              <a:tr h="537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總計</a:t>
                      </a:r>
                      <a:endParaRPr lang="zh-TW" altLang="en-US" sz="1800" b="1"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rPr>
                        <a:t>2500</a:t>
                      </a:r>
                      <a:endParaRPr sz="1300" dirty="0">
                        <a:solidFill>
                          <a:schemeClr val="bg1">
                            <a:lumMod val="85000"/>
                          </a:schemeClr>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3000" dirty="0">
                          <a:solidFill>
                            <a:schemeClr val="bg1"/>
                          </a:solidFill>
                          <a:latin typeface="華康黑體 Std W7" panose="020B0700000000000000" pitchFamily="34" charset="-120"/>
                          <a:ea typeface="華康黑體 Std W7" panose="020B0700000000000000" pitchFamily="34" charset="-120"/>
                          <a:cs typeface="Lato Regular"/>
                          <a:sym typeface="Rajdhani"/>
                        </a:rPr>
                        <a:t>110</a:t>
                      </a:r>
                      <a:endParaRPr sz="30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lgn="ctr" defTabSz="914400">
                        <a:defRPr sz="1800" spc="0"/>
                      </a:pPr>
                      <a:r>
                        <a:rPr lang="en-US" altLang="zh-TW" sz="2400" dirty="0">
                          <a:solidFill>
                            <a:schemeClr val="bg1"/>
                          </a:solidFill>
                          <a:latin typeface="華康黑體 Std W7" panose="020B0700000000000000" pitchFamily="34" charset="-120"/>
                          <a:ea typeface="華康黑體 Std W7" panose="020B0700000000000000" pitchFamily="34" charset="-120"/>
                          <a:cs typeface="Lato Regular"/>
                          <a:sym typeface="Rajdhani"/>
                        </a:rPr>
                        <a:t>5870</a:t>
                      </a:r>
                      <a:endParaRPr sz="2400" dirty="0">
                        <a:solidFill>
                          <a:schemeClr val="bg1"/>
                        </a:solidFill>
                        <a:latin typeface="華康黑體 Std W7" panose="020B0700000000000000" pitchFamily="34" charset="-120"/>
                        <a:ea typeface="華康黑體 Std W7" panose="020B0700000000000000" pitchFamily="34" charset="-120"/>
                        <a:cs typeface="Lato Regular"/>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lgn="ctr" defTabSz="914400">
                        <a:defRPr sz="1800" b="0" spc="0">
                          <a:solidFill>
                            <a:srgbClr val="000000"/>
                          </a:solidFill>
                        </a:defRPr>
                      </a:pPr>
                      <a:r>
                        <a:rPr lang="en-US" altLang="zh-TW" sz="1300" b="0" dirty="0">
                          <a:solidFill>
                            <a:schemeClr val="bg1">
                              <a:lumMod val="95000"/>
                            </a:schemeClr>
                          </a:solidFill>
                          <a:latin typeface="華康黑體 Std W7" panose="020B0700000000000000" pitchFamily="34" charset="-120"/>
                          <a:ea typeface="華康黑體 Std W7" panose="020B0700000000000000" pitchFamily="34" charset="-120"/>
                          <a:cs typeface="Lato Black"/>
                          <a:sym typeface="Rajdhani"/>
                        </a:rPr>
                        <a:t>100</a:t>
                      </a:r>
                      <a:endParaRPr lang="en-US" sz="1300" b="0" dirty="0">
                        <a:solidFill>
                          <a:schemeClr val="bg1">
                            <a:lumMod val="95000"/>
                          </a:schemeClr>
                        </a:solidFill>
                        <a:latin typeface="華康黑體 Std W7" panose="020B0700000000000000" pitchFamily="34" charset="-120"/>
                        <a:ea typeface="華康黑體 Std W7" panose="020B0700000000000000" pitchFamily="34" charset="-120"/>
                        <a:cs typeface="Lato Black"/>
                        <a:sym typeface="Rajdhani"/>
                      </a:endParaRPr>
                    </a:p>
                  </a:txBody>
                  <a:tcPr marL="25394" marR="25394" marT="25394" marB="253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04040"/>
                    </a:solidFill>
                  </a:tcPr>
                </a:tc>
                <a:extLst>
                  <a:ext uri="{0D108BD9-81ED-4DB2-BD59-A6C34878D82A}">
                    <a16:rowId xmlns:a16="http://schemas.microsoft.com/office/drawing/2014/main" val="3293970088"/>
                  </a:ext>
                </a:extLst>
              </a:tr>
            </a:tbl>
          </a:graphicData>
        </a:graphic>
      </p:graphicFrame>
      <p:sp>
        <p:nvSpPr>
          <p:cNvPr id="2" name="文字方塊 1"/>
          <p:cNvSpPr txBox="1"/>
          <p:nvPr/>
        </p:nvSpPr>
        <p:spPr>
          <a:xfrm>
            <a:off x="98264" y="1562927"/>
            <a:ext cx="3704385" cy="1077218"/>
          </a:xfrm>
          <a:prstGeom prst="rect">
            <a:avLst/>
          </a:prstGeom>
          <a:noFill/>
        </p:spPr>
        <p:txBody>
          <a:bodyPr wrap="square" rtlCol="0">
            <a:spAutoFit/>
          </a:bodyPr>
          <a:lstStyle/>
          <a:p>
            <a:r>
              <a:rPr lang="zh-TW" altLang="en-US" sz="2400" dirty="0">
                <a:latin typeface="華康黑體 Std W7" panose="020B0700000000000000" pitchFamily="34" charset="-120"/>
                <a:ea typeface="華康黑體 Std W7" panose="020B0700000000000000" pitchFamily="34" charset="-120"/>
              </a:rPr>
              <a:t>情境一與情境二碳排相同</a:t>
            </a:r>
            <a:r>
              <a:rPr lang="zh-TW" altLang="en-US" sz="2400" dirty="0" smtClean="0">
                <a:latin typeface="華康黑體 Std W7" panose="020B0700000000000000" pitchFamily="34" charset="-120"/>
                <a:ea typeface="華康黑體 Std W7" panose="020B0700000000000000" pitchFamily="34" charset="-120"/>
              </a:rPr>
              <a:t>，但成本</a:t>
            </a:r>
            <a:r>
              <a:rPr lang="zh-TW" altLang="en-US" sz="3000" dirty="0">
                <a:solidFill>
                  <a:srgbClr val="FF6147"/>
                </a:solidFill>
                <a:latin typeface="華康黑體 Std W7" panose="020B0700000000000000" pitchFamily="34" charset="-120"/>
                <a:ea typeface="華康黑體 Std W7" panose="020B0700000000000000" pitchFamily="34" charset="-120"/>
              </a:rPr>
              <a:t>高出</a:t>
            </a:r>
            <a:r>
              <a:rPr lang="en-US" altLang="zh-TW" sz="4000" dirty="0">
                <a:solidFill>
                  <a:srgbClr val="FF6147"/>
                </a:solidFill>
                <a:latin typeface="華康黑體 Std W7" panose="020B0700000000000000" pitchFamily="34" charset="-120"/>
                <a:ea typeface="華康黑體 Std W7" panose="020B0700000000000000" pitchFamily="34" charset="-120"/>
              </a:rPr>
              <a:t>1800</a:t>
            </a:r>
            <a:r>
              <a:rPr lang="zh-TW" altLang="en-US" sz="3000" dirty="0">
                <a:latin typeface="華康黑體 Std W7" panose="020B0700000000000000" pitchFamily="34" charset="-120"/>
                <a:ea typeface="華康黑體 Std W7" panose="020B0700000000000000" pitchFamily="34" charset="-120"/>
              </a:rPr>
              <a:t>億</a:t>
            </a:r>
            <a:r>
              <a:rPr lang="zh-TW" altLang="en-US" sz="2400" dirty="0">
                <a:latin typeface="華康黑體 Std W7" panose="020B0700000000000000" pitchFamily="34" charset="-120"/>
                <a:ea typeface="華康黑體 Std W7" panose="020B0700000000000000" pitchFamily="34" charset="-120"/>
              </a:rPr>
              <a:t>。</a:t>
            </a:r>
          </a:p>
        </p:txBody>
      </p:sp>
      <p:sp>
        <p:nvSpPr>
          <p:cNvPr id="9" name="Rounded Rectangle 3"/>
          <p:cNvSpPr/>
          <p:nvPr/>
        </p:nvSpPr>
        <p:spPr>
          <a:xfrm rot="20751457">
            <a:off x="3212061" y="179019"/>
            <a:ext cx="1207884" cy="66905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sz="2700" b="1" dirty="0">
                <a:latin typeface="華康黑體 Std W7" panose="020B0700000000000000" pitchFamily="34" charset="-120"/>
                <a:ea typeface="華康黑體 Std W7" panose="020B0700000000000000" pitchFamily="34" charset="-120"/>
              </a:rPr>
              <a:t>情境</a:t>
            </a:r>
            <a:r>
              <a:rPr lang="en-US" altLang="zh-TW" sz="2700" b="1" dirty="0">
                <a:latin typeface="華康黑體 Std W7" panose="020B0700000000000000" pitchFamily="34" charset="-120"/>
                <a:ea typeface="華康黑體 Std W7" panose="020B0700000000000000" pitchFamily="34" charset="-120"/>
              </a:rPr>
              <a:t>1</a:t>
            </a:r>
            <a:endParaRPr lang="zh-TW" altLang="en-US" sz="2700" b="1" dirty="0">
              <a:latin typeface="華康黑體 Std W7" panose="020B0700000000000000" pitchFamily="34" charset="-120"/>
              <a:ea typeface="華康黑體 Std W7" panose="020B0700000000000000" pitchFamily="34" charset="-120"/>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774" y="2915440"/>
            <a:ext cx="1782620" cy="2228275"/>
          </a:xfrm>
          <a:prstGeom prst="rect">
            <a:avLst/>
          </a:prstGeom>
        </p:spPr>
      </p:pic>
      <p:sp>
        <p:nvSpPr>
          <p:cNvPr id="29" name="Rounded Rectangle 3"/>
          <p:cNvSpPr/>
          <p:nvPr/>
        </p:nvSpPr>
        <p:spPr>
          <a:xfrm rot="21052843">
            <a:off x="3193624" y="3551813"/>
            <a:ext cx="1269788" cy="66905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sz="2700" b="1" dirty="0">
                <a:latin typeface="華康黑體 Std W7" panose="020B0700000000000000" pitchFamily="34" charset="-120"/>
                <a:ea typeface="華康黑體 Std W7" panose="020B0700000000000000" pitchFamily="34" charset="-120"/>
              </a:rPr>
              <a:t>情境</a:t>
            </a:r>
            <a:r>
              <a:rPr lang="en-US" altLang="zh-TW" sz="2700" b="1" dirty="0">
                <a:latin typeface="華康黑體 Std W7" panose="020B0700000000000000" pitchFamily="34" charset="-120"/>
                <a:ea typeface="華康黑體 Std W7" panose="020B0700000000000000" pitchFamily="34" charset="-120"/>
              </a:rPr>
              <a:t>2</a:t>
            </a:r>
            <a:endParaRPr lang="zh-TW" altLang="en-US" sz="2700" b="1" dirty="0">
              <a:latin typeface="華康黑體 Std W7" panose="020B0700000000000000" pitchFamily="34" charset="-120"/>
              <a:ea typeface="華康黑體 Std W7" panose="020B0700000000000000" pitchFamily="34" charset="-120"/>
            </a:endParaRPr>
          </a:p>
        </p:txBody>
      </p:sp>
      <p:sp>
        <p:nvSpPr>
          <p:cNvPr id="13" name="矩形 11"/>
          <p:cNvSpPr>
            <a:spLocks noChangeArrowheads="1"/>
          </p:cNvSpPr>
          <p:nvPr/>
        </p:nvSpPr>
        <p:spPr bwMode="auto">
          <a:xfrm>
            <a:off x="225085" y="5885807"/>
            <a:ext cx="35450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r>
              <a:rPr lang="zh-TW" altLang="en-US" sz="2400" b="1" dirty="0" smtClean="0">
                <a:solidFill>
                  <a:srgbClr val="0000FF"/>
                </a:solidFill>
                <a:latin typeface="微軟正黑體" panose="020B0604030504040204" pitchFamily="34" charset="-120"/>
                <a:ea typeface="微軟正黑體" panose="020B0604030504040204" pitchFamily="34" charset="-120"/>
              </a:rPr>
              <a:t>資料來源</a:t>
            </a:r>
            <a:r>
              <a:rPr lang="zh-TW" altLang="en-US" sz="2400" b="1" dirty="0" smtClean="0">
                <a:solidFill>
                  <a:srgbClr val="0000FF"/>
                </a:solidFill>
                <a:latin typeface="Microsoft JhengHei UI" panose="020B0604030504040204" pitchFamily="34" charset="-120"/>
                <a:ea typeface="Microsoft JhengHei UI" panose="020B0604030504040204" pitchFamily="34" charset="-120"/>
              </a:rPr>
              <a:t>：陳立誠 大愛電視台演講</a:t>
            </a:r>
            <a:endParaRPr lang="zh-TW" altLang="en-US" sz="2400" b="1" dirty="0">
              <a:solidFill>
                <a:srgbClr val="0000FF"/>
              </a:solidFill>
              <a:latin typeface="微軟正黑體" panose="020B0604030504040204" pitchFamily="34" charset="-120"/>
              <a:ea typeface="微軟正黑體" panose="020B0604030504040204" pitchFamily="34" charset="-120"/>
            </a:endParaRPr>
          </a:p>
        </p:txBody>
      </p:sp>
      <p:sp>
        <p:nvSpPr>
          <p:cNvPr id="16" name="標題 1"/>
          <p:cNvSpPr txBox="1">
            <a:spLocks/>
          </p:cNvSpPr>
          <p:nvPr/>
        </p:nvSpPr>
        <p:spPr bwMode="auto">
          <a:xfrm>
            <a:off x="4010131" y="3682620"/>
            <a:ext cx="7680123" cy="3175380"/>
          </a:xfrm>
          <a:prstGeom prst="rect">
            <a:avLst/>
          </a:prstGeom>
          <a:solidFill>
            <a:srgbClr val="FFFF00"/>
          </a:solidFill>
          <a:ln>
            <a:noFill/>
          </a:ln>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Char char="•"/>
            </a:pPr>
            <a:r>
              <a:rPr lang="zh-TW" altLang="en-US" sz="4800" b="1" dirty="0" smtClean="0">
                <a:solidFill>
                  <a:srgbClr val="FF0000"/>
                </a:solidFill>
                <a:latin typeface="標楷體" panose="03000509000000000000" pitchFamily="65" charset="-120"/>
                <a:ea typeface="標楷體" panose="03000509000000000000" pitchFamily="65" charset="-120"/>
              </a:rPr>
              <a:t>不缺電</a:t>
            </a:r>
            <a:r>
              <a:rPr lang="en-US" altLang="zh-TW" sz="4800" b="1" dirty="0" smtClean="0">
                <a:solidFill>
                  <a:srgbClr val="FF0000"/>
                </a:solidFill>
                <a:latin typeface="標楷體" panose="03000509000000000000" pitchFamily="65" charset="-120"/>
                <a:ea typeface="標楷體" panose="03000509000000000000" pitchFamily="65" charset="-120"/>
              </a:rPr>
              <a:t>(</a:t>
            </a:r>
            <a:r>
              <a:rPr lang="zh-TW" altLang="en-US" sz="4800" b="1" dirty="0" smtClean="0">
                <a:solidFill>
                  <a:srgbClr val="FF0000"/>
                </a:solidFill>
                <a:latin typeface="標楷體" panose="03000509000000000000" pitchFamily="65" charset="-120"/>
                <a:ea typeface="標楷體" panose="03000509000000000000" pitchFamily="65" charset="-120"/>
              </a:rPr>
              <a:t>不限電</a:t>
            </a:r>
            <a:r>
              <a:rPr lang="en-US" altLang="zh-TW" sz="4800" b="1" dirty="0" smtClean="0">
                <a:solidFill>
                  <a:srgbClr val="FF0000"/>
                </a:solidFill>
                <a:latin typeface="標楷體" panose="03000509000000000000" pitchFamily="65" charset="-120"/>
                <a:ea typeface="標楷體" panose="03000509000000000000" pitchFamily="65" charset="-120"/>
              </a:rPr>
              <a:t>)</a:t>
            </a:r>
          </a:p>
          <a:p>
            <a:pPr eaLnBrk="1" hangingPunct="1">
              <a:spcBef>
                <a:spcPct val="0"/>
              </a:spcBef>
              <a:buFontTx/>
              <a:buChar char="•"/>
            </a:pPr>
            <a:r>
              <a:rPr lang="zh-TW" altLang="en-US" sz="4800" b="1" dirty="0" smtClean="0">
                <a:solidFill>
                  <a:srgbClr val="FF0000"/>
                </a:solidFill>
                <a:latin typeface="標楷體" panose="03000509000000000000" pitchFamily="65" charset="-120"/>
                <a:ea typeface="標楷體" panose="03000509000000000000" pitchFamily="65" charset="-120"/>
              </a:rPr>
              <a:t>可負擔電價</a:t>
            </a:r>
            <a:r>
              <a:rPr lang="en-US" altLang="zh-TW" sz="4800" b="1" dirty="0" smtClean="0">
                <a:solidFill>
                  <a:srgbClr val="FF0000"/>
                </a:solidFill>
                <a:latin typeface="標楷體" panose="03000509000000000000" pitchFamily="65" charset="-120"/>
                <a:ea typeface="標楷體" panose="03000509000000000000" pitchFamily="65" charset="-120"/>
              </a:rPr>
              <a:t>(</a:t>
            </a:r>
            <a:r>
              <a:rPr lang="zh-TW" altLang="en-US" sz="4800" b="1" dirty="0" smtClean="0">
                <a:solidFill>
                  <a:srgbClr val="FF0000"/>
                </a:solidFill>
                <a:latin typeface="標楷體" panose="03000509000000000000" pitchFamily="65" charset="-120"/>
                <a:ea typeface="標楷體" panose="03000509000000000000" pitchFamily="65" charset="-120"/>
              </a:rPr>
              <a:t>合理電價</a:t>
            </a:r>
            <a:r>
              <a:rPr lang="en-US" altLang="zh-TW" sz="4800" b="1" dirty="0" smtClean="0">
                <a:solidFill>
                  <a:srgbClr val="FF0000"/>
                </a:solidFill>
                <a:latin typeface="標楷體" panose="03000509000000000000" pitchFamily="65" charset="-120"/>
                <a:ea typeface="標楷體" panose="03000509000000000000" pitchFamily="65" charset="-120"/>
              </a:rPr>
              <a:t>)</a:t>
            </a:r>
            <a:endParaRPr lang="zh-TW" altLang="en-US" sz="4800" b="1" dirty="0" smtClean="0">
              <a:solidFill>
                <a:srgbClr val="FF0000"/>
              </a:solidFill>
              <a:latin typeface="標楷體" panose="03000509000000000000" pitchFamily="65" charset="-120"/>
              <a:ea typeface="標楷體" panose="03000509000000000000" pitchFamily="65" charset="-120"/>
            </a:endParaRPr>
          </a:p>
          <a:p>
            <a:pPr eaLnBrk="1" hangingPunct="1">
              <a:spcBef>
                <a:spcPct val="0"/>
              </a:spcBef>
              <a:buFontTx/>
              <a:buChar char="•"/>
            </a:pPr>
            <a:r>
              <a:rPr lang="zh-TW" altLang="en-US" sz="4800" b="1" dirty="0">
                <a:solidFill>
                  <a:srgbClr val="FF0000"/>
                </a:solidFill>
                <a:latin typeface="標楷體" panose="03000509000000000000" pitchFamily="65" charset="-120"/>
                <a:ea typeface="標楷體" panose="03000509000000000000" pitchFamily="65" charset="-120"/>
              </a:rPr>
              <a:t>符合</a:t>
            </a:r>
            <a:r>
              <a:rPr lang="zh-TW" altLang="en-US" sz="4800" b="1" dirty="0" smtClean="0">
                <a:solidFill>
                  <a:srgbClr val="FF0000"/>
                </a:solidFill>
                <a:latin typeface="標楷體" panose="03000509000000000000" pitchFamily="65" charset="-120"/>
                <a:ea typeface="標楷體" panose="03000509000000000000" pitchFamily="65" charset="-120"/>
              </a:rPr>
              <a:t>國際減碳承諾</a:t>
            </a:r>
            <a:endParaRPr lang="zh-TW" altLang="en-US" sz="4800" b="1" dirty="0">
              <a:solidFill>
                <a:srgbClr val="FF0000"/>
              </a:solidFill>
              <a:latin typeface="標楷體" panose="03000509000000000000" pitchFamily="65" charset="-120"/>
              <a:ea typeface="標楷體" panose="03000509000000000000" pitchFamily="65" charset="-120"/>
            </a:endParaRPr>
          </a:p>
        </p:txBody>
      </p:sp>
      <p:sp>
        <p:nvSpPr>
          <p:cNvPr id="5" name="乘號 4"/>
          <p:cNvSpPr/>
          <p:nvPr/>
        </p:nvSpPr>
        <p:spPr>
          <a:xfrm>
            <a:off x="6203853" y="4083680"/>
            <a:ext cx="914400" cy="100433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乘號 16"/>
          <p:cNvSpPr/>
          <p:nvPr/>
        </p:nvSpPr>
        <p:spPr>
          <a:xfrm>
            <a:off x="6876761" y="4812852"/>
            <a:ext cx="914400" cy="100433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動作按鈕: 說明 5">
            <a:hlinkClick r:id="" action="ppaction://noaction" highlightClick="1"/>
          </p:cNvPr>
          <p:cNvSpPr/>
          <p:nvPr/>
        </p:nvSpPr>
        <p:spPr>
          <a:xfrm>
            <a:off x="9706707" y="5683339"/>
            <a:ext cx="844061" cy="741662"/>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6803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1000"/>
                                        <p:tgtEl>
                                          <p:spTgt spid="16">
                                            <p:txEl>
                                              <p:pRg st="0" end="0"/>
                                            </p:txEl>
                                          </p:spTgt>
                                        </p:tgtEl>
                                      </p:cBhvr>
                                    </p:animEffect>
                                    <p:anim calcmode="lin" valueType="num">
                                      <p:cBhvr>
                                        <p:cTn id="2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Effect transition="in" filter="fade">
                                      <p:cBhvr>
                                        <p:cTn id="35" dur="1000"/>
                                        <p:tgtEl>
                                          <p:spTgt spid="16">
                                            <p:txEl>
                                              <p:pRg st="1" end="1"/>
                                            </p:txEl>
                                          </p:spTgt>
                                        </p:tgtEl>
                                      </p:cBhvr>
                                    </p:animEffect>
                                    <p:anim calcmode="lin" valueType="num">
                                      <p:cBhvr>
                                        <p:cTn id="36"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6">
                                            <p:txEl>
                                              <p:pRg st="2" end="2"/>
                                            </p:txEl>
                                          </p:spTgt>
                                        </p:tgtEl>
                                        <p:attrNameLst>
                                          <p:attrName>style.visibility</p:attrName>
                                        </p:attrNameLst>
                                      </p:cBhvr>
                                      <p:to>
                                        <p:strVal val="visible"/>
                                      </p:to>
                                    </p:set>
                                    <p:animEffect transition="in" filter="fade">
                                      <p:cBhvr>
                                        <p:cTn id="49" dur="1000"/>
                                        <p:tgtEl>
                                          <p:spTgt spid="16">
                                            <p:txEl>
                                              <p:pRg st="2" end="2"/>
                                            </p:txEl>
                                          </p:spTgt>
                                        </p:tgtEl>
                                      </p:cBhvr>
                                    </p:animEffect>
                                    <p:anim calcmode="lin" valueType="num">
                                      <p:cBhvr>
                                        <p:cTn id="50"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animBg="1"/>
      <p:bldP spid="16" grpId="0" animBg="1"/>
      <p:bldP spid="5" grpId="0" animBg="1"/>
      <p:bldP spid="17"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275" y="-220767"/>
            <a:ext cx="12192000" cy="264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拱形 5"/>
          <p:cNvSpPr/>
          <p:nvPr/>
        </p:nvSpPr>
        <p:spPr>
          <a:xfrm>
            <a:off x="3064933" y="3875616"/>
            <a:ext cx="6062133" cy="5964767"/>
          </a:xfrm>
          <a:prstGeom prst="blockArc">
            <a:avLst>
              <a:gd name="adj1" fmla="val 10800000"/>
              <a:gd name="adj2" fmla="val 35514"/>
              <a:gd name="adj3" fmla="val 20658"/>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zh-TW" altLang="en-US">
              <a:solidFill>
                <a:schemeClr val="tx1"/>
              </a:solidFill>
            </a:endParaRPr>
          </a:p>
        </p:txBody>
      </p:sp>
      <p:cxnSp>
        <p:nvCxnSpPr>
          <p:cNvPr id="8" name="直線接點 7"/>
          <p:cNvCxnSpPr/>
          <p:nvPr/>
        </p:nvCxnSpPr>
        <p:spPr>
          <a:xfrm flipH="1" flipV="1">
            <a:off x="1454473" y="23163"/>
            <a:ext cx="4017446" cy="517585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flipV="1">
            <a:off x="6648994" y="0"/>
            <a:ext cx="142438" cy="519901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flipH="1" flipV="1">
            <a:off x="0" y="5260456"/>
            <a:ext cx="4507197" cy="74049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文字方塊 28"/>
          <p:cNvSpPr txBox="1"/>
          <p:nvPr/>
        </p:nvSpPr>
        <p:spPr>
          <a:xfrm>
            <a:off x="7814713" y="5707869"/>
            <a:ext cx="1319348" cy="1015663"/>
          </a:xfrm>
          <a:prstGeom prst="rect">
            <a:avLst/>
          </a:prstGeom>
          <a:noFill/>
        </p:spPr>
        <p:txBody>
          <a:bodyPr wrap="square" rtlCol="0">
            <a:spAutoFit/>
          </a:bodyPr>
          <a:lstStyle/>
          <a:p>
            <a:pPr algn="ctr"/>
            <a:r>
              <a:rPr kumimoji="1" lang="en-US" altLang="zh-TW" sz="2000" b="1" dirty="0" smtClean="0">
                <a:latin typeface="Microsoft JhengHei" charset="-120"/>
                <a:ea typeface="Microsoft JhengHei" charset="-120"/>
                <a:cs typeface="Microsoft JhengHei" charset="-120"/>
              </a:rPr>
              <a:t>1</a:t>
            </a:r>
            <a:r>
              <a:rPr kumimoji="1" lang="zh-TW" altLang="en-US" sz="2000" b="1" dirty="0" smtClean="0">
                <a:latin typeface="Microsoft JhengHei" charset="-120"/>
                <a:ea typeface="Microsoft JhengHei" charset="-120"/>
                <a:cs typeface="Microsoft JhengHei" charset="-120"/>
              </a:rPr>
              <a:t>級</a:t>
            </a:r>
            <a:endParaRPr kumimoji="1" lang="en-US" altLang="zh-TW" sz="2000" b="1" dirty="0" smtClean="0">
              <a:latin typeface="Microsoft JhengHei" charset="-120"/>
              <a:ea typeface="Microsoft JhengHei" charset="-120"/>
              <a:cs typeface="Microsoft JhengHei" charset="-120"/>
            </a:endParaRPr>
          </a:p>
          <a:p>
            <a:pPr algn="ctr"/>
            <a:r>
              <a:rPr kumimoji="1" lang="zh-TW" altLang="en-US" sz="2000" b="1" dirty="0" smtClean="0">
                <a:latin typeface="Microsoft JhengHei" charset="-120"/>
                <a:ea typeface="Microsoft JhengHei" charset="-120"/>
                <a:cs typeface="Microsoft JhengHei" charset="-120"/>
              </a:rPr>
              <a:t>致癌因子</a:t>
            </a:r>
            <a:r>
              <a:rPr kumimoji="1" lang="en-US" altLang="zh-TW" sz="2000" b="1" dirty="0" smtClean="0">
                <a:latin typeface="Microsoft JhengHei" charset="-120"/>
                <a:ea typeface="Microsoft JhengHei" charset="-120"/>
                <a:cs typeface="Microsoft JhengHei" charset="-120"/>
              </a:rPr>
              <a:t>(118</a:t>
            </a:r>
            <a:r>
              <a:rPr kumimoji="1" lang="zh-TW" altLang="en-US" sz="2000" b="1" dirty="0" smtClean="0">
                <a:latin typeface="Microsoft JhengHei" charset="-120"/>
                <a:ea typeface="Microsoft JhengHei" charset="-120"/>
                <a:cs typeface="Microsoft JhengHei" charset="-120"/>
              </a:rPr>
              <a:t>種</a:t>
            </a:r>
            <a:r>
              <a:rPr kumimoji="1" lang="en-US" altLang="zh-TW" sz="2000" b="1" dirty="0" smtClean="0">
                <a:latin typeface="Microsoft JhengHei" charset="-120"/>
                <a:ea typeface="Microsoft JhengHei" charset="-120"/>
                <a:cs typeface="Microsoft JhengHei" charset="-120"/>
              </a:rPr>
              <a:t>)</a:t>
            </a:r>
            <a:endParaRPr kumimoji="1" lang="zh-TW" altLang="en-US" sz="2000" b="1" dirty="0">
              <a:latin typeface="Microsoft JhengHei" charset="-120"/>
              <a:ea typeface="Microsoft JhengHei" charset="-120"/>
              <a:cs typeface="Microsoft JhengHei" charset="-120"/>
            </a:endParaRPr>
          </a:p>
        </p:txBody>
      </p:sp>
      <p:sp>
        <p:nvSpPr>
          <p:cNvPr id="30" name="矩形 29"/>
          <p:cNvSpPr/>
          <p:nvPr/>
        </p:nvSpPr>
        <p:spPr>
          <a:xfrm>
            <a:off x="6794868" y="6211669"/>
            <a:ext cx="1199601" cy="646331"/>
          </a:xfrm>
          <a:prstGeom prst="rect">
            <a:avLst/>
          </a:prstGeom>
        </p:spPr>
        <p:txBody>
          <a:bodyPr wrap="square">
            <a:spAutoFit/>
          </a:bodyPr>
          <a:lstStyle/>
          <a:p>
            <a:pPr algn="ctr"/>
            <a:r>
              <a:rPr lang="zh-TW" altLang="en-US" smtClean="0">
                <a:latin typeface="Microsoft JhengHei" charset="-120"/>
                <a:ea typeface="Microsoft JhengHei" charset="-120"/>
                <a:cs typeface="Microsoft JhengHei" charset="-120"/>
              </a:rPr>
              <a:t>確定為  致癌因子</a:t>
            </a:r>
            <a:endParaRPr lang="zh-TW" altLang="en-US"/>
          </a:p>
        </p:txBody>
      </p:sp>
      <p:sp>
        <p:nvSpPr>
          <p:cNvPr id="31" name="文字方塊 30"/>
          <p:cNvSpPr txBox="1"/>
          <p:nvPr/>
        </p:nvSpPr>
        <p:spPr>
          <a:xfrm>
            <a:off x="6812631" y="4451010"/>
            <a:ext cx="1319348" cy="1015663"/>
          </a:xfrm>
          <a:prstGeom prst="rect">
            <a:avLst/>
          </a:prstGeom>
          <a:noFill/>
        </p:spPr>
        <p:txBody>
          <a:bodyPr wrap="square" rtlCol="0">
            <a:spAutoFit/>
          </a:bodyPr>
          <a:lstStyle/>
          <a:p>
            <a:pPr algn="ctr"/>
            <a:r>
              <a:rPr kumimoji="1" lang="en-US" altLang="zh-TW" sz="2000" b="1" dirty="0" smtClean="0">
                <a:latin typeface="Microsoft JhengHei" charset="-120"/>
                <a:ea typeface="Microsoft JhengHei" charset="-120"/>
                <a:cs typeface="Microsoft JhengHei" charset="-120"/>
              </a:rPr>
              <a:t>2A</a:t>
            </a:r>
            <a:r>
              <a:rPr kumimoji="1" lang="zh-TW" altLang="en-US" sz="2000" b="1" dirty="0" smtClean="0">
                <a:latin typeface="Microsoft JhengHei" charset="-120"/>
                <a:ea typeface="Microsoft JhengHei" charset="-120"/>
                <a:cs typeface="Microsoft JhengHei" charset="-120"/>
              </a:rPr>
              <a:t>級</a:t>
            </a:r>
            <a:endParaRPr kumimoji="1" lang="en-US" altLang="zh-TW" sz="2000" b="1" dirty="0" smtClean="0">
              <a:latin typeface="Microsoft JhengHei" charset="-120"/>
              <a:ea typeface="Microsoft JhengHei" charset="-120"/>
              <a:cs typeface="Microsoft JhengHei" charset="-120"/>
            </a:endParaRPr>
          </a:p>
          <a:p>
            <a:pPr algn="ctr"/>
            <a:r>
              <a:rPr kumimoji="1" lang="zh-TW" altLang="en-US" sz="2000" b="1" dirty="0" smtClean="0">
                <a:latin typeface="Microsoft JhengHei" charset="-120"/>
                <a:ea typeface="Microsoft JhengHei" charset="-120"/>
                <a:cs typeface="Microsoft JhengHei" charset="-120"/>
              </a:rPr>
              <a:t>致癌因子</a:t>
            </a:r>
            <a:r>
              <a:rPr kumimoji="1" lang="en-US" altLang="zh-TW" sz="2000" b="1" dirty="0" smtClean="0">
                <a:latin typeface="Microsoft JhengHei" charset="-120"/>
                <a:ea typeface="Microsoft JhengHei" charset="-120"/>
                <a:cs typeface="Microsoft JhengHei" charset="-120"/>
              </a:rPr>
              <a:t>(79</a:t>
            </a:r>
            <a:r>
              <a:rPr kumimoji="1" lang="zh-TW" altLang="en-US" sz="2000" b="1" dirty="0" smtClean="0">
                <a:latin typeface="Microsoft JhengHei" charset="-120"/>
                <a:ea typeface="Microsoft JhengHei" charset="-120"/>
                <a:cs typeface="Microsoft JhengHei" charset="-120"/>
              </a:rPr>
              <a:t>種</a:t>
            </a:r>
            <a:r>
              <a:rPr kumimoji="1" lang="en-US" altLang="zh-TW" sz="2000" b="1" dirty="0" smtClean="0">
                <a:latin typeface="Microsoft JhengHei" charset="-120"/>
                <a:ea typeface="Microsoft JhengHei" charset="-120"/>
                <a:cs typeface="Microsoft JhengHei" charset="-120"/>
              </a:rPr>
              <a:t>)</a:t>
            </a:r>
            <a:endParaRPr kumimoji="1" lang="zh-TW" altLang="en-US" sz="2000" b="1" dirty="0">
              <a:latin typeface="Microsoft JhengHei" charset="-120"/>
              <a:ea typeface="Microsoft JhengHei" charset="-120"/>
              <a:cs typeface="Microsoft JhengHei" charset="-120"/>
            </a:endParaRPr>
          </a:p>
        </p:txBody>
      </p:sp>
      <p:sp>
        <p:nvSpPr>
          <p:cNvPr id="32" name="矩形 31"/>
          <p:cNvSpPr/>
          <p:nvPr/>
        </p:nvSpPr>
        <p:spPr>
          <a:xfrm>
            <a:off x="6462101" y="5565338"/>
            <a:ext cx="1345617" cy="646331"/>
          </a:xfrm>
          <a:prstGeom prst="rect">
            <a:avLst/>
          </a:prstGeom>
        </p:spPr>
        <p:txBody>
          <a:bodyPr wrap="square">
            <a:spAutoFit/>
          </a:bodyPr>
          <a:lstStyle/>
          <a:p>
            <a:r>
              <a:rPr lang="zh-TW" altLang="en-US">
                <a:solidFill>
                  <a:schemeClr val="dk1"/>
                </a:solidFill>
                <a:latin typeface="Microsoft JhengHei" charset="-120"/>
                <a:ea typeface="Microsoft JhengHei" charset="-120"/>
                <a:cs typeface="Microsoft JhengHei" charset="-120"/>
              </a:rPr>
              <a:t>極有可能為致癌因子</a:t>
            </a:r>
            <a:endParaRPr lang="zh-TW" altLang="en-US" dirty="0">
              <a:latin typeface="Microsoft JhengHei" charset="-120"/>
              <a:ea typeface="Microsoft JhengHei" charset="-120"/>
              <a:cs typeface="Microsoft JhengHei" charset="-120"/>
            </a:endParaRPr>
          </a:p>
        </p:txBody>
      </p:sp>
      <p:sp>
        <p:nvSpPr>
          <p:cNvPr id="33" name="文字方塊 32"/>
          <p:cNvSpPr txBox="1"/>
          <p:nvPr/>
        </p:nvSpPr>
        <p:spPr>
          <a:xfrm>
            <a:off x="5287842" y="4031963"/>
            <a:ext cx="1319348" cy="1015663"/>
          </a:xfrm>
          <a:prstGeom prst="rect">
            <a:avLst/>
          </a:prstGeom>
          <a:noFill/>
        </p:spPr>
        <p:txBody>
          <a:bodyPr wrap="square" rtlCol="0">
            <a:spAutoFit/>
          </a:bodyPr>
          <a:lstStyle/>
          <a:p>
            <a:pPr algn="ctr"/>
            <a:r>
              <a:rPr kumimoji="1" lang="en-US" altLang="zh-TW" sz="2000" b="1" dirty="0" smtClean="0">
                <a:latin typeface="Microsoft JhengHei" charset="-120"/>
                <a:ea typeface="Microsoft JhengHei" charset="-120"/>
                <a:cs typeface="Microsoft JhengHei" charset="-120"/>
              </a:rPr>
              <a:t>2B</a:t>
            </a:r>
            <a:r>
              <a:rPr kumimoji="1" lang="zh-TW" altLang="en-US" sz="2000" b="1" dirty="0" smtClean="0">
                <a:latin typeface="Microsoft JhengHei" charset="-120"/>
                <a:ea typeface="Microsoft JhengHei" charset="-120"/>
                <a:cs typeface="Microsoft JhengHei" charset="-120"/>
              </a:rPr>
              <a:t>級</a:t>
            </a:r>
            <a:endParaRPr kumimoji="1" lang="en-US" altLang="zh-TW" sz="2000" b="1" dirty="0" smtClean="0">
              <a:latin typeface="Microsoft JhengHei" charset="-120"/>
              <a:ea typeface="Microsoft JhengHei" charset="-120"/>
              <a:cs typeface="Microsoft JhengHei" charset="-120"/>
            </a:endParaRPr>
          </a:p>
          <a:p>
            <a:pPr algn="ctr"/>
            <a:r>
              <a:rPr kumimoji="1" lang="zh-TW" altLang="en-US" sz="2000" b="1" dirty="0" smtClean="0">
                <a:latin typeface="Microsoft JhengHei" charset="-120"/>
                <a:ea typeface="Microsoft JhengHei" charset="-120"/>
                <a:cs typeface="Microsoft JhengHei" charset="-120"/>
              </a:rPr>
              <a:t>致癌因子</a:t>
            </a:r>
            <a:r>
              <a:rPr kumimoji="1" lang="en-US" altLang="zh-TW" sz="2000" b="1" dirty="0" smtClean="0">
                <a:latin typeface="Microsoft JhengHei" charset="-120"/>
                <a:ea typeface="Microsoft JhengHei" charset="-120"/>
                <a:cs typeface="Microsoft JhengHei" charset="-120"/>
              </a:rPr>
              <a:t>(289</a:t>
            </a:r>
            <a:r>
              <a:rPr kumimoji="1" lang="zh-TW" altLang="en-US" sz="2000" b="1" dirty="0" smtClean="0">
                <a:latin typeface="Microsoft JhengHei" charset="-120"/>
                <a:ea typeface="Microsoft JhengHei" charset="-120"/>
                <a:cs typeface="Microsoft JhengHei" charset="-120"/>
              </a:rPr>
              <a:t>種</a:t>
            </a:r>
            <a:r>
              <a:rPr kumimoji="1" lang="en-US" altLang="zh-TW" sz="2000" b="1" dirty="0" smtClean="0">
                <a:latin typeface="Microsoft JhengHei" charset="-120"/>
                <a:ea typeface="Microsoft JhengHei" charset="-120"/>
                <a:cs typeface="Microsoft JhengHei" charset="-120"/>
              </a:rPr>
              <a:t>)</a:t>
            </a:r>
            <a:endParaRPr kumimoji="1" lang="zh-TW" altLang="en-US" sz="2000" b="1" dirty="0">
              <a:latin typeface="Microsoft JhengHei" charset="-120"/>
              <a:ea typeface="Microsoft JhengHei" charset="-120"/>
              <a:cs typeface="Microsoft JhengHei" charset="-120"/>
            </a:endParaRPr>
          </a:p>
        </p:txBody>
      </p:sp>
      <p:sp>
        <p:nvSpPr>
          <p:cNvPr id="34" name="矩形 33"/>
          <p:cNvSpPr/>
          <p:nvPr/>
        </p:nvSpPr>
        <p:spPr>
          <a:xfrm>
            <a:off x="5537061" y="5085762"/>
            <a:ext cx="1133842" cy="646331"/>
          </a:xfrm>
          <a:prstGeom prst="rect">
            <a:avLst/>
          </a:prstGeom>
        </p:spPr>
        <p:txBody>
          <a:bodyPr wrap="square">
            <a:spAutoFit/>
          </a:bodyPr>
          <a:lstStyle/>
          <a:p>
            <a:pPr algn="ctr">
              <a:defRPr/>
            </a:pPr>
            <a:r>
              <a:rPr lang="zh-TW" altLang="en-US" dirty="0">
                <a:solidFill>
                  <a:schemeClr val="dk1"/>
                </a:solidFill>
                <a:latin typeface="Microsoft JhengHei" charset="-120"/>
                <a:ea typeface="Microsoft JhengHei" charset="-120"/>
                <a:cs typeface="Microsoft JhengHei" charset="-120"/>
              </a:rPr>
              <a:t>可能</a:t>
            </a:r>
            <a:r>
              <a:rPr lang="zh-TW" altLang="en-US" dirty="0" smtClean="0">
                <a:solidFill>
                  <a:schemeClr val="dk1"/>
                </a:solidFill>
                <a:latin typeface="Microsoft JhengHei" charset="-120"/>
                <a:ea typeface="Microsoft JhengHei" charset="-120"/>
                <a:cs typeface="Microsoft JhengHei" charset="-120"/>
              </a:rPr>
              <a:t>為</a:t>
            </a:r>
            <a:r>
              <a:rPr lang="en-US" altLang="zh-TW" dirty="0" smtClean="0">
                <a:solidFill>
                  <a:schemeClr val="dk1"/>
                </a:solidFill>
                <a:latin typeface="Microsoft JhengHei" charset="-120"/>
                <a:ea typeface="Microsoft JhengHei" charset="-120"/>
                <a:cs typeface="Microsoft JhengHei" charset="-120"/>
              </a:rPr>
              <a:t> </a:t>
            </a:r>
            <a:r>
              <a:rPr lang="zh-TW" altLang="en-US" dirty="0" smtClean="0">
                <a:solidFill>
                  <a:schemeClr val="dk1"/>
                </a:solidFill>
                <a:latin typeface="Microsoft JhengHei" charset="-120"/>
                <a:ea typeface="Microsoft JhengHei" charset="-120"/>
                <a:cs typeface="Microsoft JhengHei" charset="-120"/>
              </a:rPr>
              <a:t>致</a:t>
            </a:r>
            <a:r>
              <a:rPr lang="zh-TW" altLang="en-US" dirty="0">
                <a:solidFill>
                  <a:schemeClr val="dk1"/>
                </a:solidFill>
                <a:latin typeface="Microsoft JhengHei" charset="-120"/>
                <a:ea typeface="Microsoft JhengHei" charset="-120"/>
                <a:cs typeface="Microsoft JhengHei" charset="-120"/>
              </a:rPr>
              <a:t>癌因子</a:t>
            </a:r>
            <a:endParaRPr lang="zh-TW" altLang="en-US" dirty="0">
              <a:latin typeface="Microsoft JhengHei" charset="-120"/>
              <a:ea typeface="Microsoft JhengHei" charset="-120"/>
              <a:cs typeface="Microsoft JhengHei" charset="-120"/>
            </a:endParaRPr>
          </a:p>
        </p:txBody>
      </p:sp>
      <p:sp>
        <p:nvSpPr>
          <p:cNvPr id="35" name="文字方塊 34"/>
          <p:cNvSpPr txBox="1"/>
          <p:nvPr/>
        </p:nvSpPr>
        <p:spPr>
          <a:xfrm>
            <a:off x="3717288" y="4629972"/>
            <a:ext cx="1319348" cy="1015663"/>
          </a:xfrm>
          <a:prstGeom prst="rect">
            <a:avLst/>
          </a:prstGeom>
          <a:noFill/>
        </p:spPr>
        <p:txBody>
          <a:bodyPr wrap="square" rtlCol="0">
            <a:spAutoFit/>
          </a:bodyPr>
          <a:lstStyle/>
          <a:p>
            <a:pPr algn="ctr"/>
            <a:r>
              <a:rPr kumimoji="1" lang="en-US" altLang="zh-TW" sz="2000" b="1" dirty="0">
                <a:latin typeface="Microsoft JhengHei" charset="-120"/>
                <a:ea typeface="Microsoft JhengHei" charset="-120"/>
                <a:cs typeface="Microsoft JhengHei" charset="-120"/>
              </a:rPr>
              <a:t>3</a:t>
            </a:r>
            <a:r>
              <a:rPr kumimoji="1" lang="zh-TW" altLang="en-US" sz="2000" b="1" dirty="0" smtClean="0">
                <a:latin typeface="Microsoft JhengHei" charset="-120"/>
                <a:ea typeface="Microsoft JhengHei" charset="-120"/>
                <a:cs typeface="Microsoft JhengHei" charset="-120"/>
              </a:rPr>
              <a:t>級</a:t>
            </a:r>
            <a:endParaRPr kumimoji="1" lang="en-US" altLang="zh-TW" sz="2000" b="1" dirty="0" smtClean="0">
              <a:latin typeface="Microsoft JhengHei" charset="-120"/>
              <a:ea typeface="Microsoft JhengHei" charset="-120"/>
              <a:cs typeface="Microsoft JhengHei" charset="-120"/>
            </a:endParaRPr>
          </a:p>
          <a:p>
            <a:pPr algn="ctr"/>
            <a:r>
              <a:rPr kumimoji="1" lang="zh-TW" altLang="en-US" sz="2000" b="1" dirty="0" smtClean="0">
                <a:latin typeface="Microsoft JhengHei" charset="-120"/>
                <a:ea typeface="Microsoft JhengHei" charset="-120"/>
                <a:cs typeface="Microsoft JhengHei" charset="-120"/>
              </a:rPr>
              <a:t>致癌因子</a:t>
            </a:r>
            <a:r>
              <a:rPr kumimoji="1" lang="en-US" altLang="zh-TW" sz="2000" b="1" dirty="0" smtClean="0">
                <a:latin typeface="Microsoft JhengHei" charset="-120"/>
                <a:ea typeface="Microsoft JhengHei" charset="-120"/>
                <a:cs typeface="Microsoft JhengHei" charset="-120"/>
              </a:rPr>
              <a:t>(503</a:t>
            </a:r>
            <a:r>
              <a:rPr kumimoji="1" lang="zh-TW" altLang="en-US" sz="2000" b="1" dirty="0" smtClean="0">
                <a:latin typeface="Microsoft JhengHei" charset="-120"/>
                <a:ea typeface="Microsoft JhengHei" charset="-120"/>
                <a:cs typeface="Microsoft JhengHei" charset="-120"/>
              </a:rPr>
              <a:t>種</a:t>
            </a:r>
            <a:r>
              <a:rPr kumimoji="1" lang="en-US" altLang="zh-TW" sz="2000" b="1" dirty="0" smtClean="0">
                <a:latin typeface="Microsoft JhengHei" charset="-120"/>
                <a:ea typeface="Microsoft JhengHei" charset="-120"/>
                <a:cs typeface="Microsoft JhengHei" charset="-120"/>
              </a:rPr>
              <a:t>)</a:t>
            </a:r>
            <a:endParaRPr kumimoji="1" lang="zh-TW" altLang="en-US" sz="2000" b="1" dirty="0">
              <a:latin typeface="Microsoft JhengHei" charset="-120"/>
              <a:ea typeface="Microsoft JhengHei" charset="-120"/>
              <a:cs typeface="Microsoft JhengHei" charset="-120"/>
            </a:endParaRPr>
          </a:p>
        </p:txBody>
      </p:sp>
      <p:sp>
        <p:nvSpPr>
          <p:cNvPr id="36" name="文字方塊 35"/>
          <p:cNvSpPr txBox="1"/>
          <p:nvPr/>
        </p:nvSpPr>
        <p:spPr>
          <a:xfrm>
            <a:off x="3093631" y="5859456"/>
            <a:ext cx="1319348" cy="1015663"/>
          </a:xfrm>
          <a:prstGeom prst="rect">
            <a:avLst/>
          </a:prstGeom>
          <a:noFill/>
        </p:spPr>
        <p:txBody>
          <a:bodyPr wrap="square" rtlCol="0">
            <a:spAutoFit/>
          </a:bodyPr>
          <a:lstStyle/>
          <a:p>
            <a:pPr algn="ctr"/>
            <a:r>
              <a:rPr kumimoji="1" lang="en-US" altLang="zh-TW" sz="2000" b="1" dirty="0">
                <a:latin typeface="Microsoft JhengHei" charset="-120"/>
                <a:ea typeface="Microsoft JhengHei" charset="-120"/>
                <a:cs typeface="Microsoft JhengHei" charset="-120"/>
              </a:rPr>
              <a:t>4</a:t>
            </a:r>
            <a:r>
              <a:rPr kumimoji="1" lang="zh-TW" altLang="en-US" sz="2000" b="1" dirty="0" smtClean="0">
                <a:latin typeface="Microsoft JhengHei" charset="-120"/>
                <a:ea typeface="Microsoft JhengHei" charset="-120"/>
                <a:cs typeface="Microsoft JhengHei" charset="-120"/>
              </a:rPr>
              <a:t>級</a:t>
            </a:r>
            <a:endParaRPr kumimoji="1" lang="en-US" altLang="zh-TW" sz="2000" b="1" dirty="0" smtClean="0">
              <a:latin typeface="Microsoft JhengHei" charset="-120"/>
              <a:ea typeface="Microsoft JhengHei" charset="-120"/>
              <a:cs typeface="Microsoft JhengHei" charset="-120"/>
            </a:endParaRPr>
          </a:p>
          <a:p>
            <a:pPr algn="ctr"/>
            <a:r>
              <a:rPr kumimoji="1" lang="zh-TW" altLang="en-US" sz="2000" b="1" dirty="0" smtClean="0">
                <a:latin typeface="Microsoft JhengHei" charset="-120"/>
                <a:ea typeface="Microsoft JhengHei" charset="-120"/>
                <a:cs typeface="Microsoft JhengHei" charset="-120"/>
              </a:rPr>
              <a:t>致癌因子</a:t>
            </a:r>
            <a:endParaRPr kumimoji="1" lang="en-US" altLang="zh-TW" sz="2000" b="1" dirty="0" smtClean="0">
              <a:latin typeface="Microsoft JhengHei" charset="-120"/>
              <a:ea typeface="Microsoft JhengHei" charset="-120"/>
              <a:cs typeface="Microsoft JhengHei" charset="-120"/>
            </a:endParaRPr>
          </a:p>
          <a:p>
            <a:pPr algn="ctr"/>
            <a:r>
              <a:rPr kumimoji="1" lang="en-US" altLang="zh-TW" sz="2000" b="1" dirty="0" smtClean="0">
                <a:latin typeface="Microsoft JhengHei" charset="-120"/>
                <a:ea typeface="Microsoft JhengHei" charset="-120"/>
                <a:cs typeface="Microsoft JhengHei" charset="-120"/>
              </a:rPr>
              <a:t>(1</a:t>
            </a:r>
            <a:r>
              <a:rPr kumimoji="1" lang="zh-TW" altLang="en-US" sz="2000" b="1" dirty="0" smtClean="0">
                <a:latin typeface="Microsoft JhengHei" charset="-120"/>
                <a:ea typeface="Microsoft JhengHei" charset="-120"/>
                <a:cs typeface="Microsoft JhengHei" charset="-120"/>
              </a:rPr>
              <a:t>種</a:t>
            </a:r>
            <a:r>
              <a:rPr kumimoji="1" lang="en-US" altLang="zh-TW" sz="2000" b="1" dirty="0" smtClean="0">
                <a:latin typeface="Microsoft JhengHei" charset="-120"/>
                <a:ea typeface="Microsoft JhengHei" charset="-120"/>
                <a:cs typeface="Microsoft JhengHei" charset="-120"/>
              </a:rPr>
              <a:t>)</a:t>
            </a:r>
            <a:endParaRPr kumimoji="1" lang="zh-TW" altLang="en-US" sz="2000" b="1" dirty="0" smtClean="0">
              <a:latin typeface="Microsoft JhengHei" charset="-120"/>
              <a:ea typeface="Microsoft JhengHei" charset="-120"/>
              <a:cs typeface="Microsoft JhengHei" charset="-120"/>
            </a:endParaRPr>
          </a:p>
        </p:txBody>
      </p:sp>
      <p:sp>
        <p:nvSpPr>
          <p:cNvPr id="37" name="矩形 36"/>
          <p:cNvSpPr/>
          <p:nvPr/>
        </p:nvSpPr>
        <p:spPr>
          <a:xfrm>
            <a:off x="4548656" y="5565338"/>
            <a:ext cx="1374860" cy="646331"/>
          </a:xfrm>
          <a:prstGeom prst="rect">
            <a:avLst/>
          </a:prstGeom>
        </p:spPr>
        <p:txBody>
          <a:bodyPr wrap="square">
            <a:spAutoFit/>
          </a:bodyPr>
          <a:lstStyle/>
          <a:p>
            <a:pPr fontAlgn="ctr"/>
            <a:r>
              <a:rPr lang="zh-TW" altLang="en-US" dirty="0" smtClean="0">
                <a:latin typeface="Microsoft JhengHei" charset="-120"/>
                <a:ea typeface="Microsoft JhengHei" charset="-120"/>
                <a:cs typeface="Microsoft JhengHei" charset="-120"/>
              </a:rPr>
              <a:t>無法</a:t>
            </a:r>
            <a:r>
              <a:rPr lang="zh-TW" altLang="en-US" dirty="0">
                <a:latin typeface="Microsoft JhengHei" charset="-120"/>
                <a:ea typeface="Microsoft JhengHei" charset="-120"/>
                <a:cs typeface="Microsoft JhengHei" charset="-120"/>
              </a:rPr>
              <a:t>歸類為致癌因子</a:t>
            </a:r>
          </a:p>
        </p:txBody>
      </p:sp>
      <p:sp>
        <p:nvSpPr>
          <p:cNvPr id="38" name="矩形 37"/>
          <p:cNvSpPr/>
          <p:nvPr/>
        </p:nvSpPr>
        <p:spPr>
          <a:xfrm>
            <a:off x="4285287" y="6211669"/>
            <a:ext cx="1374860" cy="646331"/>
          </a:xfrm>
          <a:prstGeom prst="rect">
            <a:avLst/>
          </a:prstGeom>
        </p:spPr>
        <p:txBody>
          <a:bodyPr wrap="square">
            <a:spAutoFit/>
          </a:bodyPr>
          <a:lstStyle/>
          <a:p>
            <a:r>
              <a:rPr lang="zh-TW" altLang="en-US" dirty="0">
                <a:solidFill>
                  <a:schemeClr val="dk1"/>
                </a:solidFill>
                <a:latin typeface="Microsoft JhengHei" charset="-120"/>
                <a:ea typeface="Microsoft JhengHei" charset="-120"/>
                <a:cs typeface="Microsoft JhengHei" charset="-120"/>
              </a:rPr>
              <a:t>極有可能為非致癌因子</a:t>
            </a:r>
            <a:endParaRPr lang="zh-TW" altLang="en-US" dirty="0">
              <a:latin typeface="Microsoft JhengHei" charset="-120"/>
              <a:ea typeface="Microsoft JhengHei" charset="-120"/>
              <a:cs typeface="Microsoft JhengHei" charset="-120"/>
            </a:endParaRPr>
          </a:p>
        </p:txBody>
      </p:sp>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2922" y="2234809"/>
            <a:ext cx="1425497" cy="1355508"/>
          </a:xfrm>
          <a:prstGeom prst="ellipse">
            <a:avLst/>
          </a:prstGeom>
          <a:ln>
            <a:noFill/>
          </a:ln>
          <a:effectLst>
            <a:softEdge rad="112500"/>
          </a:effectLst>
        </p:spPr>
      </p:pic>
      <p:pic>
        <p:nvPicPr>
          <p:cNvPr id="40" name="圖片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0951" y="3974355"/>
            <a:ext cx="1540209" cy="1385466"/>
          </a:xfrm>
          <a:prstGeom prst="ellipse">
            <a:avLst/>
          </a:prstGeom>
          <a:ln>
            <a:noFill/>
          </a:ln>
          <a:effectLst>
            <a:softEdge rad="112500"/>
          </a:effectLst>
        </p:spPr>
      </p:pic>
      <p:sp>
        <p:nvSpPr>
          <p:cNvPr id="41" name="文字方塊 40"/>
          <p:cNvSpPr txBox="1"/>
          <p:nvPr/>
        </p:nvSpPr>
        <p:spPr>
          <a:xfrm>
            <a:off x="11294762" y="3271009"/>
            <a:ext cx="923435" cy="369332"/>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zh-TW" altLang="en-US"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紫外線 </a:t>
            </a:r>
            <a:endParaRPr kumimoji="1" lang="zh-TW" altLang="en-US" dirty="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sp>
        <p:nvSpPr>
          <p:cNvPr id="42" name="文字方塊 41"/>
          <p:cNvSpPr txBox="1"/>
          <p:nvPr/>
        </p:nvSpPr>
        <p:spPr>
          <a:xfrm>
            <a:off x="11418078" y="5070673"/>
            <a:ext cx="724073" cy="646331"/>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zh-TW" altLang="en-US"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空氣污染</a:t>
            </a:r>
            <a:endParaRPr kumimoji="1" lang="zh-TW" altLang="en-US" dirty="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43" name="內容版面配置區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6910" y="1501019"/>
            <a:ext cx="1123268" cy="1117230"/>
          </a:xfrm>
          <a:prstGeom prst="ellipse">
            <a:avLst/>
          </a:prstGeom>
          <a:ln>
            <a:noFill/>
          </a:ln>
          <a:effectLst>
            <a:softEdge rad="112500"/>
          </a:effectLst>
        </p:spPr>
      </p:pic>
      <p:pic>
        <p:nvPicPr>
          <p:cNvPr id="46" name="圖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1253" y="2917841"/>
            <a:ext cx="1398180" cy="1145488"/>
          </a:xfrm>
          <a:prstGeom prst="ellipse">
            <a:avLst/>
          </a:prstGeom>
          <a:ln>
            <a:noFill/>
          </a:ln>
          <a:effectLst>
            <a:softEdge rad="112500"/>
          </a:effectLst>
        </p:spPr>
      </p:pic>
      <p:pic>
        <p:nvPicPr>
          <p:cNvPr id="48" name="圖片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2871" y="3685992"/>
            <a:ext cx="1331192" cy="983458"/>
          </a:xfrm>
          <a:prstGeom prst="ellipse">
            <a:avLst/>
          </a:prstGeom>
          <a:ln>
            <a:noFill/>
          </a:ln>
          <a:effectLst>
            <a:softEdge rad="112500"/>
          </a:effectLst>
        </p:spPr>
      </p:pic>
      <p:pic>
        <p:nvPicPr>
          <p:cNvPr id="52" name="圖片 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4031" y="5871694"/>
            <a:ext cx="1785202" cy="1183871"/>
          </a:xfrm>
          <a:prstGeom prst="ellipse">
            <a:avLst/>
          </a:prstGeom>
          <a:ln>
            <a:noFill/>
          </a:ln>
          <a:effectLst>
            <a:softEdge rad="112500"/>
          </a:effectLst>
        </p:spPr>
      </p:pic>
      <p:sp>
        <p:nvSpPr>
          <p:cNvPr id="53" name="文字方塊 52"/>
          <p:cNvSpPr txBox="1"/>
          <p:nvPr/>
        </p:nvSpPr>
        <p:spPr>
          <a:xfrm>
            <a:off x="11450669" y="5839244"/>
            <a:ext cx="697166" cy="646331"/>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zh-TW" altLang="en-US"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烹調油煙</a:t>
            </a:r>
            <a:endParaRPr kumimoji="1" lang="zh-TW" altLang="en-US" dirty="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54" name="圖片 5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05266" y="4378843"/>
            <a:ext cx="1486684" cy="1215762"/>
          </a:xfrm>
          <a:prstGeom prst="ellipse">
            <a:avLst/>
          </a:prstGeom>
          <a:ln>
            <a:noFill/>
          </a:ln>
          <a:effectLst>
            <a:softEdge rad="112500"/>
          </a:effectLst>
        </p:spPr>
      </p:pic>
      <p:sp>
        <p:nvSpPr>
          <p:cNvPr id="55" name="文字方塊 54"/>
          <p:cNvSpPr txBox="1"/>
          <p:nvPr/>
        </p:nvSpPr>
        <p:spPr>
          <a:xfrm>
            <a:off x="8394594" y="5342783"/>
            <a:ext cx="1581536" cy="369332"/>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zh-TW" altLang="en-US"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汽機車排放物</a:t>
            </a:r>
            <a:endParaRPr kumimoji="1" lang="zh-TW" altLang="en-US" dirty="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56" name="圖片 5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04452" y="5669788"/>
            <a:ext cx="1339832" cy="981753"/>
          </a:xfrm>
          <a:prstGeom prst="ellipse">
            <a:avLst/>
          </a:prstGeom>
          <a:ln>
            <a:noFill/>
          </a:ln>
          <a:effectLst>
            <a:softEdge rad="112500"/>
          </a:effectLst>
        </p:spPr>
      </p:pic>
      <p:sp>
        <p:nvSpPr>
          <p:cNvPr id="57" name="文字方塊 56"/>
          <p:cNvSpPr txBox="1"/>
          <p:nvPr/>
        </p:nvSpPr>
        <p:spPr>
          <a:xfrm>
            <a:off x="9028519" y="6474953"/>
            <a:ext cx="1128108" cy="369332"/>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zh-TW" altLang="en-US"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加工肉品</a:t>
            </a:r>
            <a:endParaRPr kumimoji="1" lang="zh-TW" altLang="en-US" dirty="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58" name="圖片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2552" y="4522910"/>
            <a:ext cx="1335747" cy="1153600"/>
          </a:xfrm>
          <a:prstGeom prst="ellipse">
            <a:avLst/>
          </a:prstGeom>
          <a:ln>
            <a:noFill/>
          </a:ln>
          <a:effectLst>
            <a:softEdge rad="112500"/>
          </a:effectLst>
        </p:spPr>
      </p:pic>
      <p:sp>
        <p:nvSpPr>
          <p:cNvPr id="59" name="文字方塊 58"/>
          <p:cNvSpPr txBox="1"/>
          <p:nvPr/>
        </p:nvSpPr>
        <p:spPr>
          <a:xfrm>
            <a:off x="10015788" y="5324340"/>
            <a:ext cx="1346950" cy="369332"/>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含酒精飲料</a:t>
            </a:r>
            <a:endParaRPr kumimoji="1" lang="zh-TW" altLang="en-US" dirty="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sp>
        <p:nvSpPr>
          <p:cNvPr id="60" name="文字方塊 59"/>
          <p:cNvSpPr txBox="1"/>
          <p:nvPr/>
        </p:nvSpPr>
        <p:spPr>
          <a:xfrm>
            <a:off x="9998921" y="4172425"/>
            <a:ext cx="675051" cy="369332"/>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檳榔</a:t>
            </a:r>
            <a:endParaRPr kumimoji="1" lang="zh-TW" altLang="en-US" dirty="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61" name="圖片 6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17058" y="85018"/>
            <a:ext cx="1106001" cy="840642"/>
          </a:xfrm>
          <a:prstGeom prst="ellipse">
            <a:avLst/>
          </a:prstGeom>
          <a:ln>
            <a:noFill/>
          </a:ln>
          <a:effectLst>
            <a:softEdge rad="112500"/>
          </a:effectLst>
        </p:spPr>
      </p:pic>
      <p:cxnSp>
        <p:nvCxnSpPr>
          <p:cNvPr id="64" name="直線接點 63"/>
          <p:cNvCxnSpPr/>
          <p:nvPr/>
        </p:nvCxnSpPr>
        <p:spPr>
          <a:xfrm flipV="1">
            <a:off x="7716265" y="-220767"/>
            <a:ext cx="4249207" cy="624380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文字方塊 64"/>
          <p:cNvSpPr txBox="1"/>
          <p:nvPr/>
        </p:nvSpPr>
        <p:spPr>
          <a:xfrm>
            <a:off x="10024181" y="2414542"/>
            <a:ext cx="966965" cy="646331"/>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香菸</a:t>
            </a:r>
            <a:endPar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a:p>
            <a:pPr algn="ct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二手菸</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endParaRPr kumimoji="1" lang="zh-TW" altLang="en-US" dirty="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66" name="圖片 6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84604" y="1139290"/>
            <a:ext cx="1048666" cy="931116"/>
          </a:xfrm>
          <a:prstGeom prst="ellipse">
            <a:avLst/>
          </a:prstGeom>
          <a:ln>
            <a:noFill/>
          </a:ln>
          <a:effectLst>
            <a:softEdge rad="112500"/>
          </a:effectLst>
        </p:spPr>
      </p:pic>
      <p:sp>
        <p:nvSpPr>
          <p:cNvPr id="67" name="文字方塊 66"/>
          <p:cNvSpPr txBox="1"/>
          <p:nvPr/>
        </p:nvSpPr>
        <p:spPr>
          <a:xfrm>
            <a:off x="9320577" y="1772463"/>
            <a:ext cx="95587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DDT</a:t>
            </a: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 </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殺蟲劑</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p>
        </p:txBody>
      </p:sp>
      <p:pic>
        <p:nvPicPr>
          <p:cNvPr id="68" name="圖片 6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19614" y="1391580"/>
            <a:ext cx="1274238" cy="1298100"/>
          </a:xfrm>
          <a:prstGeom prst="ellipse">
            <a:avLst/>
          </a:prstGeom>
          <a:ln>
            <a:noFill/>
          </a:ln>
          <a:effectLst>
            <a:softEdge rad="112500"/>
          </a:effectLst>
        </p:spPr>
      </p:pic>
      <p:pic>
        <p:nvPicPr>
          <p:cNvPr id="70" name="圖片 6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17864" y="1584244"/>
            <a:ext cx="1479480" cy="1218553"/>
          </a:xfrm>
          <a:prstGeom prst="ellipse">
            <a:avLst/>
          </a:prstGeom>
          <a:ln>
            <a:noFill/>
          </a:ln>
          <a:effectLst>
            <a:softEdge rad="112500"/>
          </a:effectLst>
        </p:spPr>
      </p:pic>
      <p:sp>
        <p:nvSpPr>
          <p:cNvPr id="71" name="文字方塊 70"/>
          <p:cNvSpPr txBox="1"/>
          <p:nvPr/>
        </p:nvSpPr>
        <p:spPr>
          <a:xfrm>
            <a:off x="8282457" y="2605290"/>
            <a:ext cx="174172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玻璃工藝</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職業</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p>
        </p:txBody>
      </p:sp>
      <p:pic>
        <p:nvPicPr>
          <p:cNvPr id="72" name="圖片 7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55409" y="2887235"/>
            <a:ext cx="1484378" cy="986264"/>
          </a:xfrm>
          <a:prstGeom prst="ellipse">
            <a:avLst/>
          </a:prstGeom>
          <a:ln>
            <a:noFill/>
          </a:ln>
          <a:effectLst>
            <a:softEdge rad="112500"/>
          </a:effectLst>
        </p:spPr>
      </p:pic>
      <p:sp>
        <p:nvSpPr>
          <p:cNvPr id="73" name="文字方塊 72"/>
          <p:cNvSpPr txBox="1"/>
          <p:nvPr/>
        </p:nvSpPr>
        <p:spPr>
          <a:xfrm>
            <a:off x="8258166" y="3487285"/>
            <a:ext cx="114144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高溫油炸</a:t>
            </a:r>
            <a:endPar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74" name="圖片 7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08281" y="2270"/>
            <a:ext cx="1320680" cy="1326524"/>
          </a:xfrm>
          <a:prstGeom prst="ellipse">
            <a:avLst/>
          </a:prstGeom>
          <a:ln>
            <a:noFill/>
          </a:ln>
          <a:effectLst>
            <a:softEdge rad="112500"/>
          </a:effectLst>
        </p:spPr>
      </p:pic>
      <p:sp>
        <p:nvSpPr>
          <p:cNvPr id="75" name="文字方塊 74"/>
          <p:cNvSpPr txBox="1"/>
          <p:nvPr/>
        </p:nvSpPr>
        <p:spPr>
          <a:xfrm>
            <a:off x="10645633" y="35399"/>
            <a:ext cx="88739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髮型師</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職業</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p>
        </p:txBody>
      </p:sp>
      <p:pic>
        <p:nvPicPr>
          <p:cNvPr id="76" name="圖片 7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707124" y="3716853"/>
            <a:ext cx="1433931" cy="1055047"/>
          </a:xfrm>
          <a:prstGeom prst="ellipse">
            <a:avLst/>
          </a:prstGeom>
          <a:ln>
            <a:noFill/>
          </a:ln>
          <a:effectLst>
            <a:softEdge rad="112500"/>
          </a:effectLst>
        </p:spPr>
      </p:pic>
      <p:sp>
        <p:nvSpPr>
          <p:cNvPr id="77" name="文字方塊 76"/>
          <p:cNvSpPr txBox="1"/>
          <p:nvPr/>
        </p:nvSpPr>
        <p:spPr>
          <a:xfrm>
            <a:off x="8071478" y="4473549"/>
            <a:ext cx="64396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紅肉</a:t>
            </a:r>
            <a:endPar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sp>
        <p:nvSpPr>
          <p:cNvPr id="79" name="文字方塊 78"/>
          <p:cNvSpPr txBox="1"/>
          <p:nvPr/>
        </p:nvSpPr>
        <p:spPr>
          <a:xfrm>
            <a:off x="6710176" y="3675136"/>
            <a:ext cx="110585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喝</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65</a:t>
            </a: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度</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C</a:t>
            </a: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以上熱飲</a:t>
            </a:r>
            <a:endPar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80" name="圖片 7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28540" y="2776739"/>
            <a:ext cx="1417366" cy="1005082"/>
          </a:xfrm>
          <a:prstGeom prst="ellipse">
            <a:avLst/>
          </a:prstGeom>
          <a:ln>
            <a:noFill/>
          </a:ln>
          <a:effectLst>
            <a:softEdge rad="112500"/>
          </a:effectLst>
        </p:spPr>
      </p:pic>
      <p:pic>
        <p:nvPicPr>
          <p:cNvPr id="81" name="圖片 8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749300" y="-70107"/>
            <a:ext cx="1555965" cy="1684834"/>
          </a:xfrm>
          <a:prstGeom prst="ellipse">
            <a:avLst/>
          </a:prstGeom>
          <a:ln>
            <a:noFill/>
          </a:ln>
          <a:effectLst>
            <a:softEdge rad="112500"/>
          </a:effectLst>
        </p:spPr>
      </p:pic>
      <p:pic>
        <p:nvPicPr>
          <p:cNvPr id="82" name="圖片 8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73345" y="-24683"/>
            <a:ext cx="1462213" cy="1338894"/>
          </a:xfrm>
          <a:prstGeom prst="ellipse">
            <a:avLst/>
          </a:prstGeom>
          <a:ln>
            <a:noFill/>
          </a:ln>
          <a:effectLst>
            <a:softEdge rad="112500"/>
          </a:effectLst>
        </p:spPr>
      </p:pic>
      <p:sp>
        <p:nvSpPr>
          <p:cNvPr id="83" name="文字方塊 82"/>
          <p:cNvSpPr txBox="1"/>
          <p:nvPr/>
        </p:nvSpPr>
        <p:spPr>
          <a:xfrm>
            <a:off x="7786559" y="1047556"/>
            <a:ext cx="204791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輪班制工作、熬夜</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影響生理時鐘</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p>
        </p:txBody>
      </p:sp>
      <p:pic>
        <p:nvPicPr>
          <p:cNvPr id="84" name="圖片 8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760030" y="-49545"/>
            <a:ext cx="1714226" cy="1159066"/>
          </a:xfrm>
          <a:prstGeom prst="ellipse">
            <a:avLst/>
          </a:prstGeom>
          <a:ln>
            <a:noFill/>
          </a:ln>
          <a:effectLst>
            <a:softEdge rad="112500"/>
          </a:effectLst>
        </p:spPr>
      </p:pic>
      <p:sp>
        <p:nvSpPr>
          <p:cNvPr id="85" name="文字方塊 84"/>
          <p:cNvSpPr txBox="1"/>
          <p:nvPr/>
        </p:nvSpPr>
        <p:spPr>
          <a:xfrm>
            <a:off x="5809982" y="91862"/>
            <a:ext cx="97823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en-US" altLang="zh-TW" dirty="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 </a:t>
            </a: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乾洗業</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職業</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p>
        </p:txBody>
      </p:sp>
      <p:pic>
        <p:nvPicPr>
          <p:cNvPr id="86" name="圖片 8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094292" y="1011363"/>
            <a:ext cx="1858096" cy="1354500"/>
          </a:xfrm>
          <a:prstGeom prst="ellipse">
            <a:avLst/>
          </a:prstGeom>
          <a:ln>
            <a:noFill/>
          </a:ln>
          <a:effectLst>
            <a:softEdge rad="112500"/>
          </a:effectLst>
        </p:spPr>
      </p:pic>
      <p:sp>
        <p:nvSpPr>
          <p:cNvPr id="87" name="文字方塊 86"/>
          <p:cNvSpPr txBox="1"/>
          <p:nvPr/>
        </p:nvSpPr>
        <p:spPr>
          <a:xfrm>
            <a:off x="5049097" y="1841941"/>
            <a:ext cx="113543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消防隊員</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職業</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p>
        </p:txBody>
      </p:sp>
      <p:pic>
        <p:nvPicPr>
          <p:cNvPr id="88" name="圖片 8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253468" y="-53108"/>
            <a:ext cx="1747218" cy="1322062"/>
          </a:xfrm>
          <a:prstGeom prst="ellipse">
            <a:avLst/>
          </a:prstGeom>
          <a:ln>
            <a:noFill/>
          </a:ln>
          <a:effectLst>
            <a:softEdge rad="112500"/>
          </a:effectLst>
        </p:spPr>
      </p:pic>
      <p:sp>
        <p:nvSpPr>
          <p:cNvPr id="89" name="文字方塊 88"/>
          <p:cNvSpPr txBox="1"/>
          <p:nvPr/>
        </p:nvSpPr>
        <p:spPr>
          <a:xfrm>
            <a:off x="4417372" y="932445"/>
            <a:ext cx="6409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汽油</a:t>
            </a:r>
            <a:endPar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90" name="圖片 8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331469" y="2443937"/>
            <a:ext cx="1495786" cy="1213635"/>
          </a:xfrm>
          <a:prstGeom prst="ellipse">
            <a:avLst/>
          </a:prstGeom>
          <a:ln>
            <a:noFill/>
          </a:ln>
          <a:effectLst>
            <a:softEdge rad="112500"/>
          </a:effectLst>
        </p:spPr>
      </p:pic>
      <p:sp>
        <p:nvSpPr>
          <p:cNvPr id="91" name="文字方塊 90"/>
          <p:cNvSpPr txBox="1"/>
          <p:nvPr/>
        </p:nvSpPr>
        <p:spPr>
          <a:xfrm>
            <a:off x="5773244" y="3489542"/>
            <a:ext cx="66758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泡菜</a:t>
            </a:r>
            <a:endPar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92" name="圖片 9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80834" y="-77415"/>
            <a:ext cx="1614663" cy="1216705"/>
          </a:xfrm>
          <a:prstGeom prst="ellipse">
            <a:avLst/>
          </a:prstGeom>
          <a:ln>
            <a:noFill/>
          </a:ln>
          <a:effectLst>
            <a:softEdge rad="112500"/>
          </a:effectLst>
        </p:spPr>
      </p:pic>
      <p:sp>
        <p:nvSpPr>
          <p:cNvPr id="94" name="文字方塊 93"/>
          <p:cNvSpPr txBox="1"/>
          <p:nvPr/>
        </p:nvSpPr>
        <p:spPr>
          <a:xfrm>
            <a:off x="2316138" y="930882"/>
            <a:ext cx="149249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油漆工</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職業</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p>
        </p:txBody>
      </p:sp>
      <p:pic>
        <p:nvPicPr>
          <p:cNvPr id="95" name="圖片 9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333938" y="3347285"/>
            <a:ext cx="1441569" cy="968625"/>
          </a:xfrm>
          <a:prstGeom prst="ellipse">
            <a:avLst/>
          </a:prstGeom>
          <a:ln>
            <a:noFill/>
          </a:ln>
          <a:effectLst>
            <a:softEdge rad="112500"/>
          </a:effectLst>
        </p:spPr>
      </p:pic>
      <p:pic>
        <p:nvPicPr>
          <p:cNvPr id="97" name="圖片 9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497482" y="2069379"/>
            <a:ext cx="1676179" cy="1186585"/>
          </a:xfrm>
          <a:prstGeom prst="ellipse">
            <a:avLst/>
          </a:prstGeom>
          <a:ln>
            <a:noFill/>
          </a:ln>
          <a:effectLst>
            <a:softEdge rad="112500"/>
          </a:effectLst>
        </p:spPr>
      </p:pic>
      <p:sp>
        <p:nvSpPr>
          <p:cNvPr id="98" name="文字方塊 97"/>
          <p:cNvSpPr txBox="1"/>
          <p:nvPr/>
        </p:nvSpPr>
        <p:spPr>
          <a:xfrm>
            <a:off x="3796098" y="3059668"/>
            <a:ext cx="1695494" cy="369332"/>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zh-TW" altLang="en-US"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電磁波、射頻</a:t>
            </a:r>
            <a:endParaRPr kumimoji="1" lang="en-US" altLang="zh-TW"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99" name="圖片 9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821635" y="1263858"/>
            <a:ext cx="1460413" cy="960407"/>
          </a:xfrm>
          <a:prstGeom prst="ellipse">
            <a:avLst/>
          </a:prstGeom>
          <a:ln>
            <a:noFill/>
          </a:ln>
          <a:effectLst>
            <a:softEdge rad="112500"/>
          </a:effectLst>
        </p:spPr>
      </p:pic>
      <p:sp>
        <p:nvSpPr>
          <p:cNvPr id="100" name="文字方塊 99"/>
          <p:cNvSpPr txBox="1"/>
          <p:nvPr/>
        </p:nvSpPr>
        <p:spPr>
          <a:xfrm>
            <a:off x="3943742" y="1475840"/>
            <a:ext cx="115476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紡織工業</a:t>
            </a:r>
            <a:endPar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a:p>
            <a:pPr algn="ct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職業</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p>
        </p:txBody>
      </p:sp>
      <p:pic>
        <p:nvPicPr>
          <p:cNvPr id="101" name="圖片 10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127857" y="3400253"/>
            <a:ext cx="1418254" cy="981869"/>
          </a:xfrm>
          <a:prstGeom prst="ellipse">
            <a:avLst/>
          </a:prstGeom>
          <a:ln>
            <a:noFill/>
          </a:ln>
          <a:effectLst>
            <a:softEdge rad="112500"/>
          </a:effectLst>
        </p:spPr>
      </p:pic>
      <p:sp>
        <p:nvSpPr>
          <p:cNvPr id="105" name="文字方塊 104"/>
          <p:cNvSpPr txBox="1"/>
          <p:nvPr/>
        </p:nvSpPr>
        <p:spPr>
          <a:xfrm>
            <a:off x="6723358" y="2506479"/>
            <a:ext cx="152829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瀝青工</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職業</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p>
        </p:txBody>
      </p:sp>
      <p:pic>
        <p:nvPicPr>
          <p:cNvPr id="107" name="圖片 106"/>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914103" y="4619740"/>
            <a:ext cx="1319356" cy="1087092"/>
          </a:xfrm>
          <a:prstGeom prst="ellipse">
            <a:avLst/>
          </a:prstGeom>
          <a:ln>
            <a:noFill/>
          </a:ln>
          <a:effectLst>
            <a:softEdge rad="112500"/>
          </a:effectLst>
        </p:spPr>
      </p:pic>
      <p:sp>
        <p:nvSpPr>
          <p:cNvPr id="108" name="文字方塊 107"/>
          <p:cNvSpPr txBox="1"/>
          <p:nvPr/>
        </p:nvSpPr>
        <p:spPr>
          <a:xfrm>
            <a:off x="3468223" y="4347638"/>
            <a:ext cx="65575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咖啡</a:t>
            </a:r>
            <a:endPar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sp>
        <p:nvSpPr>
          <p:cNvPr id="109" name="文字方塊 108"/>
          <p:cNvSpPr txBox="1"/>
          <p:nvPr/>
        </p:nvSpPr>
        <p:spPr>
          <a:xfrm>
            <a:off x="2927089" y="5380672"/>
            <a:ext cx="44822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茶</a:t>
            </a:r>
            <a:endPar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110" name="圖片 109"/>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87575" y="544103"/>
            <a:ext cx="1552660" cy="967733"/>
          </a:xfrm>
          <a:prstGeom prst="ellipse">
            <a:avLst/>
          </a:prstGeom>
          <a:ln>
            <a:noFill/>
          </a:ln>
          <a:effectLst>
            <a:softEdge rad="112500"/>
          </a:effectLst>
        </p:spPr>
      </p:pic>
      <p:sp>
        <p:nvSpPr>
          <p:cNvPr id="111" name="文字方塊 110"/>
          <p:cNvSpPr txBox="1"/>
          <p:nvPr/>
        </p:nvSpPr>
        <p:spPr>
          <a:xfrm>
            <a:off x="998460" y="218118"/>
            <a:ext cx="90565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膽固醇</a:t>
            </a:r>
            <a:endPar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112" name="圖片 111"/>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5334" y="-35622"/>
            <a:ext cx="1209283" cy="1830158"/>
          </a:xfrm>
          <a:prstGeom prst="ellipse">
            <a:avLst/>
          </a:prstGeom>
          <a:ln>
            <a:noFill/>
          </a:ln>
          <a:effectLst>
            <a:softEdge rad="112500"/>
          </a:effectLst>
        </p:spPr>
      </p:pic>
      <p:sp>
        <p:nvSpPr>
          <p:cNvPr id="113" name="文字方塊 112"/>
          <p:cNvSpPr txBox="1"/>
          <p:nvPr/>
        </p:nvSpPr>
        <p:spPr>
          <a:xfrm>
            <a:off x="47275" y="1346029"/>
            <a:ext cx="112664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三聚氫胺</a:t>
            </a:r>
            <a:endPar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114" name="圖片 113"/>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209789" y="2972524"/>
            <a:ext cx="1392567" cy="912952"/>
          </a:xfrm>
          <a:prstGeom prst="ellipse">
            <a:avLst/>
          </a:prstGeom>
          <a:ln>
            <a:noFill/>
          </a:ln>
          <a:effectLst>
            <a:softEdge rad="112500"/>
          </a:effectLst>
        </p:spPr>
      </p:pic>
      <p:pic>
        <p:nvPicPr>
          <p:cNvPr id="115" name="圖片 114"/>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275356" y="2514041"/>
            <a:ext cx="1533567" cy="1152083"/>
          </a:xfrm>
          <a:prstGeom prst="ellipse">
            <a:avLst/>
          </a:prstGeom>
          <a:ln>
            <a:noFill/>
          </a:ln>
          <a:effectLst>
            <a:softEdge rad="112500"/>
          </a:effectLst>
        </p:spPr>
      </p:pic>
      <p:pic>
        <p:nvPicPr>
          <p:cNvPr id="116" name="圖片 115"/>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1854" y="3072386"/>
            <a:ext cx="1515122" cy="1219240"/>
          </a:xfrm>
          <a:prstGeom prst="ellipse">
            <a:avLst/>
          </a:prstGeom>
          <a:ln>
            <a:noFill/>
          </a:ln>
          <a:effectLst>
            <a:softEdge rad="112500"/>
          </a:effectLst>
        </p:spPr>
      </p:pic>
      <p:sp>
        <p:nvSpPr>
          <p:cNvPr id="117" name="文字方塊 116"/>
          <p:cNvSpPr txBox="1"/>
          <p:nvPr/>
        </p:nvSpPr>
        <p:spPr>
          <a:xfrm>
            <a:off x="1521673" y="3764593"/>
            <a:ext cx="1629531"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聚氯乙烯</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(PVC)</a:t>
            </a:r>
          </a:p>
          <a:p>
            <a:pPr algn="ct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 聚乙烯</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(PE)</a:t>
            </a:r>
          </a:p>
          <a:p>
            <a:pPr algn="ctr"/>
            <a:r>
              <a:rPr kumimoji="1" lang="zh-TW" altLang="tr-TR"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聚丙烯</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r>
              <a:rPr kumimoji="1" lang="tr-TR"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PP</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a:t>
            </a:r>
          </a:p>
        </p:txBody>
      </p:sp>
      <p:pic>
        <p:nvPicPr>
          <p:cNvPr id="118" name="圖片 117"/>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204486" y="1337670"/>
            <a:ext cx="1711455" cy="1130644"/>
          </a:xfrm>
          <a:prstGeom prst="ellipse">
            <a:avLst/>
          </a:prstGeom>
          <a:ln>
            <a:noFill/>
          </a:ln>
          <a:effectLst>
            <a:softEdge rad="112500"/>
          </a:effectLst>
        </p:spPr>
      </p:pic>
      <p:sp>
        <p:nvSpPr>
          <p:cNvPr id="119" name="文字方塊 118"/>
          <p:cNvSpPr txBox="1"/>
          <p:nvPr/>
        </p:nvSpPr>
        <p:spPr>
          <a:xfrm>
            <a:off x="1504629" y="2375986"/>
            <a:ext cx="1357636" cy="369332"/>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zh-TW" altLang="en-US"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極低頻磁場</a:t>
            </a:r>
            <a:endParaRPr kumimoji="1" lang="en-US" altLang="zh-TW"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120" name="圖片 119"/>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14698" y="1597758"/>
            <a:ext cx="1595577" cy="1174725"/>
          </a:xfrm>
          <a:prstGeom prst="ellipse">
            <a:avLst/>
          </a:prstGeom>
          <a:ln>
            <a:noFill/>
          </a:ln>
          <a:effectLst>
            <a:softEdge rad="112500"/>
          </a:effectLst>
        </p:spPr>
      </p:pic>
      <p:sp>
        <p:nvSpPr>
          <p:cNvPr id="121" name="文字方塊 120"/>
          <p:cNvSpPr txBox="1"/>
          <p:nvPr/>
        </p:nvSpPr>
        <p:spPr>
          <a:xfrm>
            <a:off x="338935" y="2634662"/>
            <a:ext cx="1126645" cy="369332"/>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zh-TW" altLang="en-US"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靜電</a:t>
            </a:r>
            <a:r>
              <a:rPr kumimoji="1" lang="zh-TW" altLang="en-US"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磁場</a:t>
            </a:r>
            <a:endParaRPr kumimoji="1" lang="en-US" altLang="zh-TW"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122" name="圖片 121"/>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5338" y="4123091"/>
            <a:ext cx="1539203" cy="1347941"/>
          </a:xfrm>
          <a:prstGeom prst="ellipse">
            <a:avLst/>
          </a:prstGeom>
          <a:ln>
            <a:noFill/>
          </a:ln>
          <a:effectLst>
            <a:softEdge rad="112500"/>
          </a:effectLst>
        </p:spPr>
      </p:pic>
      <p:sp>
        <p:nvSpPr>
          <p:cNvPr id="123" name="文字方塊 122"/>
          <p:cNvSpPr txBox="1"/>
          <p:nvPr/>
        </p:nvSpPr>
        <p:spPr>
          <a:xfrm>
            <a:off x="1059485" y="5060834"/>
            <a:ext cx="90565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染髮劑</a:t>
            </a:r>
            <a:endPar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127" name="圖片 126"/>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25045" y="5225235"/>
            <a:ext cx="1550996" cy="1380289"/>
          </a:xfrm>
          <a:prstGeom prst="ellipse">
            <a:avLst/>
          </a:prstGeom>
          <a:ln>
            <a:noFill/>
          </a:ln>
          <a:effectLst>
            <a:softEdge rad="112500"/>
          </a:effectLst>
        </p:spPr>
      </p:pic>
      <p:sp>
        <p:nvSpPr>
          <p:cNvPr id="128" name="文字方塊 127"/>
          <p:cNvSpPr txBox="1"/>
          <p:nvPr/>
        </p:nvSpPr>
        <p:spPr>
          <a:xfrm>
            <a:off x="1188448" y="5876208"/>
            <a:ext cx="1421493"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zh-TW" dirty="0">
                <a:latin typeface="Microsoft JhengHei" charset="-120"/>
                <a:ea typeface="Microsoft JhengHei" charset="-120"/>
                <a:cs typeface="Microsoft JhengHei" charset="-120"/>
              </a:rPr>
              <a:t>己內</a:t>
            </a:r>
            <a:r>
              <a:rPr lang="zh-TW" altLang="zh-TW" dirty="0" smtClean="0">
                <a:latin typeface="Microsoft JhengHei" charset="-120"/>
                <a:ea typeface="Microsoft JhengHei" charset="-120"/>
                <a:cs typeface="Microsoft JhengHei" charset="-120"/>
              </a:rPr>
              <a:t>醯胺</a:t>
            </a:r>
            <a:endParaRPr lang="en-US" altLang="zh-TW" dirty="0" smtClean="0">
              <a:latin typeface="Microsoft JhengHei" charset="-120"/>
              <a:ea typeface="Microsoft JhengHei" charset="-120"/>
              <a:cs typeface="Microsoft JhengHei" charset="-120"/>
            </a:endParaRPr>
          </a:p>
          <a:p>
            <a:r>
              <a:rPr lang="en-US" altLang="zh-TW" dirty="0" smtClean="0">
                <a:latin typeface="Microsoft JhengHei" charset="-120"/>
                <a:ea typeface="Microsoft JhengHei" charset="-120"/>
                <a:cs typeface="Microsoft JhengHei" charset="-120"/>
              </a:rPr>
              <a:t>(</a:t>
            </a:r>
            <a:r>
              <a:rPr lang="zh-TW" altLang="en-US" dirty="0" smtClean="0">
                <a:latin typeface="Microsoft JhengHei" charset="-120"/>
                <a:ea typeface="Microsoft JhengHei" charset="-120"/>
                <a:cs typeface="Microsoft JhengHei" charset="-120"/>
              </a:rPr>
              <a:t>尼龍的原料</a:t>
            </a:r>
            <a:r>
              <a:rPr lang="en-US" altLang="zh-TW" dirty="0" smtClean="0">
                <a:latin typeface="Microsoft JhengHei" charset="-120"/>
                <a:ea typeface="Microsoft JhengHei" charset="-120"/>
                <a:cs typeface="Microsoft JhengHei" charset="-120"/>
              </a:rPr>
              <a:t>)</a:t>
            </a:r>
            <a:endParaRPr lang="zh-TW" altLang="zh-TW" dirty="0">
              <a:latin typeface="Microsoft JhengHei" charset="-120"/>
              <a:ea typeface="Microsoft JhengHei" charset="-120"/>
              <a:cs typeface="Microsoft JhengHei" charset="-120"/>
            </a:endParaRPr>
          </a:p>
        </p:txBody>
      </p:sp>
      <p:sp>
        <p:nvSpPr>
          <p:cNvPr id="138" name="文字方塊 137"/>
          <p:cNvSpPr txBox="1"/>
          <p:nvPr/>
        </p:nvSpPr>
        <p:spPr>
          <a:xfrm>
            <a:off x="11028544" y="840320"/>
            <a:ext cx="1215253" cy="64633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B</a:t>
            </a: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肝、</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C</a:t>
            </a: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肝、</a:t>
            </a:r>
            <a:r>
              <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HIV</a:t>
            </a:r>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病毒</a:t>
            </a:r>
            <a:endParaRPr kumimoji="1" lang="en-US" altLang="zh-TW"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sp>
        <p:nvSpPr>
          <p:cNvPr id="139" name="文字方塊 138"/>
          <p:cNvSpPr txBox="1"/>
          <p:nvPr/>
        </p:nvSpPr>
        <p:spPr>
          <a:xfrm>
            <a:off x="11413724" y="1552080"/>
            <a:ext cx="793332" cy="64633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zh-TW" altLang="en-US"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游離</a:t>
            </a:r>
            <a:r>
              <a:rPr kumimoji="1" lang="zh-TW" altLang="en-US"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輻射</a:t>
            </a:r>
            <a:endParaRPr kumimoji="1" lang="en-US" altLang="zh-TW" dirty="0" smtClean="0">
              <a:ln w="0"/>
              <a:solidFill>
                <a:schemeClr val="accent1"/>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pic>
        <p:nvPicPr>
          <p:cNvPr id="140" name="圖片 139"/>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487704" y="3432347"/>
            <a:ext cx="1380342" cy="809801"/>
          </a:xfrm>
          <a:prstGeom prst="ellipse">
            <a:avLst/>
          </a:prstGeom>
          <a:ln>
            <a:noFill/>
          </a:ln>
          <a:effectLst>
            <a:softEdge rad="112500"/>
          </a:effectLst>
        </p:spPr>
      </p:pic>
      <p:sp>
        <p:nvSpPr>
          <p:cNvPr id="141" name="文字方塊 140"/>
          <p:cNvSpPr txBox="1"/>
          <p:nvPr/>
        </p:nvSpPr>
        <p:spPr>
          <a:xfrm>
            <a:off x="11586845" y="3816294"/>
            <a:ext cx="675051" cy="369332"/>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zh-TW" altLang="en-US" dirty="0" smtClean="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rPr>
              <a:t>石綿</a:t>
            </a:r>
            <a:endParaRPr kumimoji="1" lang="zh-TW" altLang="en-US" dirty="0">
              <a:ln w="0"/>
              <a:solidFill>
                <a:srgbClr val="002060"/>
              </a:solidFill>
              <a:effectLst>
                <a:outerShdw blurRad="38100" dist="25400" dir="5400000" algn="ctr" rotWithShape="0">
                  <a:srgbClr val="6E747A">
                    <a:alpha val="43000"/>
                  </a:srgbClr>
                </a:outerShdw>
              </a:effectLst>
              <a:latin typeface="Microsoft JhengHei" charset="-120"/>
              <a:ea typeface="Microsoft JhengHei" charset="-120"/>
              <a:cs typeface="Microsoft JhengHei" charset="-120"/>
            </a:endParaRPr>
          </a:p>
        </p:txBody>
      </p:sp>
      <p:sp>
        <p:nvSpPr>
          <p:cNvPr id="142" name="文字方塊 141"/>
          <p:cNvSpPr txBox="1"/>
          <p:nvPr/>
        </p:nvSpPr>
        <p:spPr>
          <a:xfrm>
            <a:off x="51516" y="6589143"/>
            <a:ext cx="7756202" cy="307777"/>
          </a:xfrm>
          <a:prstGeom prst="rect">
            <a:avLst/>
          </a:prstGeom>
          <a:noFill/>
        </p:spPr>
        <p:txBody>
          <a:bodyPr wrap="square" rtlCol="0">
            <a:spAutoFit/>
          </a:bodyPr>
          <a:lstStyle/>
          <a:p>
            <a:r>
              <a:rPr kumimoji="1" lang="zh-TW" altLang="en-US" sz="1400" dirty="0" smtClean="0">
                <a:latin typeface="Microsoft JhengHei" charset="-120"/>
                <a:ea typeface="Microsoft JhengHei" charset="-120"/>
                <a:cs typeface="Microsoft JhengHei" charset="-120"/>
              </a:rPr>
              <a:t>資料來源：</a:t>
            </a:r>
            <a:r>
              <a:rPr kumimoji="1" lang="en-US" altLang="zh-TW" sz="1400" dirty="0" smtClean="0">
                <a:latin typeface="Microsoft JhengHei" charset="-120"/>
                <a:ea typeface="Microsoft JhengHei" charset="-120"/>
                <a:cs typeface="Microsoft JhengHei" charset="-120"/>
              </a:rPr>
              <a:t>IARC</a:t>
            </a:r>
            <a:r>
              <a:rPr kumimoji="1" lang="zh-TW" altLang="en-US" sz="1400" dirty="0" smtClean="0">
                <a:latin typeface="Microsoft JhengHei" charset="-120"/>
                <a:ea typeface="Microsoft JhengHei" charset="-120"/>
                <a:cs typeface="Microsoft JhengHei" charset="-120"/>
              </a:rPr>
              <a:t>網站、壹讀網站</a:t>
            </a:r>
            <a:endParaRPr kumimoji="1" lang="zh-TW" altLang="en-US" sz="1400" dirty="0">
              <a:latin typeface="Microsoft JhengHei" charset="-120"/>
              <a:ea typeface="Microsoft JhengHei" charset="-120"/>
              <a:cs typeface="Microsoft JhengHei" charset="-120"/>
            </a:endParaRPr>
          </a:p>
        </p:txBody>
      </p:sp>
      <p:sp>
        <p:nvSpPr>
          <p:cNvPr id="3" name="投影片編號版面配置區 2"/>
          <p:cNvSpPr>
            <a:spLocks noGrp="1"/>
          </p:cNvSpPr>
          <p:nvPr>
            <p:ph type="sldNum" sz="quarter" idx="12"/>
          </p:nvPr>
        </p:nvSpPr>
        <p:spPr>
          <a:xfrm>
            <a:off x="9448800" y="6457193"/>
            <a:ext cx="2743200" cy="365125"/>
          </a:xfrm>
        </p:spPr>
        <p:txBody>
          <a:bodyPr/>
          <a:lstStyle/>
          <a:p>
            <a:fld id="{C2CFC4E7-F001-2345-8ED3-FB07577322E5}" type="slidenum">
              <a:rPr kumimoji="1" lang="zh-TW" altLang="en-US" smtClean="0"/>
              <a:pPr/>
              <a:t>9</a:t>
            </a:fld>
            <a:endParaRPr kumimoji="1" lang="zh-TW" altLang="en-US" dirty="0"/>
          </a:p>
        </p:txBody>
      </p:sp>
      <p:grpSp>
        <p:nvGrpSpPr>
          <p:cNvPr id="96" name="群組 95"/>
          <p:cNvGrpSpPr/>
          <p:nvPr/>
        </p:nvGrpSpPr>
        <p:grpSpPr>
          <a:xfrm>
            <a:off x="158159" y="-11578"/>
            <a:ext cx="6512743" cy="6886697"/>
            <a:chOff x="130626" y="1357990"/>
            <a:chExt cx="5974604" cy="5500009"/>
          </a:xfrm>
        </p:grpSpPr>
        <p:sp>
          <p:nvSpPr>
            <p:cNvPr id="102" name="矩形 101"/>
            <p:cNvSpPr/>
            <p:nvPr/>
          </p:nvSpPr>
          <p:spPr>
            <a:xfrm>
              <a:off x="130626" y="1357990"/>
              <a:ext cx="5974604" cy="550000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zh-TW" altLang="en-US"/>
            </a:p>
          </p:txBody>
        </p:sp>
        <p:sp>
          <p:nvSpPr>
            <p:cNvPr id="103" name="矩形 102"/>
            <p:cNvSpPr/>
            <p:nvPr/>
          </p:nvSpPr>
          <p:spPr>
            <a:xfrm>
              <a:off x="130626" y="1453927"/>
              <a:ext cx="5974604" cy="5376338"/>
            </a:xfrm>
            <a:prstGeom prst="rect">
              <a:avLst/>
            </a:prstGeom>
          </p:spPr>
          <p:txBody>
            <a:bodyPr wrap="square">
              <a:spAutoFit/>
            </a:bodyPr>
            <a:lstStyle/>
            <a:p>
              <a:r>
                <a:rPr kumimoji="1" lang="zh-TW" altLang="en-US" sz="2600" b="1" dirty="0">
                  <a:latin typeface="Microsoft JhengHei" charset="-120"/>
                  <a:ea typeface="Microsoft JhengHei" charset="-120"/>
                  <a:cs typeface="Microsoft JhengHei" charset="-120"/>
                </a:rPr>
                <a:t>今天下午母校</a:t>
              </a:r>
              <a:r>
                <a:rPr kumimoji="1" lang="en-US" altLang="zh-TW" sz="2600" b="1" dirty="0">
                  <a:latin typeface="Microsoft JhengHei" charset="-120"/>
                  <a:ea typeface="Microsoft JhengHei" charset="-120"/>
                  <a:cs typeface="Microsoft JhengHei" charset="-120"/>
                </a:rPr>
                <a:t>56</a:t>
              </a:r>
              <a:r>
                <a:rPr kumimoji="1" lang="zh-TW" altLang="en-US" sz="2600" b="1" dirty="0">
                  <a:latin typeface="Microsoft JhengHei" charset="-120"/>
                  <a:ea typeface="Microsoft JhengHei" charset="-120"/>
                  <a:cs typeface="Microsoft JhengHei" charset="-120"/>
                </a:rPr>
                <a:t>年班核工系李姓學弟主動來電告知：日本核污染食物中含有鍶與銫</a:t>
              </a:r>
              <a:r>
                <a:rPr kumimoji="1" lang="en-US" altLang="zh-TW" sz="2600" b="1" dirty="0">
                  <a:latin typeface="Microsoft JhengHei" charset="-120"/>
                  <a:ea typeface="Microsoft JhengHei" charset="-120"/>
                  <a:cs typeface="Microsoft JhengHei" charset="-120"/>
                </a:rPr>
                <a:t>(</a:t>
              </a:r>
              <a:r>
                <a:rPr kumimoji="1" lang="zh-TW" altLang="en-US" sz="2600" b="1" dirty="0">
                  <a:latin typeface="Microsoft JhengHei" charset="-120"/>
                  <a:ea typeface="Microsoft JhengHei" charset="-120"/>
                  <a:cs typeface="Microsoft JhengHei" charset="-120"/>
                </a:rPr>
                <a:t>半衰期</a:t>
              </a:r>
              <a:r>
                <a:rPr kumimoji="1" lang="en-US" altLang="zh-TW" sz="2600" b="1" dirty="0">
                  <a:latin typeface="Microsoft JhengHei" charset="-120"/>
                  <a:ea typeface="Microsoft JhengHei" charset="-120"/>
                  <a:cs typeface="Microsoft JhengHei" charset="-120"/>
                </a:rPr>
                <a:t>30</a:t>
              </a:r>
              <a:r>
                <a:rPr kumimoji="1" lang="zh-TW" altLang="en-US" sz="2600" b="1" dirty="0">
                  <a:latin typeface="Microsoft JhengHei" charset="-120"/>
                  <a:ea typeface="Microsoft JhengHei" charset="-120"/>
                  <a:cs typeface="Microsoft JhengHei" charset="-120"/>
                </a:rPr>
                <a:t>年</a:t>
              </a:r>
              <a:r>
                <a:rPr kumimoji="1" lang="en-US" altLang="zh-TW" sz="2600" b="1" dirty="0">
                  <a:latin typeface="Microsoft JhengHei" charset="-120"/>
                  <a:ea typeface="Microsoft JhengHei" charset="-120"/>
                  <a:cs typeface="Microsoft JhengHei" charset="-120"/>
                </a:rPr>
                <a:t>)</a:t>
              </a:r>
              <a:r>
                <a:rPr kumimoji="1" lang="zh-TW" altLang="en-US" sz="2600" b="1" dirty="0">
                  <a:latin typeface="Microsoft JhengHei" charset="-120"/>
                  <a:ea typeface="Microsoft JhengHei" charset="-120"/>
                  <a:cs typeface="Microsoft JhengHei" charset="-120"/>
                </a:rPr>
                <a:t>，進入身體後可能會患血癌與骨癌，難以醫療。</a:t>
              </a:r>
            </a:p>
            <a:p>
              <a:endParaRPr kumimoji="1" lang="zh-TW" altLang="en-US" sz="2600" b="1" dirty="0">
                <a:latin typeface="Microsoft JhengHei" charset="-120"/>
                <a:ea typeface="Microsoft JhengHei" charset="-120"/>
                <a:cs typeface="Microsoft JhengHei" charset="-120"/>
              </a:endParaRPr>
            </a:p>
            <a:p>
              <a:r>
                <a:rPr kumimoji="1" lang="zh-TW" altLang="en-US" sz="2600" b="1" dirty="0">
                  <a:latin typeface="Microsoft JhengHei" charset="-120"/>
                  <a:ea typeface="Microsoft JhengHei" charset="-120"/>
                  <a:cs typeface="Microsoft JhengHei" charset="-120"/>
                </a:rPr>
                <a:t>建議我一定要告誡兒女與孫輩，</a:t>
              </a:r>
              <a:r>
                <a:rPr kumimoji="1" lang="en-US" altLang="zh-TW" sz="2600" b="1" dirty="0">
                  <a:latin typeface="Microsoft JhengHei" charset="-120"/>
                  <a:ea typeface="Microsoft JhengHei" charset="-120"/>
                  <a:cs typeface="Microsoft JhengHei" charset="-120"/>
                </a:rPr>
                <a:t>1</a:t>
              </a:r>
              <a:r>
                <a:rPr kumimoji="1" lang="zh-TW" altLang="en-US" sz="2600" b="1" dirty="0">
                  <a:latin typeface="Microsoft JhengHei" charset="-120"/>
                  <a:ea typeface="Microsoft JhengHei" charset="-120"/>
                  <a:cs typeface="Microsoft JhengHei" charset="-120"/>
                </a:rPr>
                <a:t>丶千萬不要購食來自日本的食品與海產品</a:t>
              </a:r>
              <a:r>
                <a:rPr kumimoji="1" lang="en-US" altLang="zh-TW" sz="2600" b="1" dirty="0">
                  <a:latin typeface="Microsoft JhengHei" charset="-120"/>
                  <a:ea typeface="Microsoft JhengHei" charset="-120"/>
                  <a:cs typeface="Microsoft JhengHei" charset="-120"/>
                </a:rPr>
                <a:t>;2</a:t>
              </a:r>
              <a:r>
                <a:rPr kumimoji="1" lang="zh-TW" altLang="en-US" sz="2600" b="1" dirty="0">
                  <a:latin typeface="Microsoft JhengHei" charset="-120"/>
                  <a:ea typeface="Microsoft JhengHei" charset="-120"/>
                  <a:cs typeface="Microsoft JhengHei" charset="-120"/>
                </a:rPr>
                <a:t>丶不要去吃「旋轉的壽司」。</a:t>
              </a:r>
            </a:p>
            <a:p>
              <a:endParaRPr kumimoji="1" lang="zh-TW" altLang="en-US" sz="2600" b="1" dirty="0">
                <a:latin typeface="Microsoft JhengHei" charset="-120"/>
                <a:ea typeface="Microsoft JhengHei" charset="-120"/>
                <a:cs typeface="Microsoft JhengHei" charset="-120"/>
              </a:endParaRPr>
            </a:p>
            <a:p>
              <a:r>
                <a:rPr kumimoji="1" lang="zh-TW" altLang="en-US" sz="2600" b="1" dirty="0">
                  <a:latin typeface="Microsoft JhengHei" charset="-120"/>
                  <a:ea typeface="Microsoft JhengHei" charset="-120"/>
                  <a:cs typeface="Microsoft JhengHei" charset="-120"/>
                </a:rPr>
                <a:t>我們已年老，來日不多</a:t>
              </a:r>
              <a:r>
                <a:rPr kumimoji="1" lang="en-US" altLang="zh-TW" sz="2600" b="1" dirty="0">
                  <a:latin typeface="Microsoft JhengHei" charset="-120"/>
                  <a:ea typeface="Microsoft JhengHei" charset="-120"/>
                  <a:cs typeface="Microsoft JhengHei" charset="-120"/>
                </a:rPr>
                <a:t>; </a:t>
              </a:r>
              <a:r>
                <a:rPr kumimoji="1" lang="zh-TW" altLang="en-US" sz="2600" b="1" dirty="0">
                  <a:latin typeface="Microsoft JhengHei" charset="-120"/>
                  <a:ea typeface="Microsoft JhengHei" charset="-120"/>
                  <a:cs typeface="Microsoft JhengHei" charset="-120"/>
                </a:rPr>
                <a:t>兒女與孫輩來日方長，得了輻射相關癌症，疾病纒身，沒完沒了，個人與家庭的幸福全完了。</a:t>
              </a:r>
            </a:p>
            <a:p>
              <a:endParaRPr kumimoji="1" lang="zh-TW" altLang="en-US" sz="2600" b="1" dirty="0">
                <a:latin typeface="Microsoft JhengHei" charset="-120"/>
                <a:ea typeface="Microsoft JhengHei" charset="-120"/>
                <a:cs typeface="Microsoft JhengHei" charset="-120"/>
              </a:endParaRPr>
            </a:p>
            <a:p>
              <a:r>
                <a:rPr kumimoji="1" lang="zh-TW" altLang="en-US" sz="2600" b="1" dirty="0">
                  <a:latin typeface="Microsoft JhengHei" charset="-120"/>
                  <a:ea typeface="Microsoft JhengHei" charset="-120"/>
                  <a:cs typeface="Microsoft JhengHei" charset="-120"/>
                </a:rPr>
                <a:t>我覺得李學弟就專業的觀點，本著良知懇切地告訴我，令我十分感動，除了已告知兒孫，特地轉告好友們參考。</a:t>
              </a:r>
              <a:endParaRPr kumimoji="1" lang="zh-TW" altLang="en-US" sz="2600" b="1" dirty="0" smtClean="0">
                <a:solidFill>
                  <a:srgbClr val="FF0000"/>
                </a:solidFill>
                <a:latin typeface="Microsoft JhengHei" charset="-120"/>
                <a:ea typeface="Microsoft JhengHei" charset="-120"/>
                <a:cs typeface="Microsoft JhengHei" charset="-120"/>
              </a:endParaRPr>
            </a:p>
          </p:txBody>
        </p:sp>
      </p:grpSp>
      <p:sp>
        <p:nvSpPr>
          <p:cNvPr id="104" name="矩形 103"/>
          <p:cNvSpPr/>
          <p:nvPr/>
        </p:nvSpPr>
        <p:spPr>
          <a:xfrm>
            <a:off x="6821450" y="16511"/>
            <a:ext cx="4316849" cy="6494085"/>
          </a:xfrm>
          <a:prstGeom prst="rect">
            <a:avLst/>
          </a:prstGeom>
          <a:solidFill>
            <a:srgbClr val="00FF99"/>
          </a:solidFill>
        </p:spPr>
        <p:txBody>
          <a:bodyPr wrap="square">
            <a:spAutoFit/>
          </a:bodyPr>
          <a:lstStyle/>
          <a:p>
            <a:r>
              <a:rPr lang="zh-TW" altLang="en-US" sz="3200" b="1" dirty="0">
                <a:solidFill>
                  <a:srgbClr val="FF0000"/>
                </a:solidFill>
              </a:rPr>
              <a:t>紫外線因為會導致皮膚癌，已被</a:t>
            </a:r>
            <a:r>
              <a:rPr lang="en-US" altLang="zh-TW" sz="3200" b="1" dirty="0">
                <a:solidFill>
                  <a:srgbClr val="FF0000"/>
                </a:solidFill>
              </a:rPr>
              <a:t>WHO</a:t>
            </a:r>
            <a:r>
              <a:rPr lang="zh-TW" altLang="en-US" sz="3200" b="1" dirty="0">
                <a:solidFill>
                  <a:srgbClr val="FF0000"/>
                </a:solidFill>
              </a:rPr>
              <a:t>下屬的國際癌症研究機構</a:t>
            </a:r>
            <a:r>
              <a:rPr lang="en-US" altLang="zh-TW" sz="3200" b="1" dirty="0">
                <a:solidFill>
                  <a:srgbClr val="FF0000"/>
                </a:solidFill>
              </a:rPr>
              <a:t>IARC</a:t>
            </a:r>
            <a:r>
              <a:rPr lang="zh-TW" altLang="en-US" sz="3200" b="1" dirty="0">
                <a:solidFill>
                  <a:srgbClr val="FF0000"/>
                </a:solidFill>
              </a:rPr>
              <a:t>歸類為一級致癌物，所以您會因此就告誡兒孫不能曬太陽，因為太陽光含有紫外線，是嗎？我想您不會，因為您知道只要不曬「過量」是不必擔心皮膚癌的。您不會因此就被陽光嚇死，那是因為您瞭解紫外線</a:t>
            </a:r>
            <a:r>
              <a:rPr lang="zh-TW" altLang="en-US" sz="3200" dirty="0"/>
              <a:t>。</a:t>
            </a:r>
          </a:p>
        </p:txBody>
      </p:sp>
    </p:spTree>
    <p:extLst>
      <p:ext uri="{BB962C8B-B14F-4D97-AF65-F5344CB8AC3E}">
        <p14:creationId xmlns:p14="http://schemas.microsoft.com/office/powerpoint/2010/main" val="69924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6"/>
                                        </p:tgtEl>
                                        <p:attrNameLst>
                                          <p:attrName>style.visibility</p:attrName>
                                        </p:attrNameLst>
                                      </p:cBhvr>
                                      <p:to>
                                        <p:strVal val="visible"/>
                                      </p:to>
                                    </p:set>
                                    <p:anim calcmode="lin" valueType="num">
                                      <p:cBhvr additive="base">
                                        <p:cTn id="11" dur="500" fill="hold"/>
                                        <p:tgtEl>
                                          <p:spTgt spid="96"/>
                                        </p:tgtEl>
                                        <p:attrNameLst>
                                          <p:attrName>ppt_x</p:attrName>
                                        </p:attrNameLst>
                                      </p:cBhvr>
                                      <p:tavLst>
                                        <p:tav tm="0">
                                          <p:val>
                                            <p:strVal val="#ppt_x"/>
                                          </p:val>
                                        </p:tav>
                                        <p:tav tm="100000">
                                          <p:val>
                                            <p:strVal val="#ppt_x"/>
                                          </p:val>
                                        </p:tav>
                                      </p:tavLst>
                                    </p:anim>
                                    <p:anim calcmode="lin" valueType="num">
                                      <p:cBhvr additive="base">
                                        <p:cTn id="12"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anim calcmode="lin" valueType="num">
                                      <p:cBhvr additive="base">
                                        <p:cTn id="17" dur="500" fill="hold"/>
                                        <p:tgtEl>
                                          <p:spTgt spid="104"/>
                                        </p:tgtEl>
                                        <p:attrNameLst>
                                          <p:attrName>ppt_x</p:attrName>
                                        </p:attrNameLst>
                                      </p:cBhvr>
                                      <p:tavLst>
                                        <p:tav tm="0">
                                          <p:val>
                                            <p:strVal val="#ppt_x"/>
                                          </p:val>
                                        </p:tav>
                                        <p:tav tm="100000">
                                          <p:val>
                                            <p:strVal val="#ppt_x"/>
                                          </p:val>
                                        </p:tav>
                                      </p:tavLst>
                                    </p:anim>
                                    <p:anim calcmode="lin" valueType="num">
                                      <p:cBhvr additive="base">
                                        <p:cTn id="18"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04" grpId="0" animBg="1"/>
    </p:bldLst>
  </p:timing>
</p:sld>
</file>

<file path=ppt/theme/theme1.xml><?xml version="1.0" encoding="utf-8"?>
<a:theme xmlns:a="http://schemas.openxmlformats.org/drawingml/2006/main" name="飛機雲">
  <a:themeElements>
    <a:clrScheme name="飛機雲">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飛機雲">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飛機雲">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10558</TotalTime>
  <Words>19797</Words>
  <Application>Microsoft Office PowerPoint</Application>
  <PresentationFormat>寬螢幕</PresentationFormat>
  <Paragraphs>1384</Paragraphs>
  <Slides>80</Slides>
  <Notes>75</Notes>
  <HiddenSlides>0</HiddenSlides>
  <MMClips>0</MMClips>
  <ScaleCrop>false</ScaleCrop>
  <HeadingPairs>
    <vt:vector size="8" baseType="variant">
      <vt:variant>
        <vt:lpstr>使用字型</vt:lpstr>
      </vt:variant>
      <vt:variant>
        <vt:i4>32</vt:i4>
      </vt:variant>
      <vt:variant>
        <vt:lpstr>佈景主題</vt:lpstr>
      </vt:variant>
      <vt:variant>
        <vt:i4>1</vt:i4>
      </vt:variant>
      <vt:variant>
        <vt:lpstr>內嵌 OLE 伺服程式</vt:lpstr>
      </vt:variant>
      <vt:variant>
        <vt:i4>2</vt:i4>
      </vt:variant>
      <vt:variant>
        <vt:lpstr>投影片標題</vt:lpstr>
      </vt:variant>
      <vt:variant>
        <vt:i4>80</vt:i4>
      </vt:variant>
    </vt:vector>
  </HeadingPairs>
  <TitlesOfParts>
    <vt:vector size="115" baseType="lpstr">
      <vt:lpstr>Adobe Heiti Std R</vt:lpstr>
      <vt:lpstr>Arial Unicode MS</vt:lpstr>
      <vt:lpstr>Gill Sans</vt:lpstr>
      <vt:lpstr>Lato Black</vt:lpstr>
      <vt:lpstr>Lato Bold</vt:lpstr>
      <vt:lpstr>Lato Regular</vt:lpstr>
      <vt:lpstr>Mangal</vt:lpstr>
      <vt:lpstr>Microsoft JhengHei UI</vt:lpstr>
      <vt:lpstr>Microsoft YaHei</vt:lpstr>
      <vt:lpstr>Rajdhani</vt:lpstr>
      <vt:lpstr>Raleway Black</vt:lpstr>
      <vt:lpstr>Roboto Condensed</vt:lpstr>
      <vt:lpstr>SimSun</vt:lpstr>
      <vt:lpstr>王漢宗細圓體繁</vt:lpstr>
      <vt:lpstr>華康黑體 Std W5</vt:lpstr>
      <vt:lpstr>華康黑體 Std W7</vt:lpstr>
      <vt:lpstr>華康黑體 Std W9</vt:lpstr>
      <vt:lpstr>華康儷中黑</vt:lpstr>
      <vt:lpstr>微軟正黑體</vt:lpstr>
      <vt:lpstr>微軟正黑體</vt:lpstr>
      <vt:lpstr>新細明體</vt:lpstr>
      <vt:lpstr>標楷體</vt:lpstr>
      <vt:lpstr>Arial</vt:lpstr>
      <vt:lpstr>Arial Black</vt:lpstr>
      <vt:lpstr>Calibri</vt:lpstr>
      <vt:lpstr>Century Gothic</vt:lpstr>
      <vt:lpstr>Gill Sans MT</vt:lpstr>
      <vt:lpstr>Symbol</vt:lpstr>
      <vt:lpstr>Tahoma</vt:lpstr>
      <vt:lpstr>Times New Roman</vt:lpstr>
      <vt:lpstr>Wingdings</vt:lpstr>
      <vt:lpstr>Wingdings 3</vt:lpstr>
      <vt:lpstr>飛機雲</vt:lpstr>
      <vt:lpstr>Photo Editor 影像</vt:lpstr>
      <vt:lpstr>點陣圖影像</vt:lpstr>
      <vt:lpstr>核能電廠到底安不安全？</vt:lpstr>
      <vt:lpstr>報告大綱－</vt:lpstr>
      <vt:lpstr>PowerPoint 簡報</vt:lpstr>
      <vt:lpstr>PowerPoint 簡報</vt:lpstr>
      <vt:lpstr>PowerPoint 簡報</vt:lpstr>
      <vt:lpstr>PowerPoint 簡報</vt:lpstr>
      <vt:lpstr>PowerPoint 簡報</vt:lpstr>
      <vt:lpstr>甚麼是「致癌因子」？</vt:lpstr>
      <vt:lpstr>PowerPoint 簡報</vt:lpstr>
      <vt:lpstr>Iarc致癌因子的分類告訴我們…....</vt:lpstr>
      <vt:lpstr>「致癌因子」分類</vt:lpstr>
      <vt:lpstr>    我們每天生活不可或缺的手機 (射頻電磁波)被歸類為2b級致癌因子，到底會不會致癌呢？</vt:lpstr>
      <vt:lpstr>                             讓我們深入了解一下….....</vt:lpstr>
      <vt:lpstr>甚麼是「輻射」？</vt:lpstr>
      <vt:lpstr>IARC對輻射致癌因子的歸類</vt:lpstr>
      <vt:lpstr>                     輻射怎麼影響人體、生物體?</vt:lpstr>
      <vt:lpstr>輻射有什麼特性？</vt:lpstr>
      <vt:lpstr>輻射怎麼量?</vt:lpstr>
      <vt:lpstr>                       您知道嗎….環境中就存在有輻射…..</vt:lpstr>
      <vt:lpstr>           但請不用擔❤，這些自然界的游離輻射(背景輻射)已經跟我們共存許久了….</vt:lpstr>
      <vt:lpstr>           但請不用擔❤，這些自然界的游離輻射(背景輻射)已經跟我們共存許久了….</vt:lpstr>
      <vt:lpstr>                 世界各地自然背景游離輻射</vt:lpstr>
      <vt:lpstr>還記得食物中也有游離輻射嗎？</vt:lpstr>
      <vt:lpstr>一般游離輻射劑量比較圖</vt:lpstr>
      <vt:lpstr>    使用或接觸輻射的時候，有什麽需要注意的？</vt:lpstr>
      <vt:lpstr>醫療輻射劑量比較圖</vt:lpstr>
      <vt:lpstr>醫療輻射曝露品保</vt:lpstr>
      <vt:lpstr>到此為止，我向各位介紹－</vt:lpstr>
      <vt:lpstr>PowerPoint 簡報</vt:lpstr>
      <vt:lpstr>簡單邏輯《事實1＋事實2＋事實3 →推論結論也是事實？》的迷思</vt:lpstr>
      <vt:lpstr>PowerPoint 簡報</vt:lpstr>
      <vt:lpstr>PowerPoint 簡報</vt:lpstr>
      <vt:lpstr>PowerPoint 簡報</vt:lpstr>
      <vt:lpstr>PowerPoint 簡報</vt:lpstr>
      <vt:lpstr>PowerPoint 簡報</vt:lpstr>
      <vt:lpstr>PowerPoint 簡報</vt:lpstr>
      <vt:lpstr>PowerPoint 簡報</vt:lpstr>
      <vt:lpstr>國際間重大核子事故之比較</vt:lpstr>
      <vt:lpstr>本世紀以來各地的重大天災</vt:lpstr>
      <vt:lpstr>Wall Street Journal：多數高危險核電廠均座落在日本和台灣…</vt:lpstr>
      <vt:lpstr>PowerPoint 簡報</vt:lpstr>
      <vt:lpstr>PowerPoint 簡報</vt:lpstr>
      <vt:lpstr>PowerPoint 簡報</vt:lpstr>
      <vt:lpstr>PowerPoint 簡報</vt:lpstr>
      <vt:lpstr>PowerPoint 簡報</vt:lpstr>
      <vt:lpstr>PowerPoint 簡報</vt:lpstr>
      <vt:lpstr>地震不是造成福島電廠事故的原因</vt:lpstr>
      <vt:lpstr>核電廠安全防護總體檢</vt:lpstr>
      <vt:lpstr>Nature：台灣國聖和金山電廠為高危險電廠</vt:lpstr>
      <vt:lpstr>福島電廠事故造成的輻射汙染･･･</vt:lpstr>
      <vt:lpstr>PowerPoint 簡報</vt:lpstr>
      <vt:lpstr>嚴重事故緊急應變民眾防護措施</vt:lpstr>
      <vt:lpstr>PowerPoint 簡報</vt:lpstr>
      <vt:lpstr>核廢料類別</vt:lpstr>
      <vt:lpstr>低階核廢料貯存</vt:lpstr>
      <vt:lpstr>PowerPoint 簡報</vt:lpstr>
      <vt:lpstr>用過核燃料：與國際同步發展處置技術</vt:lpstr>
      <vt:lpstr>用過核燃料－乾式貯存</vt:lpstr>
      <vt:lpstr>用過核燃料-最終處置</vt:lpstr>
      <vt:lpstr>芬蘭高放處置成功經驗</vt:lpstr>
      <vt:lpstr>芬蘭高放廢棄物處置</vt:lpstr>
      <vt:lpstr>PowerPoint 簡報</vt:lpstr>
      <vt:lpstr>PowerPoint 簡報</vt:lpstr>
      <vt:lpstr>英國面對能源的挑戰－核能白皮書</vt:lpstr>
      <vt:lpstr>Risk：the Science and Politics of Fear 《販賣恐懼-脫軌的風險判斷》</vt:lpstr>
      <vt:lpstr>Thinking, Fast and Slow 《快思慢想》</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輻射會致癌嗎？</dc:title>
  <dc:creator>Microsoft Office 使用者</dc:creator>
  <cp:lastModifiedBy>shih</cp:lastModifiedBy>
  <cp:revision>466</cp:revision>
  <cp:lastPrinted>2016-07-18T08:45:20Z</cp:lastPrinted>
  <dcterms:created xsi:type="dcterms:W3CDTF">2016-07-07T23:58:12Z</dcterms:created>
  <dcterms:modified xsi:type="dcterms:W3CDTF">2018-07-24T04:43:57Z</dcterms:modified>
</cp:coreProperties>
</file>